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sldIdLst>
    <p:sldId id="257" r:id="rId3"/>
    <p:sldId id="258" r:id="rId4"/>
    <p:sldId id="259" r:id="rId5"/>
    <p:sldId id="260" r:id="rId6"/>
    <p:sldId id="290" r:id="rId7"/>
    <p:sldId id="291" r:id="rId8"/>
    <p:sldId id="292" r:id="rId9"/>
    <p:sldId id="287" r:id="rId10"/>
    <p:sldId id="288" r:id="rId11"/>
    <p:sldId id="289" r:id="rId12"/>
    <p:sldId id="277" r:id="rId13"/>
    <p:sldId id="278" r:id="rId14"/>
    <p:sldId id="294" r:id="rId15"/>
    <p:sldId id="29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iba" initials="S" lastIdx="1" clrIdx="0">
    <p:extLst>
      <p:ext uri="{19B8F6BF-5375-455C-9EA6-DF929625EA0E}">
        <p15:presenceInfo xmlns:p15="http://schemas.microsoft.com/office/powerpoint/2012/main" userId="Sa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4500"/>
    <a:srgbClr val="FFA500"/>
    <a:srgbClr val="0B9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622F3-BB6D-4B6E-AAD8-34DD87A34B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FAED911-8EF9-4CD3-8E60-E3D5655362B6}">
      <dgm:prSet phldrT="[Text]"/>
      <dgm:spPr>
        <a:solidFill>
          <a:srgbClr val="FF4500"/>
        </a:solidFill>
      </dgm:spPr>
      <dgm:t>
        <a:bodyPr/>
        <a:lstStyle/>
        <a:p>
          <a:r>
            <a:rPr lang="en-US" dirty="0"/>
            <a:t>Vision</a:t>
          </a:r>
        </a:p>
      </dgm:t>
    </dgm:pt>
    <dgm:pt modelId="{1F7CC89A-3763-4166-92B0-9ECE06C4F541}" type="parTrans" cxnId="{B082ECBA-19A3-4136-884E-6025EAE9A646}">
      <dgm:prSet/>
      <dgm:spPr/>
      <dgm:t>
        <a:bodyPr/>
        <a:lstStyle/>
        <a:p>
          <a:endParaRPr lang="en-US"/>
        </a:p>
      </dgm:t>
    </dgm:pt>
    <dgm:pt modelId="{E6A3B4C9-9D0A-49FA-932D-837D3E8F826F}" type="sibTrans" cxnId="{B082ECBA-19A3-4136-884E-6025EAE9A646}">
      <dgm:prSet/>
      <dgm:spPr/>
      <dgm:t>
        <a:bodyPr/>
        <a:lstStyle/>
        <a:p>
          <a:endParaRPr lang="en-US"/>
        </a:p>
      </dgm:t>
    </dgm:pt>
    <dgm:pt modelId="{724D65D0-0062-4B3A-B768-2A1AF1794C60}">
      <dgm:prSet phldrT="[Text]"/>
      <dgm:spPr>
        <a:solidFill>
          <a:srgbClr val="FF4500">
            <a:alpha val="90000"/>
          </a:srgbClr>
        </a:solidFill>
      </dgm:spPr>
      <dgm:t>
        <a:bodyPr vert="horz"/>
        <a:lstStyle/>
        <a:p>
          <a:r>
            <a:rPr lang="en-US" b="1" dirty="0">
              <a:solidFill>
                <a:schemeClr val="tx1"/>
              </a:solidFill>
            </a:rPr>
            <a:t>To be a world leader in business education, research and engagement, helping to create a better knowledge society.”</a:t>
          </a:r>
          <a:endParaRPr lang="en-US" dirty="0"/>
        </a:p>
      </dgm:t>
    </dgm:pt>
    <dgm:pt modelId="{8B540FDE-2D9E-473C-AC5F-BFC9016D69B3}" type="parTrans" cxnId="{0D1426F7-B5B5-4F21-810C-67B513BA13FC}">
      <dgm:prSet/>
      <dgm:spPr/>
      <dgm:t>
        <a:bodyPr/>
        <a:lstStyle/>
        <a:p>
          <a:endParaRPr lang="en-US"/>
        </a:p>
      </dgm:t>
    </dgm:pt>
    <dgm:pt modelId="{469561CA-E9DF-48B8-AD66-41E6E21F4C49}" type="sibTrans" cxnId="{0D1426F7-B5B5-4F21-810C-67B513BA13FC}">
      <dgm:prSet/>
      <dgm:spPr/>
      <dgm:t>
        <a:bodyPr/>
        <a:lstStyle/>
        <a:p>
          <a:endParaRPr lang="en-US"/>
        </a:p>
      </dgm:t>
    </dgm:pt>
    <dgm:pt modelId="{C8AD8917-C7D2-4898-BF99-C3E0EA05D826}">
      <dgm:prSet phldrT="[Text]"/>
      <dgm:spPr>
        <a:solidFill>
          <a:schemeClr val="bg1"/>
        </a:solidFill>
        <a:ln>
          <a:solidFill>
            <a:schemeClr val="tx2">
              <a:lumMod val="20000"/>
              <a:lumOff val="80000"/>
            </a:schemeClr>
          </a:solidFill>
        </a:ln>
      </dgm:spPr>
      <dgm:t>
        <a:bodyPr/>
        <a:lstStyle/>
        <a:p>
          <a:r>
            <a:rPr lang="en-US" dirty="0">
              <a:solidFill>
                <a:schemeClr val="tx2">
                  <a:lumMod val="75000"/>
                </a:schemeClr>
              </a:solidFill>
            </a:rPr>
            <a:t>Mission</a:t>
          </a:r>
        </a:p>
      </dgm:t>
    </dgm:pt>
    <dgm:pt modelId="{966DB573-F4BE-4D54-98AB-E452D6186F7D}" type="parTrans" cxnId="{9C525471-DC3E-499D-97D6-FBB92E20CCDE}">
      <dgm:prSet/>
      <dgm:spPr/>
      <dgm:t>
        <a:bodyPr/>
        <a:lstStyle/>
        <a:p>
          <a:endParaRPr lang="en-US"/>
        </a:p>
      </dgm:t>
    </dgm:pt>
    <dgm:pt modelId="{80FF082F-A23D-477A-A023-38C7FD14F059}" type="sibTrans" cxnId="{9C525471-DC3E-499D-97D6-FBB92E20CCDE}">
      <dgm:prSet/>
      <dgm:spPr/>
      <dgm:t>
        <a:bodyPr/>
        <a:lstStyle/>
        <a:p>
          <a:endParaRPr lang="en-US"/>
        </a:p>
      </dgm:t>
    </dgm:pt>
    <dgm:pt modelId="{E0B42F5D-D2CD-4105-9594-9F13E61C0C06}">
      <dgm:prSet phldrT="[Text]"/>
      <dgm:spPr>
        <a:solidFill>
          <a:schemeClr val="bg1">
            <a:alpha val="90000"/>
          </a:schemeClr>
        </a:solidFill>
      </dgm:spPr>
      <dgm:t>
        <a:bodyPr/>
        <a:lstStyle/>
        <a:p>
          <a:r>
            <a:rPr lang="en-US" b="1" dirty="0"/>
            <a:t>To teach basic knowledge, skills and aptitude regarding business activities for running the business. and to provide an opportunity of higher education in the field of business administration</a:t>
          </a:r>
          <a:endParaRPr lang="en-US" dirty="0"/>
        </a:p>
      </dgm:t>
    </dgm:pt>
    <dgm:pt modelId="{E6D4105F-808A-4370-BBCE-138673F55B3B}" type="parTrans" cxnId="{D9980C2F-90C5-4DA6-BB5B-13CB85A4C81D}">
      <dgm:prSet/>
      <dgm:spPr/>
      <dgm:t>
        <a:bodyPr/>
        <a:lstStyle/>
        <a:p>
          <a:endParaRPr lang="en-US"/>
        </a:p>
      </dgm:t>
    </dgm:pt>
    <dgm:pt modelId="{7F6CCD53-7886-4C18-8D21-F6DA0F26CBD6}" type="sibTrans" cxnId="{D9980C2F-90C5-4DA6-BB5B-13CB85A4C81D}">
      <dgm:prSet/>
      <dgm:spPr/>
      <dgm:t>
        <a:bodyPr/>
        <a:lstStyle/>
        <a:p>
          <a:endParaRPr lang="en-US"/>
        </a:p>
      </dgm:t>
    </dgm:pt>
    <dgm:pt modelId="{C0CE7D02-1503-422F-8750-75A02D77C079}">
      <dgm:prSet phldrT="[Text]"/>
      <dgm:spPr>
        <a:solidFill>
          <a:srgbClr val="008000"/>
        </a:solidFill>
      </dgm:spPr>
      <dgm:t>
        <a:bodyPr/>
        <a:lstStyle/>
        <a:p>
          <a:r>
            <a:rPr lang="en-US" dirty="0"/>
            <a:t>Values</a:t>
          </a:r>
        </a:p>
      </dgm:t>
    </dgm:pt>
    <dgm:pt modelId="{B7BD697C-2F35-4F99-958A-42F1C83CDFFC}" type="parTrans" cxnId="{FC9611C6-D16F-44E7-B71A-538849D299DE}">
      <dgm:prSet/>
      <dgm:spPr/>
      <dgm:t>
        <a:bodyPr/>
        <a:lstStyle/>
        <a:p>
          <a:endParaRPr lang="en-US"/>
        </a:p>
      </dgm:t>
    </dgm:pt>
    <dgm:pt modelId="{BB24FEBD-263D-4D80-809E-03F51E292018}" type="sibTrans" cxnId="{FC9611C6-D16F-44E7-B71A-538849D299DE}">
      <dgm:prSet/>
      <dgm:spPr/>
      <dgm:t>
        <a:bodyPr/>
        <a:lstStyle/>
        <a:p>
          <a:endParaRPr lang="en-US"/>
        </a:p>
      </dgm:t>
    </dgm:pt>
    <dgm:pt modelId="{68998BBE-7853-440C-BAEF-20379081D601}">
      <dgm:prSet phldrT="[Text]"/>
      <dgm:spPr>
        <a:solidFill>
          <a:srgbClr val="008000">
            <a:alpha val="90000"/>
          </a:srgbClr>
        </a:solidFill>
      </dgm:spPr>
      <dgm:t>
        <a:bodyPr/>
        <a:lstStyle/>
        <a:p>
          <a:r>
            <a:rPr lang="en-US" b="1" dirty="0"/>
            <a:t>Systematic academic support and mentoring</a:t>
          </a:r>
          <a:endParaRPr lang="en-US" dirty="0"/>
        </a:p>
      </dgm:t>
    </dgm:pt>
    <dgm:pt modelId="{02B6E0D5-BB6E-4DDE-9B71-7332A0637281}" type="parTrans" cxnId="{3B5F9DB9-BCC8-452E-A017-21A774C258BC}">
      <dgm:prSet/>
      <dgm:spPr/>
      <dgm:t>
        <a:bodyPr/>
        <a:lstStyle/>
        <a:p>
          <a:endParaRPr lang="en-US"/>
        </a:p>
      </dgm:t>
    </dgm:pt>
    <dgm:pt modelId="{09962B9B-E77B-4DE0-BE19-7906C34118B6}" type="sibTrans" cxnId="{3B5F9DB9-BCC8-452E-A017-21A774C258BC}">
      <dgm:prSet/>
      <dgm:spPr/>
      <dgm:t>
        <a:bodyPr/>
        <a:lstStyle/>
        <a:p>
          <a:endParaRPr lang="en-US"/>
        </a:p>
      </dgm:t>
    </dgm:pt>
    <dgm:pt modelId="{713F9CDD-35F5-43DA-A093-50DC045DF6A6}">
      <dgm:prSet/>
      <dgm:spPr>
        <a:solidFill>
          <a:srgbClr val="008000">
            <a:alpha val="90000"/>
          </a:srgbClr>
        </a:solidFill>
      </dgm:spPr>
      <dgm:t>
        <a:bodyPr/>
        <a:lstStyle/>
        <a:p>
          <a:r>
            <a:rPr lang="en-US" b="1" dirty="0"/>
            <a:t>Inter department collaborations</a:t>
          </a:r>
        </a:p>
      </dgm:t>
    </dgm:pt>
    <dgm:pt modelId="{16D5A868-0006-4444-A005-7BC439090CFD}" type="parTrans" cxnId="{D4E353AA-35CD-42B9-A420-4A34B2372B8A}">
      <dgm:prSet/>
      <dgm:spPr/>
      <dgm:t>
        <a:bodyPr/>
        <a:lstStyle/>
        <a:p>
          <a:endParaRPr lang="en-US"/>
        </a:p>
      </dgm:t>
    </dgm:pt>
    <dgm:pt modelId="{93A728BC-747F-4B4F-B195-C94DA955A5B6}" type="sibTrans" cxnId="{D4E353AA-35CD-42B9-A420-4A34B2372B8A}">
      <dgm:prSet/>
      <dgm:spPr/>
      <dgm:t>
        <a:bodyPr/>
        <a:lstStyle/>
        <a:p>
          <a:endParaRPr lang="en-US"/>
        </a:p>
      </dgm:t>
    </dgm:pt>
    <dgm:pt modelId="{933E86D7-94A3-468C-9FA3-D60B57850408}">
      <dgm:prSet/>
      <dgm:spPr>
        <a:solidFill>
          <a:srgbClr val="008000">
            <a:alpha val="90000"/>
          </a:srgbClr>
        </a:solidFill>
      </dgm:spPr>
      <dgm:t>
        <a:bodyPr/>
        <a:lstStyle/>
        <a:p>
          <a:r>
            <a:rPr lang="en-US" b="1" dirty="0"/>
            <a:t>Start up ecosystem</a:t>
          </a:r>
        </a:p>
      </dgm:t>
    </dgm:pt>
    <dgm:pt modelId="{F45D60E8-0C38-4950-AB2D-95E06589C83A}" type="parTrans" cxnId="{A69D87F8-72DF-47B6-BAE7-68B6AC2F02C4}">
      <dgm:prSet/>
      <dgm:spPr/>
      <dgm:t>
        <a:bodyPr/>
        <a:lstStyle/>
        <a:p>
          <a:endParaRPr lang="en-US"/>
        </a:p>
      </dgm:t>
    </dgm:pt>
    <dgm:pt modelId="{440B9F29-4882-4CB7-8BE6-76EE5340C83C}" type="sibTrans" cxnId="{A69D87F8-72DF-47B6-BAE7-68B6AC2F02C4}">
      <dgm:prSet/>
      <dgm:spPr/>
      <dgm:t>
        <a:bodyPr/>
        <a:lstStyle/>
        <a:p>
          <a:endParaRPr lang="en-US"/>
        </a:p>
      </dgm:t>
    </dgm:pt>
    <dgm:pt modelId="{F469C798-8728-4B0F-BF03-4951184F8A7A}" type="pres">
      <dgm:prSet presAssocID="{886622F3-BB6D-4B6E-AAD8-34DD87A34B1A}" presName="Name0" presStyleCnt="0">
        <dgm:presLayoutVars>
          <dgm:dir/>
          <dgm:animLvl val="lvl"/>
          <dgm:resizeHandles val="exact"/>
        </dgm:presLayoutVars>
      </dgm:prSet>
      <dgm:spPr/>
    </dgm:pt>
    <dgm:pt modelId="{2FDB9526-01E3-457E-BF20-D38F025E9BD7}" type="pres">
      <dgm:prSet presAssocID="{3FAED911-8EF9-4CD3-8E60-E3D5655362B6}" presName="linNode" presStyleCnt="0"/>
      <dgm:spPr/>
    </dgm:pt>
    <dgm:pt modelId="{A5E18962-B4E6-4927-9248-C3F93E05C4D5}" type="pres">
      <dgm:prSet presAssocID="{3FAED911-8EF9-4CD3-8E60-E3D5655362B6}" presName="parentText" presStyleLbl="node1" presStyleIdx="0" presStyleCnt="3" custScaleX="82355" custScaleY="71493" custLinFactNeighborX="-4274" custLinFactNeighborY="3294">
        <dgm:presLayoutVars>
          <dgm:chMax val="1"/>
          <dgm:bulletEnabled val="1"/>
        </dgm:presLayoutVars>
      </dgm:prSet>
      <dgm:spPr/>
    </dgm:pt>
    <dgm:pt modelId="{FE322168-753D-4BCE-AC4F-4684FD1F5BF6}" type="pres">
      <dgm:prSet presAssocID="{3FAED911-8EF9-4CD3-8E60-E3D5655362B6}" presName="descendantText" presStyleLbl="alignAccFollowNode1" presStyleIdx="0" presStyleCnt="3">
        <dgm:presLayoutVars>
          <dgm:bulletEnabled val="1"/>
        </dgm:presLayoutVars>
      </dgm:prSet>
      <dgm:spPr/>
    </dgm:pt>
    <dgm:pt modelId="{09BA765D-85D2-4B23-9C0F-CFC0F38E056F}" type="pres">
      <dgm:prSet presAssocID="{E6A3B4C9-9D0A-49FA-932D-837D3E8F826F}" presName="sp" presStyleCnt="0"/>
      <dgm:spPr/>
    </dgm:pt>
    <dgm:pt modelId="{710B6175-CC69-4F36-A5A8-A1031C2AEF55}" type="pres">
      <dgm:prSet presAssocID="{C8AD8917-C7D2-4898-BF99-C3E0EA05D826}" presName="linNode" presStyleCnt="0"/>
      <dgm:spPr/>
    </dgm:pt>
    <dgm:pt modelId="{5978F011-646F-4636-9CAA-8ACA9DDC4AB7}" type="pres">
      <dgm:prSet presAssocID="{C8AD8917-C7D2-4898-BF99-C3E0EA05D826}" presName="parentText" presStyleLbl="node1" presStyleIdx="1" presStyleCnt="3" custScaleX="79887" custScaleY="68934" custLinFactNeighborX="-4274" custLinFactNeighborY="-3421">
        <dgm:presLayoutVars>
          <dgm:chMax val="1"/>
          <dgm:bulletEnabled val="1"/>
        </dgm:presLayoutVars>
      </dgm:prSet>
      <dgm:spPr/>
    </dgm:pt>
    <dgm:pt modelId="{9E90D48E-B4B1-494F-A7C0-7AC5E1BE1D5E}" type="pres">
      <dgm:prSet presAssocID="{C8AD8917-C7D2-4898-BF99-C3E0EA05D826}" presName="descendantText" presStyleLbl="alignAccFollowNode1" presStyleIdx="1" presStyleCnt="3" custLinFactNeighborX="1011" custLinFactNeighborY="-2096">
        <dgm:presLayoutVars>
          <dgm:bulletEnabled val="1"/>
        </dgm:presLayoutVars>
      </dgm:prSet>
      <dgm:spPr/>
    </dgm:pt>
    <dgm:pt modelId="{410AF8B1-F1C4-4EAA-8E45-A97DDBCA931E}" type="pres">
      <dgm:prSet presAssocID="{80FF082F-A23D-477A-A023-38C7FD14F059}" presName="sp" presStyleCnt="0"/>
      <dgm:spPr/>
    </dgm:pt>
    <dgm:pt modelId="{7517EDA9-526B-4E43-AFDC-D79730C1D69D}" type="pres">
      <dgm:prSet presAssocID="{C0CE7D02-1503-422F-8750-75A02D77C079}" presName="linNode" presStyleCnt="0"/>
      <dgm:spPr/>
    </dgm:pt>
    <dgm:pt modelId="{FC78497B-3851-4727-9CE9-8870CB8874E8}" type="pres">
      <dgm:prSet presAssocID="{C0CE7D02-1503-422F-8750-75A02D77C079}" presName="parentText" presStyleLbl="node1" presStyleIdx="2" presStyleCnt="3" custScaleX="84804" custScaleY="64846" custLinFactNeighborX="-4274" custLinFactNeighborY="-3323">
        <dgm:presLayoutVars>
          <dgm:chMax val="1"/>
          <dgm:bulletEnabled val="1"/>
        </dgm:presLayoutVars>
      </dgm:prSet>
      <dgm:spPr/>
    </dgm:pt>
    <dgm:pt modelId="{00B36417-817F-4250-A564-B736A794F5AF}" type="pres">
      <dgm:prSet presAssocID="{C0CE7D02-1503-422F-8750-75A02D77C079}" presName="descendantText" presStyleLbl="alignAccFollowNode1" presStyleIdx="2" presStyleCnt="3">
        <dgm:presLayoutVars>
          <dgm:bulletEnabled val="1"/>
        </dgm:presLayoutVars>
      </dgm:prSet>
      <dgm:spPr/>
    </dgm:pt>
  </dgm:ptLst>
  <dgm:cxnLst>
    <dgm:cxn modelId="{251A0703-093D-4F5D-813F-3428AFDEFB45}" type="presOf" srcId="{68998BBE-7853-440C-BAEF-20379081D601}" destId="{00B36417-817F-4250-A564-B736A794F5AF}" srcOrd="0" destOrd="0" presId="urn:microsoft.com/office/officeart/2005/8/layout/vList5"/>
    <dgm:cxn modelId="{D9980C2F-90C5-4DA6-BB5B-13CB85A4C81D}" srcId="{C8AD8917-C7D2-4898-BF99-C3E0EA05D826}" destId="{E0B42F5D-D2CD-4105-9594-9F13E61C0C06}" srcOrd="0" destOrd="0" parTransId="{E6D4105F-808A-4370-BBCE-138673F55B3B}" sibTransId="{7F6CCD53-7886-4C18-8D21-F6DA0F26CBD6}"/>
    <dgm:cxn modelId="{381D9546-1D0B-4146-8884-9B0B0B68AED8}" type="presOf" srcId="{3FAED911-8EF9-4CD3-8E60-E3D5655362B6}" destId="{A5E18962-B4E6-4927-9248-C3F93E05C4D5}" srcOrd="0" destOrd="0" presId="urn:microsoft.com/office/officeart/2005/8/layout/vList5"/>
    <dgm:cxn modelId="{A3DC396E-E408-420A-8C7B-20FE5233715D}" type="presOf" srcId="{C8AD8917-C7D2-4898-BF99-C3E0EA05D826}" destId="{5978F011-646F-4636-9CAA-8ACA9DDC4AB7}" srcOrd="0" destOrd="0" presId="urn:microsoft.com/office/officeart/2005/8/layout/vList5"/>
    <dgm:cxn modelId="{9C525471-DC3E-499D-97D6-FBB92E20CCDE}" srcId="{886622F3-BB6D-4B6E-AAD8-34DD87A34B1A}" destId="{C8AD8917-C7D2-4898-BF99-C3E0EA05D826}" srcOrd="1" destOrd="0" parTransId="{966DB573-F4BE-4D54-98AB-E452D6186F7D}" sibTransId="{80FF082F-A23D-477A-A023-38C7FD14F059}"/>
    <dgm:cxn modelId="{BF3BF891-F75D-4A1F-9C2A-794946098652}" type="presOf" srcId="{886622F3-BB6D-4B6E-AAD8-34DD87A34B1A}" destId="{F469C798-8728-4B0F-BF03-4951184F8A7A}" srcOrd="0" destOrd="0" presId="urn:microsoft.com/office/officeart/2005/8/layout/vList5"/>
    <dgm:cxn modelId="{D4E353AA-35CD-42B9-A420-4A34B2372B8A}" srcId="{C0CE7D02-1503-422F-8750-75A02D77C079}" destId="{713F9CDD-35F5-43DA-A093-50DC045DF6A6}" srcOrd="1" destOrd="0" parTransId="{16D5A868-0006-4444-A005-7BC439090CFD}" sibTransId="{93A728BC-747F-4B4F-B195-C94DA955A5B6}"/>
    <dgm:cxn modelId="{3B5F9DB9-BCC8-452E-A017-21A774C258BC}" srcId="{C0CE7D02-1503-422F-8750-75A02D77C079}" destId="{68998BBE-7853-440C-BAEF-20379081D601}" srcOrd="0" destOrd="0" parTransId="{02B6E0D5-BB6E-4DDE-9B71-7332A0637281}" sibTransId="{09962B9B-E77B-4DE0-BE19-7906C34118B6}"/>
    <dgm:cxn modelId="{B082ECBA-19A3-4136-884E-6025EAE9A646}" srcId="{886622F3-BB6D-4B6E-AAD8-34DD87A34B1A}" destId="{3FAED911-8EF9-4CD3-8E60-E3D5655362B6}" srcOrd="0" destOrd="0" parTransId="{1F7CC89A-3763-4166-92B0-9ECE06C4F541}" sibTransId="{E6A3B4C9-9D0A-49FA-932D-837D3E8F826F}"/>
    <dgm:cxn modelId="{FC9611C6-D16F-44E7-B71A-538849D299DE}" srcId="{886622F3-BB6D-4B6E-AAD8-34DD87A34B1A}" destId="{C0CE7D02-1503-422F-8750-75A02D77C079}" srcOrd="2" destOrd="0" parTransId="{B7BD697C-2F35-4F99-958A-42F1C83CDFFC}" sibTransId="{BB24FEBD-263D-4D80-809E-03F51E292018}"/>
    <dgm:cxn modelId="{B7BD9FC7-0130-46F6-A4CB-6048D1C0E7A6}" type="presOf" srcId="{933E86D7-94A3-468C-9FA3-D60B57850408}" destId="{00B36417-817F-4250-A564-B736A794F5AF}" srcOrd="0" destOrd="2" presId="urn:microsoft.com/office/officeart/2005/8/layout/vList5"/>
    <dgm:cxn modelId="{9670EDD3-3A54-45E1-AED5-B303F2AF851E}" type="presOf" srcId="{E0B42F5D-D2CD-4105-9594-9F13E61C0C06}" destId="{9E90D48E-B4B1-494F-A7C0-7AC5E1BE1D5E}" srcOrd="0" destOrd="0" presId="urn:microsoft.com/office/officeart/2005/8/layout/vList5"/>
    <dgm:cxn modelId="{C43532E8-B53F-4FE6-B9A0-32376098C0BC}" type="presOf" srcId="{713F9CDD-35F5-43DA-A093-50DC045DF6A6}" destId="{00B36417-817F-4250-A564-B736A794F5AF}" srcOrd="0" destOrd="1" presId="urn:microsoft.com/office/officeart/2005/8/layout/vList5"/>
    <dgm:cxn modelId="{13BFD6F4-EB67-41C9-B5E4-958222E5D9C4}" type="presOf" srcId="{724D65D0-0062-4B3A-B768-2A1AF1794C60}" destId="{FE322168-753D-4BCE-AC4F-4684FD1F5BF6}" srcOrd="0" destOrd="0" presId="urn:microsoft.com/office/officeart/2005/8/layout/vList5"/>
    <dgm:cxn modelId="{0D1426F7-B5B5-4F21-810C-67B513BA13FC}" srcId="{3FAED911-8EF9-4CD3-8E60-E3D5655362B6}" destId="{724D65D0-0062-4B3A-B768-2A1AF1794C60}" srcOrd="0" destOrd="0" parTransId="{8B540FDE-2D9E-473C-AC5F-BFC9016D69B3}" sibTransId="{469561CA-E9DF-48B8-AD66-41E6E21F4C49}"/>
    <dgm:cxn modelId="{A69D87F8-72DF-47B6-BAE7-68B6AC2F02C4}" srcId="{C0CE7D02-1503-422F-8750-75A02D77C079}" destId="{933E86D7-94A3-468C-9FA3-D60B57850408}" srcOrd="2" destOrd="0" parTransId="{F45D60E8-0C38-4950-AB2D-95E06589C83A}" sibTransId="{440B9F29-4882-4CB7-8BE6-76EE5340C83C}"/>
    <dgm:cxn modelId="{2DACE8F9-BFE0-4FA2-B83E-B1D6C2EEC0DE}" type="presOf" srcId="{C0CE7D02-1503-422F-8750-75A02D77C079}" destId="{FC78497B-3851-4727-9CE9-8870CB8874E8}" srcOrd="0" destOrd="0" presId="urn:microsoft.com/office/officeart/2005/8/layout/vList5"/>
    <dgm:cxn modelId="{E614890E-FDF0-4DD7-A432-BB1400414B2E}" type="presParOf" srcId="{F469C798-8728-4B0F-BF03-4951184F8A7A}" destId="{2FDB9526-01E3-457E-BF20-D38F025E9BD7}" srcOrd="0" destOrd="0" presId="urn:microsoft.com/office/officeart/2005/8/layout/vList5"/>
    <dgm:cxn modelId="{01BE222E-1A42-4B73-B941-4043FC384BBD}" type="presParOf" srcId="{2FDB9526-01E3-457E-BF20-D38F025E9BD7}" destId="{A5E18962-B4E6-4927-9248-C3F93E05C4D5}" srcOrd="0" destOrd="0" presId="urn:microsoft.com/office/officeart/2005/8/layout/vList5"/>
    <dgm:cxn modelId="{518AF233-CA57-4C40-A888-0676BB772357}" type="presParOf" srcId="{2FDB9526-01E3-457E-BF20-D38F025E9BD7}" destId="{FE322168-753D-4BCE-AC4F-4684FD1F5BF6}" srcOrd="1" destOrd="0" presId="urn:microsoft.com/office/officeart/2005/8/layout/vList5"/>
    <dgm:cxn modelId="{3E7AC319-FFC7-467A-9349-2065CD4D43D7}" type="presParOf" srcId="{F469C798-8728-4B0F-BF03-4951184F8A7A}" destId="{09BA765D-85D2-4B23-9C0F-CFC0F38E056F}" srcOrd="1" destOrd="0" presId="urn:microsoft.com/office/officeart/2005/8/layout/vList5"/>
    <dgm:cxn modelId="{749C66D7-C5E3-45B9-984F-A6AAEFCDA0F3}" type="presParOf" srcId="{F469C798-8728-4B0F-BF03-4951184F8A7A}" destId="{710B6175-CC69-4F36-A5A8-A1031C2AEF55}" srcOrd="2" destOrd="0" presId="urn:microsoft.com/office/officeart/2005/8/layout/vList5"/>
    <dgm:cxn modelId="{20B667E6-9493-48DD-A39B-28F3E755E8C8}" type="presParOf" srcId="{710B6175-CC69-4F36-A5A8-A1031C2AEF55}" destId="{5978F011-646F-4636-9CAA-8ACA9DDC4AB7}" srcOrd="0" destOrd="0" presId="urn:microsoft.com/office/officeart/2005/8/layout/vList5"/>
    <dgm:cxn modelId="{AF734323-C35E-414B-9B2A-BC887692EB2B}" type="presParOf" srcId="{710B6175-CC69-4F36-A5A8-A1031C2AEF55}" destId="{9E90D48E-B4B1-494F-A7C0-7AC5E1BE1D5E}" srcOrd="1" destOrd="0" presId="urn:microsoft.com/office/officeart/2005/8/layout/vList5"/>
    <dgm:cxn modelId="{B3955ED0-DA57-4848-8DE2-323CF83F4876}" type="presParOf" srcId="{F469C798-8728-4B0F-BF03-4951184F8A7A}" destId="{410AF8B1-F1C4-4EAA-8E45-A97DDBCA931E}" srcOrd="3" destOrd="0" presId="urn:microsoft.com/office/officeart/2005/8/layout/vList5"/>
    <dgm:cxn modelId="{BC71200E-CFB2-420E-B3C2-5F3618E2E00A}" type="presParOf" srcId="{F469C798-8728-4B0F-BF03-4951184F8A7A}" destId="{7517EDA9-526B-4E43-AFDC-D79730C1D69D}" srcOrd="4" destOrd="0" presId="urn:microsoft.com/office/officeart/2005/8/layout/vList5"/>
    <dgm:cxn modelId="{DF7AB95B-E311-4A1E-AEB8-A51F76D494D9}" type="presParOf" srcId="{7517EDA9-526B-4E43-AFDC-D79730C1D69D}" destId="{FC78497B-3851-4727-9CE9-8870CB8874E8}" srcOrd="0" destOrd="0" presId="urn:microsoft.com/office/officeart/2005/8/layout/vList5"/>
    <dgm:cxn modelId="{1474E17A-B506-401A-8075-603E7AD53519}" type="presParOf" srcId="{7517EDA9-526B-4E43-AFDC-D79730C1D69D}" destId="{00B36417-817F-4250-A564-B736A794F5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2168-753D-4BCE-AC4F-4684FD1F5BF6}">
      <dsp:nvSpPr>
        <dsp:cNvPr id="0" name=""/>
        <dsp:cNvSpPr/>
      </dsp:nvSpPr>
      <dsp:spPr>
        <a:xfrm rot="5400000">
          <a:off x="4803097" y="-2004308"/>
          <a:ext cx="1520437" cy="5530214"/>
        </a:xfrm>
        <a:prstGeom prst="round2SameRect">
          <a:avLst/>
        </a:prstGeom>
        <a:solidFill>
          <a:srgbClr val="FF450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rPr>
            <a:t>To be a world leader in business education, research and engagement, helping to create a better knowledge society.”</a:t>
          </a:r>
          <a:endParaRPr lang="en-US" sz="1800" kern="1200" dirty="0"/>
        </a:p>
      </dsp:txBody>
      <dsp:txXfrm rot="-5400000">
        <a:off x="2798209" y="74802"/>
        <a:ext cx="5455992" cy="1371993"/>
      </dsp:txXfrm>
    </dsp:sp>
    <dsp:sp modelId="{A5E18962-B4E6-4927-9248-C3F93E05C4D5}">
      <dsp:nvSpPr>
        <dsp:cNvPr id="0" name=""/>
        <dsp:cNvSpPr/>
      </dsp:nvSpPr>
      <dsp:spPr>
        <a:xfrm>
          <a:off x="0" y="144023"/>
          <a:ext cx="2561854" cy="1358758"/>
        </a:xfrm>
        <a:prstGeom prst="roundRect">
          <a:avLst/>
        </a:prstGeom>
        <a:solidFill>
          <a:srgbClr val="FF45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Vision</a:t>
          </a:r>
        </a:p>
      </dsp:txBody>
      <dsp:txXfrm>
        <a:off x="66329" y="210352"/>
        <a:ext cx="2429196" cy="1226100"/>
      </dsp:txXfrm>
    </dsp:sp>
    <dsp:sp modelId="{9E90D48E-B4B1-494F-A7C0-7AC5E1BE1D5E}">
      <dsp:nvSpPr>
        <dsp:cNvPr id="0" name=""/>
        <dsp:cNvSpPr/>
      </dsp:nvSpPr>
      <dsp:spPr>
        <a:xfrm rot="5400000">
          <a:off x="4757773" y="-420711"/>
          <a:ext cx="1520437" cy="5530214"/>
        </a:xfrm>
        <a:prstGeom prst="round2SameRect">
          <a:avLst/>
        </a:prstGeom>
        <a:solidFill>
          <a:schemeClr val="bg1">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To teach basic knowledge, skills and aptitude regarding business activities for running the business. and to provide an opportunity of higher education in the field of business administration</a:t>
          </a:r>
          <a:endParaRPr lang="en-US" sz="1800" kern="1200" dirty="0"/>
        </a:p>
      </dsp:txBody>
      <dsp:txXfrm rot="-5400000">
        <a:off x="2752885" y="1658399"/>
        <a:ext cx="5455992" cy="1371993"/>
      </dsp:txXfrm>
    </dsp:sp>
    <dsp:sp modelId="{5978F011-646F-4636-9CAA-8ACA9DDC4AB7}">
      <dsp:nvSpPr>
        <dsp:cNvPr id="0" name=""/>
        <dsp:cNvSpPr/>
      </dsp:nvSpPr>
      <dsp:spPr>
        <a:xfrm>
          <a:off x="0" y="1656184"/>
          <a:ext cx="2485081" cy="1310123"/>
        </a:xfrm>
        <a:prstGeom prst="roundRect">
          <a:avLst/>
        </a:prstGeom>
        <a:solidFill>
          <a:schemeClr val="bg1"/>
        </a:solidFill>
        <a:ln w="15875" cap="rnd"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2">
                  <a:lumMod val="75000"/>
                </a:schemeClr>
              </a:solidFill>
            </a:rPr>
            <a:t>Mission</a:t>
          </a:r>
        </a:p>
      </dsp:txBody>
      <dsp:txXfrm>
        <a:off x="63955" y="1720139"/>
        <a:ext cx="2357171" cy="1182213"/>
      </dsp:txXfrm>
    </dsp:sp>
    <dsp:sp modelId="{00B36417-817F-4250-A564-B736A794F5AF}">
      <dsp:nvSpPr>
        <dsp:cNvPr id="0" name=""/>
        <dsp:cNvSpPr/>
      </dsp:nvSpPr>
      <dsp:spPr>
        <a:xfrm rot="5400000">
          <a:off x="4879279" y="1226621"/>
          <a:ext cx="1520437" cy="5530214"/>
        </a:xfrm>
        <a:prstGeom prst="round2SameRect">
          <a:avLst/>
        </a:prstGeom>
        <a:solidFill>
          <a:srgbClr val="00800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Systematic academic support and mentoring</a:t>
          </a:r>
          <a:endParaRPr lang="en-US" sz="1800" kern="1200" dirty="0"/>
        </a:p>
        <a:p>
          <a:pPr marL="171450" lvl="1" indent="-171450" algn="l" defTabSz="800100">
            <a:lnSpc>
              <a:spcPct val="90000"/>
            </a:lnSpc>
            <a:spcBef>
              <a:spcPct val="0"/>
            </a:spcBef>
            <a:spcAft>
              <a:spcPct val="15000"/>
            </a:spcAft>
            <a:buChar char="•"/>
          </a:pPr>
          <a:r>
            <a:rPr lang="en-US" sz="1800" b="1" kern="1200" dirty="0"/>
            <a:t>Inter department collaborations</a:t>
          </a:r>
        </a:p>
        <a:p>
          <a:pPr marL="171450" lvl="1" indent="-171450" algn="l" defTabSz="800100">
            <a:lnSpc>
              <a:spcPct val="90000"/>
            </a:lnSpc>
            <a:spcBef>
              <a:spcPct val="0"/>
            </a:spcBef>
            <a:spcAft>
              <a:spcPct val="15000"/>
            </a:spcAft>
            <a:buChar char="•"/>
          </a:pPr>
          <a:r>
            <a:rPr lang="en-US" sz="1800" b="1" kern="1200" dirty="0"/>
            <a:t>Start up ecosystem</a:t>
          </a:r>
        </a:p>
      </dsp:txBody>
      <dsp:txXfrm rot="-5400000">
        <a:off x="2874391" y="3305731"/>
        <a:ext cx="5455992" cy="1371993"/>
      </dsp:txXfrm>
    </dsp:sp>
    <dsp:sp modelId="{FC78497B-3851-4727-9CE9-8870CB8874E8}">
      <dsp:nvSpPr>
        <dsp:cNvPr id="0" name=""/>
        <dsp:cNvSpPr/>
      </dsp:nvSpPr>
      <dsp:spPr>
        <a:xfrm>
          <a:off x="0" y="3312359"/>
          <a:ext cx="2638036" cy="1232428"/>
        </a:xfrm>
        <a:prstGeom prst="roundRect">
          <a:avLst/>
        </a:prstGeom>
        <a:solidFill>
          <a:srgbClr val="008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Values</a:t>
          </a:r>
        </a:p>
      </dsp:txBody>
      <dsp:txXfrm>
        <a:off x="60162" y="3372521"/>
        <a:ext cx="2517712" cy="11121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DD64E55-41CF-41C2-9D8A-FF6E8AF2610D}"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79390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31732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21093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43327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26953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75684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30318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70707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81291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55120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50743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21480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97478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864491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583E07-76F9-41F6-B1F7-8C05D1D3411E}"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648606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583E07-76F9-41F6-B1F7-8C05D1D3411E}"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784267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83E07-76F9-41F6-B1F7-8C05D1D3411E}" type="datetimeFigureOut">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861029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536392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944840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59993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DD64E55-41CF-41C2-9D8A-FF6E8AF2610D}"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4237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49244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524660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D64E55-41CF-41C2-9D8A-FF6E8AF2610D}"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542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53171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025918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83E07-76F9-41F6-B1F7-8C05D1D3411E}" type="datetimeFigureOut">
              <a:rPr lang="en-US" smtClean="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49851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278902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583E07-76F9-41F6-B1F7-8C05D1D3411E}" type="datetimeFigureOut">
              <a:rPr lang="en-US" smtClean="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5747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583E07-76F9-41F6-B1F7-8C05D1D3411E}" type="datetimeFigureOut">
              <a:rPr lang="en-US" smtClean="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415368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83E07-76F9-41F6-B1F7-8C05D1D3411E}" type="datetimeFigureOut">
              <a:rPr lang="en-US" smtClean="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32152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425680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83E07-76F9-41F6-B1F7-8C05D1D3411E}" type="datetimeFigureOut">
              <a:rPr lang="en-US" smtClean="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64E55-41CF-41C2-9D8A-FF6E8AF2610D}" type="slidenum">
              <a:rPr lang="en-US" smtClean="0"/>
              <a:pPr/>
              <a:t>‹#›</a:t>
            </a:fld>
            <a:endParaRPr lang="en-US"/>
          </a:p>
        </p:txBody>
      </p:sp>
    </p:spTree>
    <p:extLst>
      <p:ext uri="{BB962C8B-B14F-4D97-AF65-F5344CB8AC3E}">
        <p14:creationId xmlns:p14="http://schemas.microsoft.com/office/powerpoint/2010/main" val="178835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583E07-76F9-41F6-B1F7-8C05D1D3411E}" type="datetimeFigureOut">
              <a:rPr lang="en-US" smtClean="0"/>
              <a:pPr/>
              <a:t>3/22/2021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D64E55-41CF-41C2-9D8A-FF6E8AF2610D}" type="slidenum">
              <a:rPr lang="en-US" smtClean="0"/>
              <a:pPr/>
              <a:t>‹#›</a:t>
            </a:fld>
            <a:endParaRPr lang="en-US"/>
          </a:p>
        </p:txBody>
      </p:sp>
    </p:spTree>
    <p:extLst>
      <p:ext uri="{BB962C8B-B14F-4D97-AF65-F5344CB8AC3E}">
        <p14:creationId xmlns:p14="http://schemas.microsoft.com/office/powerpoint/2010/main" val="292318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F583E07-76F9-41F6-B1F7-8C05D1D3411E}" type="datetimeFigureOut">
              <a:rPr lang="en-US" smtClean="0"/>
              <a:pPr/>
              <a:t>3/22/2021</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DD64E55-41CF-41C2-9D8A-FF6E8AF2610D}" type="slidenum">
              <a:rPr lang="en-US" smtClean="0"/>
              <a:pPr/>
              <a:t>‹#›</a:t>
            </a:fld>
            <a:endParaRPr lang="en-US"/>
          </a:p>
        </p:txBody>
      </p:sp>
    </p:spTree>
    <p:extLst>
      <p:ext uri="{BB962C8B-B14F-4D97-AF65-F5344CB8AC3E}">
        <p14:creationId xmlns:p14="http://schemas.microsoft.com/office/powerpoint/2010/main" val="306337735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7"/>
          <p:cNvPicPr>
            <a:picLocks noChangeAspect="1" noChangeArrowheads="1"/>
          </p:cNvPicPr>
          <p:nvPr/>
        </p:nvPicPr>
        <p:blipFill>
          <a:blip r:embed="rId2" cstate="print"/>
          <a:srcRect/>
          <a:stretch>
            <a:fillRect/>
          </a:stretch>
        </p:blipFill>
        <p:spPr bwMode="auto">
          <a:xfrm>
            <a:off x="0" y="2086897"/>
            <a:ext cx="9144000" cy="4800600"/>
          </a:xfrm>
          <a:prstGeom prst="rect">
            <a:avLst/>
          </a:prstGeom>
          <a:noFill/>
          <a:ln w="9525">
            <a:noFill/>
            <a:miter lim="800000"/>
            <a:headEnd/>
            <a:tailEnd/>
          </a:ln>
          <a:effectLst/>
        </p:spPr>
      </p:pic>
      <p:pic>
        <p:nvPicPr>
          <p:cNvPr id="2097164" name="Picture 5"/>
          <p:cNvPicPr>
            <a:picLocks noChangeAspect="1" noChangeArrowheads="1"/>
          </p:cNvPicPr>
          <p:nvPr/>
        </p:nvPicPr>
        <p:blipFill>
          <a:blip r:embed="rId3" cstate="print"/>
          <a:srcRect/>
          <a:stretch>
            <a:fillRect/>
          </a:stretch>
        </p:blipFill>
        <p:spPr bwMode="auto">
          <a:xfrm>
            <a:off x="228600" y="152400"/>
            <a:ext cx="8610600" cy="1752600"/>
          </a:xfrm>
          <a:prstGeom prst="rect">
            <a:avLst/>
          </a:prstGeom>
          <a:noFill/>
          <a:ln w="9525">
            <a:noFill/>
            <a:miter lim="800000"/>
            <a:headEnd/>
            <a:tailEnd/>
          </a:ln>
          <a:effectLst/>
        </p:spPr>
      </p:pic>
      <p:sp>
        <p:nvSpPr>
          <p:cNvPr id="1048612" name="TextBox 5"/>
          <p:cNvSpPr txBox="1"/>
          <p:nvPr/>
        </p:nvSpPr>
        <p:spPr>
          <a:xfrm>
            <a:off x="539552" y="2086897"/>
            <a:ext cx="8064896" cy="830997"/>
          </a:xfrm>
          <a:prstGeom prst="rect">
            <a:avLst/>
          </a:prstGeom>
          <a:noFill/>
        </p:spPr>
        <p:txBody>
          <a:bodyPr wrap="square">
            <a:spAutoFit/>
          </a:bodyPr>
          <a:lstStyle/>
          <a:p>
            <a:pPr algn="l"/>
            <a:endParaRPr lang="en-IN" sz="1200" b="0" i="0" u="none" strike="noStrike" baseline="0" dirty="0">
              <a:solidFill>
                <a:srgbClr val="002060"/>
              </a:solidFill>
              <a:latin typeface="Algerian" panose="04020705040A02060702" pitchFamily="82" charset="0"/>
            </a:endParaRPr>
          </a:p>
          <a:p>
            <a:pPr algn="ctr"/>
            <a:r>
              <a:rPr lang="en-IN" sz="1200" b="0" i="0" u="none" strike="noStrike" baseline="0" dirty="0">
                <a:solidFill>
                  <a:srgbClr val="002060"/>
                </a:solidFill>
                <a:latin typeface="Algerian" panose="04020705040A02060702" pitchFamily="82" charset="0"/>
              </a:rPr>
              <a:t> </a:t>
            </a:r>
            <a:r>
              <a:rPr lang="en-IN" sz="1800" b="0" i="0" u="none" strike="noStrike" baseline="0" dirty="0">
                <a:solidFill>
                  <a:srgbClr val="002060"/>
                </a:solidFill>
                <a:latin typeface="Algerian" panose="04020705040A02060702" pitchFamily="82" charset="0"/>
              </a:rPr>
              <a:t>DEPARTMENT OF BUSINESS STUDIES</a:t>
            </a:r>
          </a:p>
          <a:p>
            <a:r>
              <a:rPr lang="en-IN" sz="1800" b="0" i="0" u="none" strike="noStrike" baseline="0" dirty="0">
                <a:solidFill>
                  <a:srgbClr val="002060"/>
                </a:solidFill>
                <a:latin typeface="Algerian" panose="04020705040A02060702" pitchFamily="82" charset="0"/>
              </a:rPr>
              <a:t>NEWSLETTER                                                                                  FEBRUARY 2020</a:t>
            </a:r>
            <a:endParaRPr lang="en-IN"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96E9-B310-48B6-97AC-0808B353B15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1135344-F1F1-4654-AF7C-7039A5DEB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4" y="0"/>
            <a:ext cx="9144000" cy="6858000"/>
          </a:xfrm>
          <a:prstGeom prst="rect">
            <a:avLst/>
          </a:prstGeom>
        </p:spPr>
      </p:pic>
    </p:spTree>
    <p:extLst>
      <p:ext uri="{BB962C8B-B14F-4D97-AF65-F5344CB8AC3E}">
        <p14:creationId xmlns:p14="http://schemas.microsoft.com/office/powerpoint/2010/main" val="277007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10F7-B703-46D9-BD09-1C308EFFCC0A}"/>
              </a:ext>
            </a:extLst>
          </p:cNvPr>
          <p:cNvSpPr>
            <a:spLocks noGrp="1"/>
          </p:cNvSpPr>
          <p:nvPr>
            <p:ph type="title"/>
          </p:nvPr>
        </p:nvSpPr>
        <p:spPr>
          <a:xfrm>
            <a:off x="982133" y="457201"/>
            <a:ext cx="7704667" cy="3259831"/>
          </a:xfrm>
        </p:spPr>
        <p:txBody>
          <a:bodyPr>
            <a:normAutofit fontScale="90000"/>
          </a:bodyPr>
          <a:lstStyle/>
          <a:p>
            <a:r>
              <a:rPr lang="en-US" sz="3600" b="1" dirty="0"/>
              <a:t>Expert Lecture</a:t>
            </a:r>
            <a:br>
              <a:rPr lang="en-US" sz="3600" b="1" dirty="0"/>
            </a:br>
            <a:r>
              <a:rPr lang="en-US" sz="3600" b="1" dirty="0"/>
              <a:t> on</a:t>
            </a:r>
            <a:br>
              <a:rPr lang="en-US" sz="3600" b="1" dirty="0"/>
            </a:br>
            <a:r>
              <a:rPr lang="en-US" sz="3600" b="1" dirty="0"/>
              <a:t> Understanding Union Budget 2021-22, </a:t>
            </a:r>
            <a:br>
              <a:rPr lang="en-US" sz="3600" b="1" dirty="0"/>
            </a:br>
            <a:r>
              <a:rPr lang="en-US" sz="3600" b="1" dirty="0"/>
              <a:t> by Prof. Suresh </a:t>
            </a:r>
            <a:r>
              <a:rPr lang="en-US" sz="3600" b="1" dirty="0" err="1"/>
              <a:t>Bedi</a:t>
            </a:r>
            <a:r>
              <a:rPr lang="en-US" sz="3600" b="1" dirty="0"/>
              <a:t> Sir </a:t>
            </a:r>
            <a:br>
              <a:rPr lang="en-US" sz="3600" b="1" dirty="0"/>
            </a:br>
            <a:r>
              <a:rPr lang="en-US" sz="3600" b="1" dirty="0"/>
              <a:t>on </a:t>
            </a:r>
            <a:br>
              <a:rPr lang="en-US" sz="3600" b="1" dirty="0"/>
            </a:br>
            <a:r>
              <a:rPr lang="en-US" sz="3600" b="1" dirty="0"/>
              <a:t>4 February 2021 </a:t>
            </a:r>
            <a:br>
              <a:rPr lang="en-US" sz="3600" b="1" dirty="0"/>
            </a:br>
            <a:r>
              <a:rPr lang="en-US" sz="3600" b="1" dirty="0"/>
              <a:t>at</a:t>
            </a:r>
            <a:br>
              <a:rPr lang="en-US" sz="3600" b="1" dirty="0"/>
            </a:br>
            <a:r>
              <a:rPr lang="en-US" sz="3600" b="1" dirty="0"/>
              <a:t> 10:00 AM</a:t>
            </a:r>
            <a:endParaRPr lang="en-IN" sz="3600" b="1" dirty="0"/>
          </a:p>
        </p:txBody>
      </p:sp>
      <p:sp>
        <p:nvSpPr>
          <p:cNvPr id="3" name="Content Placeholder 2">
            <a:extLst>
              <a:ext uri="{FF2B5EF4-FFF2-40B4-BE49-F238E27FC236}">
                <a16:creationId xmlns:a16="http://schemas.microsoft.com/office/drawing/2014/main" id="{AECE0E31-2354-4ABF-842A-6A07BD2C8507}"/>
              </a:ext>
            </a:extLst>
          </p:cNvPr>
          <p:cNvSpPr>
            <a:spLocks noGrp="1"/>
          </p:cNvSpPr>
          <p:nvPr>
            <p:ph idx="1"/>
          </p:nvPr>
        </p:nvSpPr>
        <p:spPr>
          <a:xfrm>
            <a:off x="982133" y="3861048"/>
            <a:ext cx="7478299" cy="2448272"/>
          </a:xfrm>
        </p:spPr>
        <p:txBody>
          <a:bodyPr>
            <a:normAutofit/>
          </a:bodyPr>
          <a:lstStyle/>
          <a:p>
            <a:pPr marL="0" indent="0" algn="just">
              <a:buNone/>
            </a:pPr>
            <a:r>
              <a:rPr lang="en-US" sz="1800" dirty="0"/>
              <a:t>UNDERSTANDING FOREIGN DIRECT INVESTMENT AND ITS IMPACT ON INDIAN ECONOMY</a:t>
            </a:r>
          </a:p>
          <a:p>
            <a:pPr marL="0" indent="0" algn="just">
              <a:buNone/>
            </a:pPr>
            <a:r>
              <a:rPr lang="en-US" sz="1800" dirty="0"/>
              <a:t>The students will be able to gain conceptual  clarity of FDI and understand how it affects different aspect of our economy. They will be able to relate FDI to the growth and competition in the economy in the context  of the current economic policy of self reliance.</a:t>
            </a:r>
            <a:endParaRPr lang="en-IN" sz="1800" dirty="0"/>
          </a:p>
        </p:txBody>
      </p:sp>
    </p:spTree>
    <p:extLst>
      <p:ext uri="{BB962C8B-B14F-4D97-AF65-F5344CB8AC3E}">
        <p14:creationId xmlns:p14="http://schemas.microsoft.com/office/powerpoint/2010/main" val="246228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828F-26B3-41E7-81DF-2DA4C88CFDA1}"/>
              </a:ext>
            </a:extLst>
          </p:cNvPr>
          <p:cNvSpPr>
            <a:spLocks noGrp="1"/>
          </p:cNvSpPr>
          <p:nvPr>
            <p:ph type="title"/>
          </p:nvPr>
        </p:nvSpPr>
        <p:spPr>
          <a:xfrm>
            <a:off x="1279633" y="151655"/>
            <a:ext cx="6676743" cy="757065"/>
          </a:xfrm>
        </p:spPr>
        <p:txBody>
          <a:bodyPr/>
          <a:lstStyle/>
          <a:p>
            <a:r>
              <a:rPr lang="en-US" b="1" dirty="0"/>
              <a:t>WEBINARS</a:t>
            </a:r>
            <a:endParaRPr lang="en-IN" b="1" dirty="0"/>
          </a:p>
        </p:txBody>
      </p:sp>
      <p:sp>
        <p:nvSpPr>
          <p:cNvPr id="3" name="Content Placeholder 2">
            <a:extLst>
              <a:ext uri="{FF2B5EF4-FFF2-40B4-BE49-F238E27FC236}">
                <a16:creationId xmlns:a16="http://schemas.microsoft.com/office/drawing/2014/main" id="{5E71C590-724B-4BC4-91B9-4F5AF0095E62}"/>
              </a:ext>
            </a:extLst>
          </p:cNvPr>
          <p:cNvSpPr>
            <a:spLocks noGrp="1"/>
          </p:cNvSpPr>
          <p:nvPr>
            <p:ph idx="1"/>
          </p:nvPr>
        </p:nvSpPr>
        <p:spPr>
          <a:xfrm>
            <a:off x="1043608" y="1412776"/>
            <a:ext cx="4006043" cy="4577307"/>
          </a:xfrm>
        </p:spPr>
        <p:txBody>
          <a:bodyPr/>
          <a:lstStyle/>
          <a:p>
            <a:pPr marL="0" indent="0" algn="just">
              <a:buNone/>
            </a:pPr>
            <a:r>
              <a:rPr lang="en-US" dirty="0"/>
              <a:t>Webinar from RAUIAS , identification of students that want to enroll for the same and providing the facilities as per their requirements was organized. RAUIAS is one of the most prestigious institute that deals with the coaching of administrative services. </a:t>
            </a:r>
            <a:endParaRPr lang="en-IN" dirty="0"/>
          </a:p>
        </p:txBody>
      </p:sp>
      <p:pic>
        <p:nvPicPr>
          <p:cNvPr id="5" name="Picture 4">
            <a:extLst>
              <a:ext uri="{FF2B5EF4-FFF2-40B4-BE49-F238E27FC236}">
                <a16:creationId xmlns:a16="http://schemas.microsoft.com/office/drawing/2014/main" id="{CC44954F-6725-4D3B-995F-4BBB7BCE6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3" y="1628800"/>
            <a:ext cx="3893767" cy="4437112"/>
          </a:xfrm>
          <a:prstGeom prst="rect">
            <a:avLst/>
          </a:prstGeom>
        </p:spPr>
      </p:pic>
    </p:spTree>
    <p:extLst>
      <p:ext uri="{BB962C8B-B14F-4D97-AF65-F5344CB8AC3E}">
        <p14:creationId xmlns:p14="http://schemas.microsoft.com/office/powerpoint/2010/main" val="288339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4643-7937-4B93-9316-262B0C690879}"/>
              </a:ext>
            </a:extLst>
          </p:cNvPr>
          <p:cNvSpPr>
            <a:spLocks noGrp="1"/>
          </p:cNvSpPr>
          <p:nvPr>
            <p:ph type="title"/>
          </p:nvPr>
        </p:nvSpPr>
        <p:spPr>
          <a:xfrm>
            <a:off x="982133" y="457201"/>
            <a:ext cx="7704667" cy="739551"/>
          </a:xfrm>
        </p:spPr>
        <p:txBody>
          <a:bodyPr/>
          <a:lstStyle/>
          <a:p>
            <a:r>
              <a:rPr lang="en-US" dirty="0"/>
              <a:t>PLACEMENT</a:t>
            </a:r>
            <a:endParaRPr lang="en-IN" dirty="0"/>
          </a:p>
        </p:txBody>
      </p:sp>
      <p:pic>
        <p:nvPicPr>
          <p:cNvPr id="5" name="Content Placeholder 4">
            <a:extLst>
              <a:ext uri="{FF2B5EF4-FFF2-40B4-BE49-F238E27FC236}">
                <a16:creationId xmlns:a16="http://schemas.microsoft.com/office/drawing/2014/main" id="{B893847D-8AF5-45F7-9F01-D1BFF2833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897" y="1176955"/>
            <a:ext cx="6516621" cy="4887466"/>
          </a:xfrm>
        </p:spPr>
      </p:pic>
      <p:sp>
        <p:nvSpPr>
          <p:cNvPr id="6" name="Flowchart: Process 5">
            <a:extLst>
              <a:ext uri="{FF2B5EF4-FFF2-40B4-BE49-F238E27FC236}">
                <a16:creationId xmlns:a16="http://schemas.microsoft.com/office/drawing/2014/main" id="{A2EA5F68-6F86-4ED7-86FE-747279209E6D}"/>
              </a:ext>
            </a:extLst>
          </p:cNvPr>
          <p:cNvSpPr/>
          <p:nvPr/>
        </p:nvSpPr>
        <p:spPr>
          <a:xfrm>
            <a:off x="467544" y="3717032"/>
            <a:ext cx="1674567" cy="1368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selected in Wheel King</a:t>
            </a:r>
            <a:endParaRPr lang="en-IN" dirty="0"/>
          </a:p>
        </p:txBody>
      </p:sp>
      <p:sp>
        <p:nvSpPr>
          <p:cNvPr id="8" name="Rectangle 1">
            <a:extLst>
              <a:ext uri="{FF2B5EF4-FFF2-40B4-BE49-F238E27FC236}">
                <a16:creationId xmlns:a16="http://schemas.microsoft.com/office/drawing/2014/main" id="{197D399A-5122-4583-9F4E-52787110CE5D}"/>
              </a:ext>
            </a:extLst>
          </p:cNvPr>
          <p:cNvSpPr>
            <a:spLocks noChangeArrowheads="1"/>
          </p:cNvSpPr>
          <p:nvPr/>
        </p:nvSpPr>
        <p:spPr bwMode="auto">
          <a:xfrm>
            <a:off x="2204897" y="6098172"/>
            <a:ext cx="6939103" cy="6052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3480" rIns="9144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33333"/>
                </a:solidFill>
                <a:effectLst/>
                <a:latin typeface="Open Sans"/>
              </a:rPr>
              <a:t>Only those who risk going too far can possibly find out how far one can go. —T.S. Eliot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0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BC2919-6F3B-484E-9A83-FB2610D781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728" t="35833" r="17003" b="16625"/>
          <a:stretch/>
        </p:blipFill>
        <p:spPr>
          <a:xfrm>
            <a:off x="1187623" y="404664"/>
            <a:ext cx="7612099" cy="5544616"/>
          </a:xfrm>
        </p:spPr>
      </p:pic>
    </p:spTree>
    <p:extLst>
      <p:ext uri="{BB962C8B-B14F-4D97-AF65-F5344CB8AC3E}">
        <p14:creationId xmlns:p14="http://schemas.microsoft.com/office/powerpoint/2010/main" val="353643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3600000" scaled="0"/>
          <a:tileRect/>
        </a:gra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79193442"/>
              </p:ext>
            </p:extLst>
          </p:nvPr>
        </p:nvGraphicFramePr>
        <p:xfrm>
          <a:off x="323528" y="1772816"/>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vinod\Desktop\Cool Text - BBABachelor of Business Administration 367135076931369.png"/>
          <p:cNvPicPr>
            <a:picLocks noChangeAspect="1" noChangeArrowheads="1"/>
          </p:cNvPicPr>
          <p:nvPr/>
        </p:nvPicPr>
        <p:blipFill>
          <a:blip r:embed="rId7" cstate="print"/>
          <a:srcRect/>
          <a:stretch>
            <a:fillRect/>
          </a:stretch>
        </p:blipFill>
        <p:spPr bwMode="auto">
          <a:xfrm>
            <a:off x="0" y="0"/>
            <a:ext cx="9144000" cy="1710024"/>
          </a:xfrm>
          <a:prstGeom prst="rect">
            <a:avLst/>
          </a:prstGeom>
          <a:solidFill>
            <a:schemeClr val="accent6">
              <a:lumMod val="20000"/>
              <a:lumOff val="80000"/>
            </a:schemeClr>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9"/>
          <p:cNvPicPr>
            <a:picLocks noChangeAspect="1"/>
          </p:cNvPicPr>
          <p:nvPr/>
        </p:nvPicPr>
        <p:blipFill rotWithShape="1">
          <a:blip r:embed="rId2" cstate="print"/>
          <a:srcRect l="11116" t="5621" r="6539" b="4454"/>
          <a:stretch>
            <a:fillRect/>
          </a:stretch>
        </p:blipFill>
        <p:spPr>
          <a:xfrm>
            <a:off x="6300192" y="1556792"/>
            <a:ext cx="2590800" cy="2438400"/>
          </a:xfrm>
          <a:prstGeom prst="rect">
            <a:avLst/>
          </a:prstGeom>
        </p:spPr>
      </p:pic>
      <p:sp>
        <p:nvSpPr>
          <p:cNvPr id="7" name="TextBox 6"/>
          <p:cNvSpPr txBox="1"/>
          <p:nvPr/>
        </p:nvSpPr>
        <p:spPr>
          <a:xfrm>
            <a:off x="251520" y="1412776"/>
            <a:ext cx="5976664" cy="3170099"/>
          </a:xfrm>
          <a:prstGeom prst="rect">
            <a:avLst/>
          </a:prstGeom>
          <a:solidFill>
            <a:schemeClr val="bg1"/>
          </a:solidFill>
        </p:spPr>
        <p:txBody>
          <a:bodyPr wrap="square" rtlCol="0">
            <a:spAutoFit/>
          </a:bodyPr>
          <a:lstStyle/>
          <a:p>
            <a:pPr algn="just"/>
            <a:r>
              <a:rPr lang="en-US" sz="2000" b="1" dirty="0"/>
              <a:t>The purpose of education is to teach budding managers to think and develop a capacity to reason our facts. </a:t>
            </a:r>
            <a:r>
              <a:rPr lang="en-US" sz="2000" b="1" i="1" dirty="0">
                <a:solidFill>
                  <a:srgbClr val="002060"/>
                </a:solidFill>
              </a:rPr>
              <a:t>Learners should keep in mind the importance of planning and prioritizing their time and the effective use of it which are essential to achieve success</a:t>
            </a:r>
            <a:r>
              <a:rPr lang="en-US" sz="2000" b="1" dirty="0"/>
              <a:t>. Learner’s should always think and review, discover the cause and effect of every event, in which they are involved. Do not surrender or become a salve to youthful fancies and indulgences. Be steady in your studies.</a:t>
            </a:r>
          </a:p>
        </p:txBody>
      </p:sp>
      <p:sp>
        <p:nvSpPr>
          <p:cNvPr id="8" name="TextBox 7"/>
          <p:cNvSpPr txBox="1"/>
          <p:nvPr/>
        </p:nvSpPr>
        <p:spPr>
          <a:xfrm>
            <a:off x="323528" y="4581128"/>
            <a:ext cx="8640960" cy="1292662"/>
          </a:xfrm>
          <a:prstGeom prst="rect">
            <a:avLst/>
          </a:prstGeom>
          <a:solidFill>
            <a:schemeClr val="bg1"/>
          </a:solidFill>
        </p:spPr>
        <p:txBody>
          <a:bodyPr wrap="square" rtlCol="0">
            <a:spAutoFit/>
          </a:bodyPr>
          <a:lstStyle/>
          <a:p>
            <a:r>
              <a:rPr lang="en-US" sz="2000" b="1" dirty="0">
                <a:solidFill>
                  <a:srgbClr val="002060"/>
                </a:solidFill>
                <a:latin typeface="Arial Narrow" pitchFamily="34" charset="0"/>
                <a:cs typeface="Aharoni" pitchFamily="2" charset="-79"/>
              </a:rPr>
              <a:t>“ WE CANNOT ALWAYS BUILD THE FUTURE FOR OUR  YOUTH, BUT WE CAN BUILD OUR YOUTH FOR THE FUTURE”. </a:t>
            </a:r>
            <a:r>
              <a:rPr lang="en-US" sz="2000" b="1" u="sng" dirty="0">
                <a:latin typeface="Arial Narrow" pitchFamily="34" charset="0"/>
                <a:cs typeface="Aharoni" pitchFamily="2" charset="-79"/>
              </a:rPr>
              <a:t>REMEMBER</a:t>
            </a:r>
            <a:r>
              <a:rPr lang="en-US" sz="2000" b="1" dirty="0">
                <a:solidFill>
                  <a:srgbClr val="002060"/>
                </a:solidFill>
                <a:latin typeface="Arial Narrow" pitchFamily="34" charset="0"/>
                <a:cs typeface="Aharoni" pitchFamily="2" charset="-79"/>
              </a:rPr>
              <a:t>“ THE REWARD OF EVERY GOOD ACTION WILL BE GOOD ONLY”. </a:t>
            </a:r>
            <a:endParaRPr lang="en-US" sz="2000" b="1" dirty="0">
              <a:solidFill>
                <a:srgbClr val="002060"/>
              </a:solidFill>
              <a:latin typeface="Arial Narrow" pitchFamily="34" charset="0"/>
            </a:endParaRPr>
          </a:p>
          <a:p>
            <a:endParaRPr lang="en-US" dirty="0"/>
          </a:p>
        </p:txBody>
      </p:sp>
      <p:sp>
        <p:nvSpPr>
          <p:cNvPr id="9" name="TextBox 8"/>
          <p:cNvSpPr txBox="1"/>
          <p:nvPr/>
        </p:nvSpPr>
        <p:spPr>
          <a:xfrm>
            <a:off x="283162" y="5780782"/>
            <a:ext cx="8567464" cy="1077218"/>
          </a:xfrm>
          <a:prstGeom prst="rect">
            <a:avLst/>
          </a:prstGeom>
          <a:solidFill>
            <a:schemeClr val="accent1">
              <a:lumMod val="40000"/>
              <a:lumOff val="60000"/>
            </a:schemeClr>
          </a:solidFill>
        </p:spPr>
        <p:txBody>
          <a:bodyPr wrap="square" rtlCol="0">
            <a:spAutoFit/>
          </a:bodyPr>
          <a:lstStyle/>
          <a:p>
            <a:endParaRPr lang="en-US" b="1" dirty="0">
              <a:solidFill>
                <a:srgbClr val="C00000"/>
              </a:solidFill>
            </a:endParaRPr>
          </a:p>
          <a:p>
            <a:r>
              <a:rPr lang="en-US" b="1" dirty="0">
                <a:solidFill>
                  <a:srgbClr val="C00000"/>
                </a:solidFill>
              </a:rPr>
              <a:t>“</a:t>
            </a:r>
            <a:r>
              <a:rPr lang="en-US" sz="2800" b="1" dirty="0">
                <a:solidFill>
                  <a:srgbClr val="C00000"/>
                </a:solidFill>
              </a:rPr>
              <a:t>Learn to enjoy hard work  particularly your studies”.</a:t>
            </a:r>
            <a:endParaRPr lang="en-US" b="1" dirty="0">
              <a:solidFill>
                <a:srgbClr val="C00000"/>
              </a:solidFill>
            </a:endParaRPr>
          </a:p>
          <a:p>
            <a:endParaRPr lang="en-US" b="1" dirty="0">
              <a:solidFill>
                <a:srgbClr val="C00000"/>
              </a:solidFill>
            </a:endParaRPr>
          </a:p>
        </p:txBody>
      </p:sp>
      <p:sp>
        <p:nvSpPr>
          <p:cNvPr id="10" name="TextBox 9"/>
          <p:cNvSpPr txBox="1"/>
          <p:nvPr/>
        </p:nvSpPr>
        <p:spPr>
          <a:xfrm>
            <a:off x="611560" y="620688"/>
            <a:ext cx="8532440" cy="369332"/>
          </a:xfrm>
          <a:prstGeom prst="rect">
            <a:avLst/>
          </a:prstGeom>
          <a:noFill/>
        </p:spPr>
        <p:txBody>
          <a:bodyPr wrap="square" rtlCol="0">
            <a:spAutoFit/>
          </a:bodyPr>
          <a:lstStyle/>
          <a:p>
            <a:endParaRPr lang="en-US" dirty="0"/>
          </a:p>
        </p:txBody>
      </p:sp>
      <p:sp>
        <p:nvSpPr>
          <p:cNvPr id="11" name="TextBox 10"/>
          <p:cNvSpPr txBox="1"/>
          <p:nvPr/>
        </p:nvSpPr>
        <p:spPr>
          <a:xfrm>
            <a:off x="755576" y="620688"/>
            <a:ext cx="7344816" cy="369332"/>
          </a:xfrm>
          <a:prstGeom prst="rect">
            <a:avLst/>
          </a:prstGeom>
          <a:noFill/>
        </p:spPr>
        <p:txBody>
          <a:bodyPr wrap="square" rtlCol="0">
            <a:spAutoFit/>
          </a:bodyPr>
          <a:lstStyle/>
          <a:p>
            <a:endParaRPr lang="en-US" dirty="0"/>
          </a:p>
        </p:txBody>
      </p:sp>
      <p:pic>
        <p:nvPicPr>
          <p:cNvPr id="1026" name="Picture 2" descr="C:\Users\vinod\Desktop\hod.png"/>
          <p:cNvPicPr>
            <a:picLocks noChangeAspect="1" noChangeArrowheads="1"/>
          </p:cNvPicPr>
          <p:nvPr/>
        </p:nvPicPr>
        <p:blipFill>
          <a:blip r:embed="rId3" cstate="print"/>
          <a:srcRect/>
          <a:stretch>
            <a:fillRect/>
          </a:stretch>
        </p:blipFill>
        <p:spPr bwMode="auto">
          <a:xfrm>
            <a:off x="755576" y="188640"/>
            <a:ext cx="7046913" cy="1079500"/>
          </a:xfrm>
          <a:prstGeom prst="rect">
            <a:avLst/>
          </a:prstGeom>
          <a:solidFill>
            <a:schemeClr val="bg1"/>
          </a:solidFill>
        </p:spPr>
      </p:pic>
      <p:sp>
        <p:nvSpPr>
          <p:cNvPr id="12" name="TextBox 11"/>
          <p:cNvSpPr txBox="1"/>
          <p:nvPr/>
        </p:nvSpPr>
        <p:spPr>
          <a:xfrm>
            <a:off x="6300192" y="4077072"/>
            <a:ext cx="2627784" cy="369332"/>
          </a:xfrm>
          <a:prstGeom prst="rect">
            <a:avLst/>
          </a:prstGeom>
          <a:solidFill>
            <a:schemeClr val="bg2">
              <a:lumMod val="75000"/>
            </a:schemeClr>
          </a:solidFill>
        </p:spPr>
        <p:txBody>
          <a:bodyPr wrap="square" rtlCol="0">
            <a:spAutoFit/>
          </a:bodyPr>
          <a:lstStyle/>
          <a:p>
            <a:pPr algn="ctr"/>
            <a:r>
              <a:rPr lang="en-US" b="1" dirty="0">
                <a:latin typeface="Aharoni" pitchFamily="2" charset="-79"/>
                <a:cs typeface="Aharoni" pitchFamily="2" charset="-79"/>
              </a:rPr>
              <a:t>MR. ATUL GAUTAM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79000"/>
          </a:blip>
          <a:tile tx="0" ty="0" sx="100000" sy="100000" flip="none" algn="tl"/>
        </a:blipFill>
        <a:effectLst/>
      </p:bgPr>
    </p:bg>
    <p:spTree>
      <p:nvGrpSpPr>
        <p:cNvPr id="1" name=""/>
        <p:cNvGrpSpPr/>
        <p:nvPr/>
      </p:nvGrpSpPr>
      <p:grpSpPr>
        <a:xfrm>
          <a:off x="0" y="0"/>
          <a:ext cx="0" cy="0"/>
          <a:chOff x="0" y="0"/>
          <a:chExt cx="0" cy="0"/>
        </a:xfrm>
      </p:grpSpPr>
      <p:pic>
        <p:nvPicPr>
          <p:cNvPr id="5" name="Picture 2" descr="C:\Users\neeraj\Desktop\New folder\IMG-20200306-WA0048.jpg"/>
          <p:cNvPicPr>
            <a:picLocks noChangeAspect="1" noChangeArrowheads="1"/>
          </p:cNvPicPr>
          <p:nvPr/>
        </p:nvPicPr>
        <p:blipFill>
          <a:blip r:embed="rId3" cstate="print"/>
          <a:srcRect/>
          <a:stretch>
            <a:fillRect/>
          </a:stretch>
        </p:blipFill>
        <p:spPr bwMode="auto">
          <a:xfrm>
            <a:off x="467544" y="1196752"/>
            <a:ext cx="2514600" cy="2133600"/>
          </a:xfrm>
          <a:prstGeom prst="ellipse">
            <a:avLst/>
          </a:prstGeom>
          <a:ln w="63500" cap="rnd">
            <a:solidFill>
              <a:schemeClr val="tx2"/>
            </a:solidFill>
          </a:ln>
          <a:effectLst>
            <a:glow rad="63500">
              <a:schemeClr val="accent2">
                <a:satMod val="175000"/>
                <a:alpha val="40000"/>
              </a:schemeClr>
            </a:glow>
          </a:effectLst>
          <a:scene3d>
            <a:camera prst="orthographicFront"/>
            <a:lightRig rig="contrasting" dir="t">
              <a:rot lat="0" lon="0" rev="3000000"/>
            </a:lightRig>
          </a:scene3d>
          <a:sp3d contourW="7620">
            <a:bevelT w="95250" h="31750"/>
            <a:contourClr>
              <a:srgbClr val="333333"/>
            </a:contourClr>
          </a:sp3d>
        </p:spPr>
      </p:pic>
      <p:pic>
        <p:nvPicPr>
          <p:cNvPr id="8" name="Picture 8" descr="Panipat Institute Of Engineering And Technology (PIET) Panipat -Admissions  2020, Ranking, Placement, Fee Structure"/>
          <p:cNvPicPr>
            <a:picLocks noChangeAspect="1" noChangeArrowheads="1"/>
          </p:cNvPicPr>
          <p:nvPr/>
        </p:nvPicPr>
        <p:blipFill>
          <a:blip r:embed="rId4" cstate="print"/>
          <a:srcRect/>
          <a:stretch>
            <a:fillRect/>
          </a:stretch>
        </p:blipFill>
        <p:spPr bwMode="auto">
          <a:xfrm>
            <a:off x="6840395" y="1579277"/>
            <a:ext cx="1969167" cy="1392560"/>
          </a:xfrm>
          <a:prstGeom prst="rect">
            <a:avLst/>
          </a:prstGeom>
          <a:noFill/>
        </p:spPr>
      </p:pic>
      <p:sp>
        <p:nvSpPr>
          <p:cNvPr id="9" name="Rectangle 8"/>
          <p:cNvSpPr/>
          <p:nvPr/>
        </p:nvSpPr>
        <p:spPr>
          <a:xfrm>
            <a:off x="323528" y="3429000"/>
            <a:ext cx="2668166" cy="369332"/>
          </a:xfrm>
          <a:prstGeom prst="rect">
            <a:avLst/>
          </a:prstGeom>
          <a:solidFill>
            <a:schemeClr val="accent2">
              <a:lumMod val="40000"/>
              <a:lumOff val="60000"/>
            </a:schemeClr>
          </a:solidFill>
        </p:spPr>
        <p:txBody>
          <a:bodyPr wrap="none">
            <a:spAutoFit/>
          </a:bodyPr>
          <a:lstStyle/>
          <a:p>
            <a:pPr algn="ctr"/>
            <a:r>
              <a:rPr lang="en-US" b="1" dirty="0">
                <a:latin typeface="Aharoni" pitchFamily="2" charset="-79"/>
                <a:cs typeface="Aharoni" pitchFamily="2" charset="-79"/>
              </a:rPr>
              <a:t>MS. SAHIBA SHARMA </a:t>
            </a:r>
          </a:p>
        </p:txBody>
      </p:sp>
      <p:pic>
        <p:nvPicPr>
          <p:cNvPr id="11" name="Picture 10"/>
          <p:cNvPicPr>
            <a:picLocks/>
          </p:cNvPicPr>
          <p:nvPr/>
        </p:nvPicPr>
        <p:blipFill rotWithShape="1">
          <a:blip r:embed="rId5" cstate="print"/>
          <a:srcRect b="6647"/>
          <a:stretch/>
        </p:blipFill>
        <p:spPr>
          <a:xfrm>
            <a:off x="2411760" y="3861048"/>
            <a:ext cx="2109922" cy="2349694"/>
          </a:xfrm>
          <a:prstGeom prst="rect">
            <a:avLst/>
          </a:prstGeom>
          <a:effectLst>
            <a:glow rad="63500">
              <a:schemeClr val="accent2">
                <a:satMod val="175000"/>
                <a:alpha val="40000"/>
              </a:schemeClr>
            </a:glow>
          </a:effectLst>
        </p:spPr>
      </p:pic>
      <p:pic>
        <p:nvPicPr>
          <p:cNvPr id="2051" name="Picture 3" descr="C:\Users\vinod\Desktop\WhatsApp Image 2020-10-02 at 9.20.05 PM.jpeg"/>
          <p:cNvPicPr>
            <a:picLocks noChangeAspect="1" noChangeArrowheads="1"/>
          </p:cNvPicPr>
          <p:nvPr/>
        </p:nvPicPr>
        <p:blipFill>
          <a:blip r:embed="rId6" cstate="print"/>
          <a:srcRect/>
          <a:stretch>
            <a:fillRect/>
          </a:stretch>
        </p:blipFill>
        <p:spPr bwMode="auto">
          <a:xfrm>
            <a:off x="251520" y="3861048"/>
            <a:ext cx="2016224" cy="2400267"/>
          </a:xfrm>
          <a:prstGeom prst="rect">
            <a:avLst/>
          </a:prstGeom>
          <a:noFill/>
          <a:effectLst>
            <a:glow rad="63500">
              <a:schemeClr val="accent2">
                <a:satMod val="175000"/>
                <a:alpha val="40000"/>
              </a:schemeClr>
            </a:glow>
            <a:outerShdw blurRad="50800" dist="38100" dir="5400000" algn="t" rotWithShape="0">
              <a:prstClr val="black">
                <a:alpha val="40000"/>
              </a:prstClr>
            </a:outerShdw>
          </a:effectLst>
        </p:spPr>
      </p:pic>
      <p:pic>
        <p:nvPicPr>
          <p:cNvPr id="12" name="Picture 5" descr="C:\Users\neeraj\Desktop\20200502_015352.jpg"/>
          <p:cNvPicPr>
            <a:picLocks noChangeAspect="1" noChangeArrowheads="1"/>
          </p:cNvPicPr>
          <p:nvPr/>
        </p:nvPicPr>
        <p:blipFill rotWithShape="1">
          <a:blip r:embed="rId7" cstate="print"/>
          <a:srcRect r="27586"/>
          <a:stretch/>
        </p:blipFill>
        <p:spPr bwMode="auto">
          <a:xfrm>
            <a:off x="4644008" y="3861048"/>
            <a:ext cx="1728192" cy="2330930"/>
          </a:xfrm>
          <a:prstGeom prst="rect">
            <a:avLst/>
          </a:prstGeom>
          <a:noFill/>
          <a:effectLst>
            <a:glow rad="63500">
              <a:schemeClr val="accent2">
                <a:satMod val="175000"/>
                <a:alpha val="40000"/>
              </a:schemeClr>
            </a:glow>
          </a:effectLst>
        </p:spPr>
      </p:pic>
      <p:pic>
        <p:nvPicPr>
          <p:cNvPr id="13" name="Picture 12"/>
          <p:cNvPicPr>
            <a:picLocks/>
          </p:cNvPicPr>
          <p:nvPr/>
        </p:nvPicPr>
        <p:blipFill rotWithShape="1">
          <a:blip r:embed="rId8" cstate="print"/>
          <a:srcRect t="19116"/>
          <a:stretch/>
        </p:blipFill>
        <p:spPr>
          <a:xfrm>
            <a:off x="6588224" y="3861048"/>
            <a:ext cx="2160240" cy="2304255"/>
          </a:xfrm>
          <a:prstGeom prst="rect">
            <a:avLst/>
          </a:prstGeom>
          <a:effectLst>
            <a:glow rad="63500">
              <a:schemeClr val="accent2">
                <a:satMod val="175000"/>
                <a:alpha val="40000"/>
              </a:schemeClr>
            </a:glow>
          </a:effectLst>
        </p:spPr>
      </p:pic>
      <p:sp>
        <p:nvSpPr>
          <p:cNvPr id="14" name="Rectangle 13"/>
          <p:cNvSpPr/>
          <p:nvPr/>
        </p:nvSpPr>
        <p:spPr>
          <a:xfrm>
            <a:off x="251520" y="6211669"/>
            <a:ext cx="1944216" cy="646331"/>
          </a:xfrm>
          <a:prstGeom prst="rect">
            <a:avLst/>
          </a:prstGeom>
        </p:spPr>
        <p:txBody>
          <a:bodyPr wrap="square">
            <a:spAutoFit/>
          </a:bodyPr>
          <a:lstStyle/>
          <a:p>
            <a:pPr algn="ctr"/>
            <a:r>
              <a:rPr lang="en-US" b="1" dirty="0"/>
              <a:t>Radha </a:t>
            </a:r>
          </a:p>
          <a:p>
            <a:pPr algn="ctr"/>
            <a:r>
              <a:rPr lang="en-US" b="1" dirty="0"/>
              <a:t>BBA 2</a:t>
            </a:r>
            <a:r>
              <a:rPr lang="en-US" b="1" baseline="30000" dirty="0"/>
              <a:t>nd</a:t>
            </a:r>
            <a:r>
              <a:rPr lang="en-US" b="1" dirty="0"/>
              <a:t> year</a:t>
            </a:r>
          </a:p>
        </p:txBody>
      </p:sp>
      <p:sp>
        <p:nvSpPr>
          <p:cNvPr id="15" name="Rectangle 14"/>
          <p:cNvSpPr/>
          <p:nvPr/>
        </p:nvSpPr>
        <p:spPr>
          <a:xfrm>
            <a:off x="2267744" y="6211669"/>
            <a:ext cx="2160240" cy="646331"/>
          </a:xfrm>
          <a:prstGeom prst="rect">
            <a:avLst/>
          </a:prstGeom>
        </p:spPr>
        <p:txBody>
          <a:bodyPr wrap="square">
            <a:spAutoFit/>
          </a:bodyPr>
          <a:lstStyle/>
          <a:p>
            <a:pPr algn="ctr"/>
            <a:r>
              <a:rPr lang="en-US" b="1" dirty="0"/>
              <a:t>Jasjeet </a:t>
            </a:r>
          </a:p>
          <a:p>
            <a:pPr algn="ctr"/>
            <a:r>
              <a:rPr lang="en-US" b="1" dirty="0"/>
              <a:t>BBA 2</a:t>
            </a:r>
            <a:r>
              <a:rPr lang="en-US" b="1" baseline="30000" dirty="0"/>
              <a:t>nd</a:t>
            </a:r>
            <a:r>
              <a:rPr lang="en-US" b="1" dirty="0"/>
              <a:t> year</a:t>
            </a:r>
          </a:p>
        </p:txBody>
      </p:sp>
      <p:sp>
        <p:nvSpPr>
          <p:cNvPr id="16" name="Rectangle 15"/>
          <p:cNvSpPr/>
          <p:nvPr/>
        </p:nvSpPr>
        <p:spPr>
          <a:xfrm>
            <a:off x="4355976" y="6211669"/>
            <a:ext cx="2520280" cy="646331"/>
          </a:xfrm>
          <a:prstGeom prst="rect">
            <a:avLst/>
          </a:prstGeom>
        </p:spPr>
        <p:txBody>
          <a:bodyPr wrap="square">
            <a:spAutoFit/>
          </a:bodyPr>
          <a:lstStyle/>
          <a:p>
            <a:pPr algn="ctr"/>
            <a:r>
              <a:rPr lang="en-US" b="1" dirty="0"/>
              <a:t>Aarushi</a:t>
            </a:r>
          </a:p>
          <a:p>
            <a:pPr algn="ctr"/>
            <a:r>
              <a:rPr lang="en-US" b="1" dirty="0"/>
              <a:t>BBA 3</a:t>
            </a:r>
            <a:r>
              <a:rPr lang="en-US" b="1" baseline="30000" dirty="0"/>
              <a:t>rd</a:t>
            </a:r>
            <a:r>
              <a:rPr lang="en-US" b="1" dirty="0"/>
              <a:t> year</a:t>
            </a:r>
          </a:p>
        </p:txBody>
      </p:sp>
      <p:sp>
        <p:nvSpPr>
          <p:cNvPr id="17" name="Rectangle 16"/>
          <p:cNvSpPr/>
          <p:nvPr/>
        </p:nvSpPr>
        <p:spPr>
          <a:xfrm>
            <a:off x="6372200" y="6211669"/>
            <a:ext cx="2520280" cy="646331"/>
          </a:xfrm>
          <a:prstGeom prst="rect">
            <a:avLst/>
          </a:prstGeom>
        </p:spPr>
        <p:txBody>
          <a:bodyPr wrap="square">
            <a:spAutoFit/>
          </a:bodyPr>
          <a:lstStyle/>
          <a:p>
            <a:pPr algn="ctr"/>
            <a:r>
              <a:rPr lang="en-US" b="1" dirty="0"/>
              <a:t>Sanjul </a:t>
            </a:r>
          </a:p>
          <a:p>
            <a:pPr algn="ctr"/>
            <a:r>
              <a:rPr lang="en-US" b="1" dirty="0"/>
              <a:t>BBA 3</a:t>
            </a:r>
            <a:r>
              <a:rPr lang="en-US" b="1" baseline="30000" dirty="0"/>
              <a:t>rd</a:t>
            </a:r>
            <a:r>
              <a:rPr lang="en-US" b="1" dirty="0"/>
              <a:t> year</a:t>
            </a:r>
          </a:p>
        </p:txBody>
      </p:sp>
      <p:pic>
        <p:nvPicPr>
          <p:cNvPr id="2" name="Picture 2" descr="C:\Users\vinod\Desktop\coollogo_com-148811218.png"/>
          <p:cNvPicPr>
            <a:picLocks noChangeAspect="1" noChangeArrowheads="1"/>
          </p:cNvPicPr>
          <p:nvPr/>
        </p:nvPicPr>
        <p:blipFill>
          <a:blip r:embed="rId9" cstate="print"/>
          <a:srcRect/>
          <a:stretch>
            <a:fillRect/>
          </a:stretch>
        </p:blipFill>
        <p:spPr bwMode="auto">
          <a:xfrm>
            <a:off x="0" y="0"/>
            <a:ext cx="9144000" cy="1052736"/>
          </a:xfrm>
          <a:prstGeom prst="rect">
            <a:avLst/>
          </a:prstGeom>
          <a:noFill/>
          <a:effectLst>
            <a:glow rad="63500">
              <a:schemeClr val="accent5">
                <a:satMod val="175000"/>
                <a:alpha val="40000"/>
              </a:schemeClr>
            </a:glo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8E4E-3264-4CE9-B030-70D8353BD329}"/>
              </a:ext>
            </a:extLst>
          </p:cNvPr>
          <p:cNvSpPr>
            <a:spLocks noGrp="1"/>
          </p:cNvSpPr>
          <p:nvPr>
            <p:ph type="title"/>
          </p:nvPr>
        </p:nvSpPr>
        <p:spPr>
          <a:xfrm>
            <a:off x="457200" y="235309"/>
            <a:ext cx="8229600" cy="610829"/>
          </a:xfrm>
        </p:spPr>
        <p:txBody>
          <a:bodyPr>
            <a:normAutofit fontScale="90000"/>
          </a:bodyPr>
          <a:lstStyle/>
          <a:p>
            <a:r>
              <a:rPr lang="en-US" b="1" dirty="0"/>
              <a:t>PROWESS CLUB</a:t>
            </a:r>
            <a:endParaRPr lang="en-IN" b="1" dirty="0"/>
          </a:p>
        </p:txBody>
      </p:sp>
      <p:pic>
        <p:nvPicPr>
          <p:cNvPr id="5" name="Content Placeholder 4">
            <a:extLst>
              <a:ext uri="{FF2B5EF4-FFF2-40B4-BE49-F238E27FC236}">
                <a16:creationId xmlns:a16="http://schemas.microsoft.com/office/drawing/2014/main" id="{FF9B80A6-4933-4150-B3CC-DD28AF619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63768"/>
            <a:ext cx="7056784" cy="5292589"/>
          </a:xfrm>
        </p:spPr>
      </p:pic>
      <p:sp>
        <p:nvSpPr>
          <p:cNvPr id="10" name="Rectangle 9">
            <a:extLst>
              <a:ext uri="{FF2B5EF4-FFF2-40B4-BE49-F238E27FC236}">
                <a16:creationId xmlns:a16="http://schemas.microsoft.com/office/drawing/2014/main" id="{5512964F-75CE-4AE7-B0D0-5BC1599B5643}"/>
              </a:ext>
            </a:extLst>
          </p:cNvPr>
          <p:cNvSpPr/>
          <p:nvPr/>
        </p:nvSpPr>
        <p:spPr>
          <a:xfrm>
            <a:off x="4716016" y="406090"/>
            <a:ext cx="2664296" cy="10801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1">
                    <a:lumMod val="65000"/>
                    <a:lumOff val="35000"/>
                  </a:schemeClr>
                </a:solidFill>
              </a:rPr>
              <a:t>DAY 2: SPEAK TO LEAD</a:t>
            </a:r>
            <a:endParaRPr lang="en-IN" sz="2800" b="1" dirty="0">
              <a:solidFill>
                <a:schemeClr val="tx1">
                  <a:lumMod val="65000"/>
                  <a:lumOff val="35000"/>
                </a:schemeClr>
              </a:solidFill>
            </a:endParaRPr>
          </a:p>
        </p:txBody>
      </p:sp>
    </p:spTree>
    <p:extLst>
      <p:ext uri="{BB962C8B-B14F-4D97-AF65-F5344CB8AC3E}">
        <p14:creationId xmlns:p14="http://schemas.microsoft.com/office/powerpoint/2010/main" val="22952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F75A-3A9C-4B6B-BB7E-0066246DCC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9DF9E5B-8322-42C7-A38A-9ED598FBCB1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6DD113C-F059-4B3A-BBFE-68D39865B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9144000" cy="6858000"/>
          </a:xfrm>
          <a:prstGeom prst="rect">
            <a:avLst/>
          </a:prstGeom>
        </p:spPr>
      </p:pic>
    </p:spTree>
    <p:extLst>
      <p:ext uri="{BB962C8B-B14F-4D97-AF65-F5344CB8AC3E}">
        <p14:creationId xmlns:p14="http://schemas.microsoft.com/office/powerpoint/2010/main" val="14027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B334-D71F-4D9D-A55D-350F285326A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87BFB77-0AB0-46BC-84DE-9172A147717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C5A6E5CB-CD37-42BE-BE8B-88D72EAE8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 y="21817"/>
            <a:ext cx="9144000" cy="6858000"/>
          </a:xfrm>
          <a:prstGeom prst="rect">
            <a:avLst/>
          </a:prstGeom>
        </p:spPr>
      </p:pic>
    </p:spTree>
    <p:extLst>
      <p:ext uri="{BB962C8B-B14F-4D97-AF65-F5344CB8AC3E}">
        <p14:creationId xmlns:p14="http://schemas.microsoft.com/office/powerpoint/2010/main" val="314248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82EE-DAEE-4E2A-80EA-996959E6CBF7}"/>
              </a:ext>
            </a:extLst>
          </p:cNvPr>
          <p:cNvSpPr>
            <a:spLocks noGrp="1"/>
          </p:cNvSpPr>
          <p:nvPr>
            <p:ph type="title"/>
          </p:nvPr>
        </p:nvSpPr>
        <p:spPr/>
        <p:txBody>
          <a:bodyPr/>
          <a:lstStyle/>
          <a:p>
            <a:r>
              <a:rPr lang="en-US" dirty="0"/>
              <a:t>PROWESS CLUB</a:t>
            </a:r>
            <a:endParaRPr lang="en-IN" dirty="0"/>
          </a:p>
        </p:txBody>
      </p:sp>
      <p:sp>
        <p:nvSpPr>
          <p:cNvPr id="7" name="Content Placeholder 6">
            <a:extLst>
              <a:ext uri="{FF2B5EF4-FFF2-40B4-BE49-F238E27FC236}">
                <a16:creationId xmlns:a16="http://schemas.microsoft.com/office/drawing/2014/main" id="{1B047616-791B-44C2-9F04-E117423FC97D}"/>
              </a:ext>
            </a:extLst>
          </p:cNvPr>
          <p:cNvSpPr>
            <a:spLocks noGrp="1"/>
          </p:cNvSpPr>
          <p:nvPr>
            <p:ph idx="1"/>
          </p:nvPr>
        </p:nvSpPr>
        <p:spPr/>
        <p:txBody>
          <a:bodyPr/>
          <a:lstStyle/>
          <a:p>
            <a:pPr marL="0" indent="0">
              <a:buNone/>
            </a:pPr>
            <a:r>
              <a:rPr lang="en-US" dirty="0"/>
              <a:t>SPEAK TO LEAD</a:t>
            </a:r>
          </a:p>
          <a:p>
            <a:pPr algn="l" rtl="0"/>
            <a:r>
              <a:rPr lang="en-US" b="1" i="0" dirty="0">
                <a:solidFill>
                  <a:srgbClr val="222222"/>
                </a:solidFill>
                <a:effectLst/>
                <a:latin typeface="Arial" panose="020B0604020202020204" pitchFamily="34" charset="0"/>
              </a:rPr>
              <a:t>Winners for the Event are :</a:t>
            </a:r>
            <a:endParaRPr lang="en-US" b="0" i="0" dirty="0">
              <a:solidFill>
                <a:srgbClr val="222222"/>
              </a:solidFill>
              <a:effectLst/>
              <a:latin typeface="Arial" panose="020B0604020202020204" pitchFamily="34" charset="0"/>
            </a:endParaRPr>
          </a:p>
          <a:p>
            <a:pPr algn="l" rtl="0"/>
            <a:r>
              <a:rPr lang="en-US" b="1" i="0" dirty="0">
                <a:solidFill>
                  <a:srgbClr val="222222"/>
                </a:solidFill>
                <a:effectLst/>
                <a:latin typeface="Arial" panose="020B0604020202020204" pitchFamily="34" charset="0"/>
              </a:rPr>
              <a:t>Kunal Aggarwal - 1st Position </a:t>
            </a:r>
            <a:endParaRPr lang="en-US" b="0" i="0" dirty="0">
              <a:solidFill>
                <a:srgbClr val="222222"/>
              </a:solidFill>
              <a:effectLst/>
              <a:latin typeface="Arial" panose="020B0604020202020204" pitchFamily="34" charset="0"/>
            </a:endParaRPr>
          </a:p>
          <a:p>
            <a:pPr algn="l" rtl="0"/>
            <a:r>
              <a:rPr lang="en-US" b="1" i="0" dirty="0">
                <a:solidFill>
                  <a:srgbClr val="222222"/>
                </a:solidFill>
                <a:effectLst/>
                <a:latin typeface="Arial" panose="020B0604020202020204" pitchFamily="34" charset="0"/>
              </a:rPr>
              <a:t>Rohan - 2nd Position </a:t>
            </a:r>
            <a:endParaRPr lang="en-US" b="0" i="0" dirty="0">
              <a:solidFill>
                <a:srgbClr val="222222"/>
              </a:solidFill>
              <a:effectLst/>
              <a:latin typeface="Arial" panose="020B0604020202020204" pitchFamily="34" charset="0"/>
            </a:endParaRPr>
          </a:p>
          <a:p>
            <a:pPr algn="l" rtl="0"/>
            <a:r>
              <a:rPr lang="en-US" b="1" i="0" dirty="0">
                <a:solidFill>
                  <a:srgbClr val="222222"/>
                </a:solidFill>
                <a:effectLst/>
                <a:latin typeface="Arial" panose="020B0604020202020204" pitchFamily="34" charset="0"/>
              </a:rPr>
              <a:t>Om - 3rd Position </a:t>
            </a:r>
            <a:endParaRPr lang="en-US" b="0" i="0" dirty="0">
              <a:solidFill>
                <a:srgbClr val="222222"/>
              </a:solidFill>
              <a:effectLst/>
              <a:latin typeface="Arial" panose="020B0604020202020204" pitchFamily="34" charset="0"/>
            </a:endParaRPr>
          </a:p>
          <a:p>
            <a:pPr marL="0" indent="0">
              <a:buNone/>
            </a:pPr>
            <a:endParaRPr lang="en-IN" dirty="0"/>
          </a:p>
        </p:txBody>
      </p:sp>
      <p:sp>
        <p:nvSpPr>
          <p:cNvPr id="8" name="Star: 6 Points 7">
            <a:extLst>
              <a:ext uri="{FF2B5EF4-FFF2-40B4-BE49-F238E27FC236}">
                <a16:creationId xmlns:a16="http://schemas.microsoft.com/office/drawing/2014/main" id="{CBFDDE0E-8BA7-4856-B677-33C48810820A}"/>
              </a:ext>
            </a:extLst>
          </p:cNvPr>
          <p:cNvSpPr/>
          <p:nvPr/>
        </p:nvSpPr>
        <p:spPr>
          <a:xfrm>
            <a:off x="7164288" y="1700808"/>
            <a:ext cx="1619672" cy="2232248"/>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8220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146-BD9A-4313-85FB-9AE1AC08D4C5}"/>
              </a:ext>
            </a:extLst>
          </p:cNvPr>
          <p:cNvSpPr>
            <a:spLocks noGrp="1"/>
          </p:cNvSpPr>
          <p:nvPr>
            <p:ph type="title"/>
          </p:nvPr>
        </p:nvSpPr>
        <p:spPr/>
        <p:txBody>
          <a:bodyPr/>
          <a:lstStyle/>
          <a:p>
            <a:r>
              <a:rPr lang="en-US" b="1" dirty="0"/>
              <a:t>NATIONAL SCIENCE DAY</a:t>
            </a:r>
            <a:endParaRPr lang="en-IN" b="1" dirty="0"/>
          </a:p>
        </p:txBody>
      </p:sp>
      <p:pic>
        <p:nvPicPr>
          <p:cNvPr id="5" name="Content Placeholder 4">
            <a:extLst>
              <a:ext uri="{FF2B5EF4-FFF2-40B4-BE49-F238E27FC236}">
                <a16:creationId xmlns:a16="http://schemas.microsoft.com/office/drawing/2014/main" id="{8B00F82E-2069-4551-B01E-767D3D11A7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772816"/>
            <a:ext cx="6034617" cy="4525963"/>
          </a:xfrm>
        </p:spPr>
      </p:pic>
    </p:spTree>
    <p:extLst>
      <p:ext uri="{BB962C8B-B14F-4D97-AF65-F5344CB8AC3E}">
        <p14:creationId xmlns:p14="http://schemas.microsoft.com/office/powerpoint/2010/main" val="2365640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494</TotalTime>
  <Words>426</Words>
  <Application>Microsoft Office PowerPoint</Application>
  <PresentationFormat>On-screen Show (4:3)</PresentationFormat>
  <Paragraphs>42</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Aharoni</vt:lpstr>
      <vt:lpstr>Algerian</vt:lpstr>
      <vt:lpstr>Arial</vt:lpstr>
      <vt:lpstr>Arial Narrow</vt:lpstr>
      <vt:lpstr>Century Gothic</vt:lpstr>
      <vt:lpstr>Corbel</vt:lpstr>
      <vt:lpstr>Open Sans</vt:lpstr>
      <vt:lpstr>Wingdings 3</vt:lpstr>
      <vt:lpstr>Parallax</vt:lpstr>
      <vt:lpstr>Wisp</vt:lpstr>
      <vt:lpstr>PowerPoint Presentation</vt:lpstr>
      <vt:lpstr>PowerPoint Presentation</vt:lpstr>
      <vt:lpstr>PowerPoint Presentation</vt:lpstr>
      <vt:lpstr>PowerPoint Presentation</vt:lpstr>
      <vt:lpstr>PROWESS CLUB</vt:lpstr>
      <vt:lpstr>PowerPoint Presentation</vt:lpstr>
      <vt:lpstr>PowerPoint Presentation</vt:lpstr>
      <vt:lpstr>PROWESS CLUB</vt:lpstr>
      <vt:lpstr>NATIONAL SCIENCE DAY</vt:lpstr>
      <vt:lpstr>PowerPoint Presentation</vt:lpstr>
      <vt:lpstr>Expert Lecture  on  Understanding Union Budget 2021-22,   by Prof. Suresh Bedi Sir  on  4 February 2021  at  10:00 AM</vt:lpstr>
      <vt:lpstr>WEBINARS</vt:lpstr>
      <vt:lpstr>PLACEMENT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vinod</dc:creator>
  <cp:lastModifiedBy>Sahiba</cp:lastModifiedBy>
  <cp:revision>54</cp:revision>
  <dcterms:created xsi:type="dcterms:W3CDTF">2020-10-30T02:25:35Z</dcterms:created>
  <dcterms:modified xsi:type="dcterms:W3CDTF">2021-03-21T23:09:57Z</dcterms:modified>
</cp:coreProperties>
</file>