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Lst>
  <p:sldSz cx="9144000" cy="5143500" type="screen16x9"/>
  <p:notesSz cx="6858000" cy="9144000"/>
  <p:embeddedFontLst>
    <p:embeddedFont>
      <p:font typeface="Montserrat ExtraBold" charset="0"/>
      <p:bold r:id="rId21"/>
      <p:boldItalic r:id="rId22"/>
    </p:embeddedFont>
    <p:embeddedFont>
      <p:font typeface="Montserrat Light" charset="0"/>
      <p:regular r:id="rId23"/>
      <p:bold r:id="rId24"/>
      <p:italic r:id="rId25"/>
      <p:boldItalic r:id="rId26"/>
    </p:embeddedFont>
    <p:embeddedFont>
      <p:font typeface="Arial Narrow" pitchFamily="34" charset="0"/>
      <p:regular r:id="rId27"/>
      <p:bold r:id="rId28"/>
      <p:italic r:id="rId29"/>
      <p:boldItalic r:id="rId30"/>
    </p:embeddedFont>
    <p:embeddedFont>
      <p:font typeface="Aharoni" pitchFamily="2" charset="-79"/>
      <p:bold r:id="rId31"/>
    </p:embeddedFont>
    <p:embeddedFont>
      <p:font typeface="Algerian" pitchFamily="82" charset="0"/>
      <p:regular r:id="rId32"/>
    </p:embeddedFont>
    <p:embeddedFont>
      <p:font typeface="Arial Rounded MT Bold" pitchFamily="34" charset="0"/>
      <p:regular r:id="rId33"/>
    </p:embeddedFont>
    <p:embeddedFont>
      <p:font typeface="Arial Black" pitchFamily="34" charset="0"/>
      <p:bold r:id="rId34"/>
    </p:embeddedFont>
    <p:embeddedFont>
      <p:font typeface="Montserrat"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373EE1-90F3-4FE0-9EEE-656C0F00654E}">
  <a:tblStyle styleId="{1D373EE1-90F3-4FE0-9EEE-656C0F0065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0D5483-EFC2-4D69-8ADA-A6407E3F96A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96" y="-22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28CE4-6512-40A4-9C21-40941349F7F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4DDFB30-0710-4C59-A767-CF5B07FE2C24}">
      <dgm:prSet phldrT="[Text]"/>
      <dgm:spPr/>
      <dgm:t>
        <a:bodyPr/>
        <a:lstStyle/>
        <a:p>
          <a:r>
            <a:rPr lang="en-US" dirty="0"/>
            <a:t>VISION</a:t>
          </a:r>
        </a:p>
      </dgm:t>
    </dgm:pt>
    <dgm:pt modelId="{1556FEE0-0929-43C5-9E09-DECC45436718}" type="parTrans" cxnId="{200D557D-DE2C-412C-9261-B37B0A50B648}">
      <dgm:prSet/>
      <dgm:spPr/>
      <dgm:t>
        <a:bodyPr/>
        <a:lstStyle/>
        <a:p>
          <a:endParaRPr lang="en-US"/>
        </a:p>
      </dgm:t>
    </dgm:pt>
    <dgm:pt modelId="{6E110840-C195-4A08-90B1-428DBF298C3B}" type="sibTrans" cxnId="{200D557D-DE2C-412C-9261-B37B0A50B648}">
      <dgm:prSet/>
      <dgm:spPr/>
      <dgm:t>
        <a:bodyPr/>
        <a:lstStyle/>
        <a:p>
          <a:endParaRPr lang="en-US"/>
        </a:p>
      </dgm:t>
    </dgm:pt>
    <dgm:pt modelId="{3B063200-02A3-43D2-BB3F-2F598BBC9405}">
      <dgm:prSet phldrT="[Text]"/>
      <dgm:spPr>
        <a:solidFill>
          <a:srgbClr val="FF4500">
            <a:alpha val="90000"/>
          </a:srgbClr>
        </a:solidFill>
      </dgm:spPr>
      <dgm:t>
        <a:bodyPr vert="horz"/>
        <a:lstStyle/>
        <a:p>
          <a:r>
            <a:rPr lang="en-US" b="1" dirty="0">
              <a:solidFill>
                <a:schemeClr val="tx1">
                  <a:lumMod val="50000"/>
                </a:schemeClr>
              </a:solidFill>
            </a:rPr>
            <a:t>To be a world leader in business education, research and engagement, helping to create a better knowledge society.</a:t>
          </a:r>
          <a:endParaRPr lang="en-US" dirty="0">
            <a:solidFill>
              <a:schemeClr val="tx1">
                <a:lumMod val="50000"/>
              </a:schemeClr>
            </a:solidFill>
          </a:endParaRPr>
        </a:p>
      </dgm:t>
    </dgm:pt>
    <dgm:pt modelId="{37123952-29E4-48D3-9EE5-C94DEB4482AA}" type="parTrans" cxnId="{6150E286-E0BF-48D2-97DB-4FEC37D8BAFA}">
      <dgm:prSet/>
      <dgm:spPr/>
      <dgm:t>
        <a:bodyPr/>
        <a:lstStyle/>
        <a:p>
          <a:endParaRPr lang="en-US"/>
        </a:p>
      </dgm:t>
    </dgm:pt>
    <dgm:pt modelId="{FB4F6758-2B5F-4D38-BB91-940D80A4FC89}" type="sibTrans" cxnId="{6150E286-E0BF-48D2-97DB-4FEC37D8BAFA}">
      <dgm:prSet/>
      <dgm:spPr/>
      <dgm:t>
        <a:bodyPr/>
        <a:lstStyle/>
        <a:p>
          <a:endParaRPr lang="en-US"/>
        </a:p>
      </dgm:t>
    </dgm:pt>
    <dgm:pt modelId="{9EC2AE6B-86A5-4598-B96B-ACC5CE2BCADC}">
      <dgm:prSet phldrT="[Text]"/>
      <dgm:spPr/>
      <dgm:t>
        <a:bodyPr/>
        <a:lstStyle/>
        <a:p>
          <a:r>
            <a:rPr lang="en-US" dirty="0"/>
            <a:t>MISSION</a:t>
          </a:r>
        </a:p>
      </dgm:t>
    </dgm:pt>
    <dgm:pt modelId="{A40B68B7-11E6-40E4-ACEE-76EE53848FA0}" type="parTrans" cxnId="{702A3385-559A-40B8-9C1B-1D0B3C42D809}">
      <dgm:prSet/>
      <dgm:spPr/>
      <dgm:t>
        <a:bodyPr/>
        <a:lstStyle/>
        <a:p>
          <a:endParaRPr lang="en-US"/>
        </a:p>
      </dgm:t>
    </dgm:pt>
    <dgm:pt modelId="{C5F52E93-EEAA-4804-95BA-C1F93D46BA4C}" type="sibTrans" cxnId="{702A3385-559A-40B8-9C1B-1D0B3C42D809}">
      <dgm:prSet/>
      <dgm:spPr/>
      <dgm:t>
        <a:bodyPr/>
        <a:lstStyle/>
        <a:p>
          <a:endParaRPr lang="en-US"/>
        </a:p>
      </dgm:t>
    </dgm:pt>
    <dgm:pt modelId="{04FC6EA0-B330-411C-ADE1-C49A79B8BE52}">
      <dgm:prSet phldrT="[Text]"/>
      <dgm:spPr>
        <a:solidFill>
          <a:schemeClr val="bg1">
            <a:alpha val="90000"/>
          </a:schemeClr>
        </a:solidFill>
      </dgm:spPr>
      <dgm:t>
        <a:bodyPr/>
        <a:lstStyle/>
        <a:p>
          <a:r>
            <a:rPr lang="en-US" b="1" dirty="0">
              <a:solidFill>
                <a:schemeClr val="tx1">
                  <a:lumMod val="50000"/>
                </a:schemeClr>
              </a:solidFill>
            </a:rPr>
            <a:t>To teach basic knowledge, skills and aptitude regarding business activities for running the business. and to provide an opportunity of higher education in the field of business administration</a:t>
          </a:r>
          <a:endParaRPr lang="en-US" dirty="0">
            <a:solidFill>
              <a:schemeClr val="tx1">
                <a:lumMod val="50000"/>
              </a:schemeClr>
            </a:solidFill>
          </a:endParaRPr>
        </a:p>
      </dgm:t>
    </dgm:pt>
    <dgm:pt modelId="{4A96957A-7735-45BF-9B3A-59AC927254C0}" type="parTrans" cxnId="{3BBF7340-2D09-42C2-8CA4-7F6AE6E6ED79}">
      <dgm:prSet/>
      <dgm:spPr/>
      <dgm:t>
        <a:bodyPr/>
        <a:lstStyle/>
        <a:p>
          <a:endParaRPr lang="en-US"/>
        </a:p>
      </dgm:t>
    </dgm:pt>
    <dgm:pt modelId="{F7909C57-0AE2-459C-98D5-12ABD9DCED49}" type="sibTrans" cxnId="{3BBF7340-2D09-42C2-8CA4-7F6AE6E6ED79}">
      <dgm:prSet/>
      <dgm:spPr/>
      <dgm:t>
        <a:bodyPr/>
        <a:lstStyle/>
        <a:p>
          <a:endParaRPr lang="en-US"/>
        </a:p>
      </dgm:t>
    </dgm:pt>
    <dgm:pt modelId="{7A639A6E-EF47-49BC-8E19-0C296C3059CE}">
      <dgm:prSet phldrT="[Text]"/>
      <dgm:spPr/>
      <dgm:t>
        <a:bodyPr/>
        <a:lstStyle/>
        <a:p>
          <a:r>
            <a:rPr lang="en-US" dirty="0"/>
            <a:t>VALUES</a:t>
          </a:r>
        </a:p>
      </dgm:t>
    </dgm:pt>
    <dgm:pt modelId="{84B68EE8-0DC8-406E-93E4-CE9D1C5CB5B5}" type="parTrans" cxnId="{E289E25E-C70C-4A54-A6FA-4C1649BBDF11}">
      <dgm:prSet/>
      <dgm:spPr/>
      <dgm:t>
        <a:bodyPr/>
        <a:lstStyle/>
        <a:p>
          <a:endParaRPr lang="en-US"/>
        </a:p>
      </dgm:t>
    </dgm:pt>
    <dgm:pt modelId="{6075227B-A01F-4487-A14C-1A2D35A7581A}" type="sibTrans" cxnId="{E289E25E-C70C-4A54-A6FA-4C1649BBDF11}">
      <dgm:prSet/>
      <dgm:spPr/>
      <dgm:t>
        <a:bodyPr/>
        <a:lstStyle/>
        <a:p>
          <a:endParaRPr lang="en-US"/>
        </a:p>
      </dgm:t>
    </dgm:pt>
    <dgm:pt modelId="{95EE962B-9A62-49F0-B550-5CD956626D91}">
      <dgm:prSet phldrT="[Text]"/>
      <dgm:spPr>
        <a:solidFill>
          <a:srgbClr val="008000">
            <a:alpha val="90000"/>
          </a:srgbClr>
        </a:solidFill>
      </dgm:spPr>
      <dgm:t>
        <a:bodyPr/>
        <a:lstStyle/>
        <a:p>
          <a:r>
            <a:rPr lang="en-US" b="1" dirty="0">
              <a:solidFill>
                <a:schemeClr val="tx1">
                  <a:lumMod val="50000"/>
                </a:schemeClr>
              </a:solidFill>
            </a:rPr>
            <a:t>Systematic academic support and mentoring</a:t>
          </a:r>
          <a:endParaRPr lang="en-US" dirty="0">
            <a:solidFill>
              <a:schemeClr val="tx1">
                <a:lumMod val="50000"/>
              </a:schemeClr>
            </a:solidFill>
          </a:endParaRPr>
        </a:p>
      </dgm:t>
    </dgm:pt>
    <dgm:pt modelId="{71DDD6BD-FE93-4706-99E3-7E039AE52F54}" type="parTrans" cxnId="{2A49588A-6528-491D-ABB0-40EE151CA1B6}">
      <dgm:prSet/>
      <dgm:spPr/>
      <dgm:t>
        <a:bodyPr/>
        <a:lstStyle/>
        <a:p>
          <a:endParaRPr lang="en-US"/>
        </a:p>
      </dgm:t>
    </dgm:pt>
    <dgm:pt modelId="{C9C1403C-904B-43ED-8AF7-521B4DFDA418}" type="sibTrans" cxnId="{2A49588A-6528-491D-ABB0-40EE151CA1B6}">
      <dgm:prSet/>
      <dgm:spPr/>
      <dgm:t>
        <a:bodyPr/>
        <a:lstStyle/>
        <a:p>
          <a:endParaRPr lang="en-US"/>
        </a:p>
      </dgm:t>
    </dgm:pt>
    <dgm:pt modelId="{336FAC99-0D77-44F9-A257-071071386461}">
      <dgm:prSet/>
      <dgm:spPr>
        <a:solidFill>
          <a:srgbClr val="008000">
            <a:alpha val="90000"/>
          </a:srgbClr>
        </a:solidFill>
      </dgm:spPr>
      <dgm:t>
        <a:bodyPr/>
        <a:lstStyle/>
        <a:p>
          <a:r>
            <a:rPr lang="en-US" b="1" dirty="0">
              <a:solidFill>
                <a:schemeClr val="tx1">
                  <a:lumMod val="50000"/>
                </a:schemeClr>
              </a:solidFill>
            </a:rPr>
            <a:t>Inter department collaborations</a:t>
          </a:r>
          <a:endParaRPr lang="en-US" dirty="0">
            <a:solidFill>
              <a:schemeClr val="tx1">
                <a:lumMod val="50000"/>
              </a:schemeClr>
            </a:solidFill>
          </a:endParaRPr>
        </a:p>
      </dgm:t>
    </dgm:pt>
    <dgm:pt modelId="{DAD8FD3D-B2F8-4575-8E16-E4367E7B03D4}" type="parTrans" cxnId="{183B8985-6D55-48F3-902F-07B7A96FEF0A}">
      <dgm:prSet/>
      <dgm:spPr/>
      <dgm:t>
        <a:bodyPr/>
        <a:lstStyle/>
        <a:p>
          <a:endParaRPr lang="en-US"/>
        </a:p>
      </dgm:t>
    </dgm:pt>
    <dgm:pt modelId="{2FCA1DF3-8917-4E60-8529-528383D57571}" type="sibTrans" cxnId="{183B8985-6D55-48F3-902F-07B7A96FEF0A}">
      <dgm:prSet/>
      <dgm:spPr/>
      <dgm:t>
        <a:bodyPr/>
        <a:lstStyle/>
        <a:p>
          <a:endParaRPr lang="en-US"/>
        </a:p>
      </dgm:t>
    </dgm:pt>
    <dgm:pt modelId="{2876B77C-C7A7-4651-98C0-E501BA01D7EF}">
      <dgm:prSet phldrT="[Text]"/>
      <dgm:spPr>
        <a:solidFill>
          <a:schemeClr val="bg1">
            <a:alpha val="90000"/>
          </a:schemeClr>
        </a:solidFill>
      </dgm:spPr>
      <dgm:t>
        <a:bodyPr/>
        <a:lstStyle/>
        <a:p>
          <a:endParaRPr lang="en-US" dirty="0"/>
        </a:p>
      </dgm:t>
    </dgm:pt>
    <dgm:pt modelId="{24572C4D-4246-4ACF-AAE8-76C788543BF5}" type="parTrans" cxnId="{3BFC3026-E34F-4D61-837A-3A37074E73D7}">
      <dgm:prSet/>
      <dgm:spPr/>
      <dgm:t>
        <a:bodyPr/>
        <a:lstStyle/>
        <a:p>
          <a:endParaRPr lang="en-US"/>
        </a:p>
      </dgm:t>
    </dgm:pt>
    <dgm:pt modelId="{009154AE-9ED6-4650-87C9-C27E7F4DE014}" type="sibTrans" cxnId="{3BFC3026-E34F-4D61-837A-3A37074E73D7}">
      <dgm:prSet/>
      <dgm:spPr/>
      <dgm:t>
        <a:bodyPr/>
        <a:lstStyle/>
        <a:p>
          <a:endParaRPr lang="en-US"/>
        </a:p>
      </dgm:t>
    </dgm:pt>
    <dgm:pt modelId="{0ACDA4D1-7292-4250-9302-52683B640D58}">
      <dgm:prSet/>
      <dgm:spPr>
        <a:solidFill>
          <a:srgbClr val="008000">
            <a:alpha val="90000"/>
          </a:srgbClr>
        </a:solidFill>
      </dgm:spPr>
      <dgm:t>
        <a:bodyPr/>
        <a:lstStyle/>
        <a:p>
          <a:r>
            <a:rPr lang="en-US" b="1" dirty="0">
              <a:solidFill>
                <a:schemeClr val="tx1">
                  <a:lumMod val="50000"/>
                </a:schemeClr>
              </a:solidFill>
            </a:rPr>
            <a:t>Start up ecosystem</a:t>
          </a:r>
          <a:endParaRPr lang="en-US" dirty="0">
            <a:solidFill>
              <a:schemeClr val="tx1">
                <a:lumMod val="50000"/>
              </a:schemeClr>
            </a:solidFill>
          </a:endParaRPr>
        </a:p>
      </dgm:t>
    </dgm:pt>
    <dgm:pt modelId="{6AF93C23-74B4-4665-8451-11FD9EE3E06F}" type="parTrans" cxnId="{BAA8165A-41CF-4881-BEB9-F966DA46B49E}">
      <dgm:prSet/>
      <dgm:spPr/>
      <dgm:t>
        <a:bodyPr/>
        <a:lstStyle/>
        <a:p>
          <a:endParaRPr lang="en-US"/>
        </a:p>
      </dgm:t>
    </dgm:pt>
    <dgm:pt modelId="{AE3E9B7A-B47C-435C-A0BA-10562AAAC948}" type="sibTrans" cxnId="{BAA8165A-41CF-4881-BEB9-F966DA46B49E}">
      <dgm:prSet/>
      <dgm:spPr/>
      <dgm:t>
        <a:bodyPr/>
        <a:lstStyle/>
        <a:p>
          <a:endParaRPr lang="en-US"/>
        </a:p>
      </dgm:t>
    </dgm:pt>
    <dgm:pt modelId="{189F81A0-46F2-431D-8938-4D706DB1B185}" type="pres">
      <dgm:prSet presAssocID="{33C28CE4-6512-40A4-9C21-40941349F7F3}" presName="Name0" presStyleCnt="0">
        <dgm:presLayoutVars>
          <dgm:dir/>
          <dgm:resizeHandles val="exact"/>
        </dgm:presLayoutVars>
      </dgm:prSet>
      <dgm:spPr/>
      <dgm:t>
        <a:bodyPr/>
        <a:lstStyle/>
        <a:p>
          <a:endParaRPr lang="en-US"/>
        </a:p>
      </dgm:t>
    </dgm:pt>
    <dgm:pt modelId="{BBDBEDE6-126E-4E8F-A3AC-1C5F6A205E38}" type="pres">
      <dgm:prSet presAssocID="{D4DDFB30-0710-4C59-A767-CF5B07FE2C24}" presName="node" presStyleLbl="node1" presStyleIdx="0" presStyleCnt="3">
        <dgm:presLayoutVars>
          <dgm:bulletEnabled val="1"/>
        </dgm:presLayoutVars>
      </dgm:prSet>
      <dgm:spPr/>
      <dgm:t>
        <a:bodyPr/>
        <a:lstStyle/>
        <a:p>
          <a:endParaRPr lang="en-US"/>
        </a:p>
      </dgm:t>
    </dgm:pt>
    <dgm:pt modelId="{75331F98-7C4D-4377-887B-D24421097C5B}" type="pres">
      <dgm:prSet presAssocID="{6E110840-C195-4A08-90B1-428DBF298C3B}" presName="sibTrans" presStyleCnt="0"/>
      <dgm:spPr/>
    </dgm:pt>
    <dgm:pt modelId="{C243C0A5-4BC2-428A-8D1D-BD1C65B8C217}" type="pres">
      <dgm:prSet presAssocID="{9EC2AE6B-86A5-4598-B96B-ACC5CE2BCADC}" presName="node" presStyleLbl="node1" presStyleIdx="1" presStyleCnt="3" custLinFactNeighborX="1011" custLinFactNeighborY="-2096">
        <dgm:presLayoutVars>
          <dgm:bulletEnabled val="1"/>
        </dgm:presLayoutVars>
      </dgm:prSet>
      <dgm:spPr/>
      <dgm:t>
        <a:bodyPr/>
        <a:lstStyle/>
        <a:p>
          <a:endParaRPr lang="en-US"/>
        </a:p>
      </dgm:t>
    </dgm:pt>
    <dgm:pt modelId="{2D5683EA-521C-40D1-B510-8DBA37587220}" type="pres">
      <dgm:prSet presAssocID="{C5F52E93-EEAA-4804-95BA-C1F93D46BA4C}" presName="sibTrans" presStyleCnt="0"/>
      <dgm:spPr/>
    </dgm:pt>
    <dgm:pt modelId="{49669A03-9769-495C-8B39-C6F963AFF5D5}" type="pres">
      <dgm:prSet presAssocID="{7A639A6E-EF47-49BC-8E19-0C296C3059CE}" presName="node" presStyleLbl="node1" presStyleIdx="2" presStyleCnt="3">
        <dgm:presLayoutVars>
          <dgm:bulletEnabled val="1"/>
        </dgm:presLayoutVars>
      </dgm:prSet>
      <dgm:spPr/>
      <dgm:t>
        <a:bodyPr/>
        <a:lstStyle/>
        <a:p>
          <a:endParaRPr lang="en-US"/>
        </a:p>
      </dgm:t>
    </dgm:pt>
  </dgm:ptLst>
  <dgm:cxnLst>
    <dgm:cxn modelId="{5A0213DC-60AD-4471-A99C-2E58BF1CDCBF}" type="presOf" srcId="{336FAC99-0D77-44F9-A257-071071386461}" destId="{49669A03-9769-495C-8B39-C6F963AFF5D5}" srcOrd="0" destOrd="2" presId="urn:microsoft.com/office/officeart/2005/8/layout/hList6"/>
    <dgm:cxn modelId="{72A14488-EDF2-4DAC-850B-03AD34B430F3}" type="presOf" srcId="{33C28CE4-6512-40A4-9C21-40941349F7F3}" destId="{189F81A0-46F2-431D-8938-4D706DB1B185}" srcOrd="0" destOrd="0" presId="urn:microsoft.com/office/officeart/2005/8/layout/hList6"/>
    <dgm:cxn modelId="{2A49588A-6528-491D-ABB0-40EE151CA1B6}" srcId="{7A639A6E-EF47-49BC-8E19-0C296C3059CE}" destId="{95EE962B-9A62-49F0-B550-5CD956626D91}" srcOrd="0" destOrd="0" parTransId="{71DDD6BD-FE93-4706-99E3-7E039AE52F54}" sibTransId="{C9C1403C-904B-43ED-8AF7-521B4DFDA418}"/>
    <dgm:cxn modelId="{3BFC3026-E34F-4D61-837A-3A37074E73D7}" srcId="{9EC2AE6B-86A5-4598-B96B-ACC5CE2BCADC}" destId="{2876B77C-C7A7-4651-98C0-E501BA01D7EF}" srcOrd="1" destOrd="0" parTransId="{24572C4D-4246-4ACF-AAE8-76C788543BF5}" sibTransId="{009154AE-9ED6-4650-87C9-C27E7F4DE014}"/>
    <dgm:cxn modelId="{3AD17897-1AEA-43E4-8567-BF97AB062235}" type="presOf" srcId="{2876B77C-C7A7-4651-98C0-E501BA01D7EF}" destId="{C243C0A5-4BC2-428A-8D1D-BD1C65B8C217}" srcOrd="0" destOrd="2" presId="urn:microsoft.com/office/officeart/2005/8/layout/hList6"/>
    <dgm:cxn modelId="{6150E286-E0BF-48D2-97DB-4FEC37D8BAFA}" srcId="{D4DDFB30-0710-4C59-A767-CF5B07FE2C24}" destId="{3B063200-02A3-43D2-BB3F-2F598BBC9405}" srcOrd="0" destOrd="0" parTransId="{37123952-29E4-48D3-9EE5-C94DEB4482AA}" sibTransId="{FB4F6758-2B5F-4D38-BB91-940D80A4FC89}"/>
    <dgm:cxn modelId="{899ECAD9-80F4-47EC-A66E-098A502AB73D}" type="presOf" srcId="{3B063200-02A3-43D2-BB3F-2F598BBC9405}" destId="{BBDBEDE6-126E-4E8F-A3AC-1C5F6A205E38}" srcOrd="0" destOrd="1" presId="urn:microsoft.com/office/officeart/2005/8/layout/hList6"/>
    <dgm:cxn modelId="{3BBF7340-2D09-42C2-8CA4-7F6AE6E6ED79}" srcId="{9EC2AE6B-86A5-4598-B96B-ACC5CE2BCADC}" destId="{04FC6EA0-B330-411C-ADE1-C49A79B8BE52}" srcOrd="0" destOrd="0" parTransId="{4A96957A-7735-45BF-9B3A-59AC927254C0}" sibTransId="{F7909C57-0AE2-459C-98D5-12ABD9DCED49}"/>
    <dgm:cxn modelId="{92ABF212-BDA9-4BAB-B6F6-F6BEA5FA3DE8}" type="presOf" srcId="{9EC2AE6B-86A5-4598-B96B-ACC5CE2BCADC}" destId="{C243C0A5-4BC2-428A-8D1D-BD1C65B8C217}" srcOrd="0" destOrd="0" presId="urn:microsoft.com/office/officeart/2005/8/layout/hList6"/>
    <dgm:cxn modelId="{404F2F3B-3DDF-480B-AB50-2373D53B0D55}" type="presOf" srcId="{7A639A6E-EF47-49BC-8E19-0C296C3059CE}" destId="{49669A03-9769-495C-8B39-C6F963AFF5D5}" srcOrd="0" destOrd="0" presId="urn:microsoft.com/office/officeart/2005/8/layout/hList6"/>
    <dgm:cxn modelId="{4D90EAB2-DE21-4CBA-A471-5519B6F4D7B8}" type="presOf" srcId="{95EE962B-9A62-49F0-B550-5CD956626D91}" destId="{49669A03-9769-495C-8B39-C6F963AFF5D5}" srcOrd="0" destOrd="1" presId="urn:microsoft.com/office/officeart/2005/8/layout/hList6"/>
    <dgm:cxn modelId="{E289E25E-C70C-4A54-A6FA-4C1649BBDF11}" srcId="{33C28CE4-6512-40A4-9C21-40941349F7F3}" destId="{7A639A6E-EF47-49BC-8E19-0C296C3059CE}" srcOrd="2" destOrd="0" parTransId="{84B68EE8-0DC8-406E-93E4-CE9D1C5CB5B5}" sibTransId="{6075227B-A01F-4487-A14C-1A2D35A7581A}"/>
    <dgm:cxn modelId="{4CD8CC40-54B9-4545-B6F2-8D225D1EF2ED}" type="presOf" srcId="{D4DDFB30-0710-4C59-A767-CF5B07FE2C24}" destId="{BBDBEDE6-126E-4E8F-A3AC-1C5F6A205E38}" srcOrd="0" destOrd="0" presId="urn:microsoft.com/office/officeart/2005/8/layout/hList6"/>
    <dgm:cxn modelId="{702A3385-559A-40B8-9C1B-1D0B3C42D809}" srcId="{33C28CE4-6512-40A4-9C21-40941349F7F3}" destId="{9EC2AE6B-86A5-4598-B96B-ACC5CE2BCADC}" srcOrd="1" destOrd="0" parTransId="{A40B68B7-11E6-40E4-ACEE-76EE53848FA0}" sibTransId="{C5F52E93-EEAA-4804-95BA-C1F93D46BA4C}"/>
    <dgm:cxn modelId="{4290B853-5B6B-4E91-99C5-96537AE7B1DC}" type="presOf" srcId="{04FC6EA0-B330-411C-ADE1-C49A79B8BE52}" destId="{C243C0A5-4BC2-428A-8D1D-BD1C65B8C217}" srcOrd="0" destOrd="1" presId="urn:microsoft.com/office/officeart/2005/8/layout/hList6"/>
    <dgm:cxn modelId="{BAA8165A-41CF-4881-BEB9-F966DA46B49E}" srcId="{7A639A6E-EF47-49BC-8E19-0C296C3059CE}" destId="{0ACDA4D1-7292-4250-9302-52683B640D58}" srcOrd="2" destOrd="0" parTransId="{6AF93C23-74B4-4665-8451-11FD9EE3E06F}" sibTransId="{AE3E9B7A-B47C-435C-A0BA-10562AAAC948}"/>
    <dgm:cxn modelId="{2A081830-737D-4861-9460-37CAEC5C996F}" type="presOf" srcId="{0ACDA4D1-7292-4250-9302-52683B640D58}" destId="{49669A03-9769-495C-8B39-C6F963AFF5D5}" srcOrd="0" destOrd="3" presId="urn:microsoft.com/office/officeart/2005/8/layout/hList6"/>
    <dgm:cxn modelId="{183B8985-6D55-48F3-902F-07B7A96FEF0A}" srcId="{7A639A6E-EF47-49BC-8E19-0C296C3059CE}" destId="{336FAC99-0D77-44F9-A257-071071386461}" srcOrd="1" destOrd="0" parTransId="{DAD8FD3D-B2F8-4575-8E16-E4367E7B03D4}" sibTransId="{2FCA1DF3-8917-4E60-8529-528383D57571}"/>
    <dgm:cxn modelId="{200D557D-DE2C-412C-9261-B37B0A50B648}" srcId="{33C28CE4-6512-40A4-9C21-40941349F7F3}" destId="{D4DDFB30-0710-4C59-A767-CF5B07FE2C24}" srcOrd="0" destOrd="0" parTransId="{1556FEE0-0929-43C5-9E09-DECC45436718}" sibTransId="{6E110840-C195-4A08-90B1-428DBF298C3B}"/>
    <dgm:cxn modelId="{238647A0-0CAF-42BF-AAEA-B4F9C2756A99}" type="presParOf" srcId="{189F81A0-46F2-431D-8938-4D706DB1B185}" destId="{BBDBEDE6-126E-4E8F-A3AC-1C5F6A205E38}" srcOrd="0" destOrd="0" presId="urn:microsoft.com/office/officeart/2005/8/layout/hList6"/>
    <dgm:cxn modelId="{F1EFF6B0-DD58-4638-8C83-82D9E37C662B}" type="presParOf" srcId="{189F81A0-46F2-431D-8938-4D706DB1B185}" destId="{75331F98-7C4D-4377-887B-D24421097C5B}" srcOrd="1" destOrd="0" presId="urn:microsoft.com/office/officeart/2005/8/layout/hList6"/>
    <dgm:cxn modelId="{1486D22F-958C-4113-BBE0-DB174F224F48}" type="presParOf" srcId="{189F81A0-46F2-431D-8938-4D706DB1B185}" destId="{C243C0A5-4BC2-428A-8D1D-BD1C65B8C217}" srcOrd="2" destOrd="0" presId="urn:microsoft.com/office/officeart/2005/8/layout/hList6"/>
    <dgm:cxn modelId="{0FF34FD9-E7BF-4009-A37A-D76D96016F43}" type="presParOf" srcId="{189F81A0-46F2-431D-8938-4D706DB1B185}" destId="{2D5683EA-521C-40D1-B510-8DBA37587220}" srcOrd="3" destOrd="0" presId="urn:microsoft.com/office/officeart/2005/8/layout/hList6"/>
    <dgm:cxn modelId="{181B0E15-18CE-4C2D-B2AD-BE69B09C3755}" type="presParOf" srcId="{189F81A0-46F2-431D-8938-4D706DB1B185}" destId="{49669A03-9769-495C-8B39-C6F963AFF5D5}" srcOrd="4" destOrd="0" presId="urn:microsoft.com/office/officeart/2005/8/layout/hList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BEDE6-126E-4E8F-A3AC-1C5F6A205E38}">
      <dsp:nvSpPr>
        <dsp:cNvPr id="0" name=""/>
        <dsp:cNvSpPr/>
      </dsp:nvSpPr>
      <dsp:spPr>
        <a:xfrm rot="16200000">
          <a:off x="-519484" y="520600"/>
          <a:ext cx="3943350" cy="290214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48" bIns="0" numCol="1" spcCol="1270" anchor="t" anchorCtr="0">
          <a:noAutofit/>
        </a:bodyPr>
        <a:lstStyle/>
        <a:p>
          <a:pPr marL="0" lvl="0" indent="0" algn="l" defTabSz="844550">
            <a:lnSpc>
              <a:spcPct val="90000"/>
            </a:lnSpc>
            <a:spcBef>
              <a:spcPct val="0"/>
            </a:spcBef>
            <a:spcAft>
              <a:spcPct val="35000"/>
            </a:spcAft>
            <a:buNone/>
          </a:pPr>
          <a:r>
            <a:rPr lang="en-US" sz="1900" kern="1200" dirty="0"/>
            <a:t>VISION</a:t>
          </a:r>
        </a:p>
        <a:p>
          <a:pPr marL="114300" lvl="1" indent="-114300" algn="l" defTabSz="666750">
            <a:lnSpc>
              <a:spcPct val="90000"/>
            </a:lnSpc>
            <a:spcBef>
              <a:spcPct val="0"/>
            </a:spcBef>
            <a:spcAft>
              <a:spcPct val="15000"/>
            </a:spcAft>
            <a:buChar char="•"/>
          </a:pPr>
          <a:r>
            <a:rPr lang="en-US" sz="1500" b="1" kern="1200" dirty="0">
              <a:solidFill>
                <a:schemeClr val="tx1">
                  <a:lumMod val="50000"/>
                </a:schemeClr>
              </a:solidFill>
            </a:rPr>
            <a:t>To be a world leader in business education, research and engagement, helping to create a better knowledge society.</a:t>
          </a:r>
          <a:endParaRPr lang="en-US" sz="1500" kern="1200" dirty="0">
            <a:solidFill>
              <a:schemeClr val="tx1">
                <a:lumMod val="50000"/>
              </a:schemeClr>
            </a:solidFill>
          </a:endParaRPr>
        </a:p>
      </dsp:txBody>
      <dsp:txXfrm rot="5400000">
        <a:off x="1117" y="788669"/>
        <a:ext cx="2902148" cy="2366010"/>
      </dsp:txXfrm>
    </dsp:sp>
    <dsp:sp modelId="{C243C0A5-4BC2-428A-8D1D-BD1C65B8C217}">
      <dsp:nvSpPr>
        <dsp:cNvPr id="0" name=""/>
        <dsp:cNvSpPr/>
      </dsp:nvSpPr>
      <dsp:spPr>
        <a:xfrm rot="16200000">
          <a:off x="2602525" y="520600"/>
          <a:ext cx="3943350" cy="290214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48" bIns="0" numCol="1" spcCol="1270" anchor="t" anchorCtr="0">
          <a:noAutofit/>
        </a:bodyPr>
        <a:lstStyle/>
        <a:p>
          <a:pPr marL="0" lvl="0" indent="0" algn="l" defTabSz="844550">
            <a:lnSpc>
              <a:spcPct val="90000"/>
            </a:lnSpc>
            <a:spcBef>
              <a:spcPct val="0"/>
            </a:spcBef>
            <a:spcAft>
              <a:spcPct val="35000"/>
            </a:spcAft>
            <a:buNone/>
          </a:pPr>
          <a:r>
            <a:rPr lang="en-US" sz="1900" kern="1200" dirty="0"/>
            <a:t>MISSION</a:t>
          </a:r>
        </a:p>
        <a:p>
          <a:pPr marL="114300" lvl="1" indent="-114300" algn="l" defTabSz="666750">
            <a:lnSpc>
              <a:spcPct val="90000"/>
            </a:lnSpc>
            <a:spcBef>
              <a:spcPct val="0"/>
            </a:spcBef>
            <a:spcAft>
              <a:spcPct val="15000"/>
            </a:spcAft>
            <a:buChar char="•"/>
          </a:pPr>
          <a:r>
            <a:rPr lang="en-US" sz="1500" b="1" kern="1200" dirty="0">
              <a:solidFill>
                <a:schemeClr val="tx1">
                  <a:lumMod val="50000"/>
                </a:schemeClr>
              </a:solidFill>
            </a:rPr>
            <a:t>To teach basic knowledge, skills and aptitude regarding business activities for running the business. and to provide an opportunity of higher education in the field of business administration</a:t>
          </a:r>
          <a:endParaRPr lang="en-US" sz="1500" kern="1200" dirty="0">
            <a:solidFill>
              <a:schemeClr val="tx1">
                <a:lumMod val="50000"/>
              </a:schemeClr>
            </a:solidFill>
          </a:endParaRPr>
        </a:p>
        <a:p>
          <a:pPr marL="114300" lvl="1" indent="-114300" algn="l" defTabSz="666750">
            <a:lnSpc>
              <a:spcPct val="90000"/>
            </a:lnSpc>
            <a:spcBef>
              <a:spcPct val="0"/>
            </a:spcBef>
            <a:spcAft>
              <a:spcPct val="15000"/>
            </a:spcAft>
            <a:buChar char="•"/>
          </a:pPr>
          <a:endParaRPr lang="en-US" sz="1500" kern="1200" dirty="0"/>
        </a:p>
      </dsp:txBody>
      <dsp:txXfrm rot="5400000">
        <a:off x="3123126" y="788669"/>
        <a:ext cx="2902148" cy="2366010"/>
      </dsp:txXfrm>
    </dsp:sp>
    <dsp:sp modelId="{49669A03-9769-495C-8B39-C6F963AFF5D5}">
      <dsp:nvSpPr>
        <dsp:cNvPr id="0" name=""/>
        <dsp:cNvSpPr/>
      </dsp:nvSpPr>
      <dsp:spPr>
        <a:xfrm rot="16200000">
          <a:off x="5720134" y="520600"/>
          <a:ext cx="3943350" cy="290214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48" bIns="0" numCol="1" spcCol="1270" anchor="t" anchorCtr="0">
          <a:noAutofit/>
        </a:bodyPr>
        <a:lstStyle/>
        <a:p>
          <a:pPr marL="0" lvl="0" indent="0" algn="l" defTabSz="844550">
            <a:lnSpc>
              <a:spcPct val="90000"/>
            </a:lnSpc>
            <a:spcBef>
              <a:spcPct val="0"/>
            </a:spcBef>
            <a:spcAft>
              <a:spcPct val="35000"/>
            </a:spcAft>
            <a:buNone/>
          </a:pPr>
          <a:r>
            <a:rPr lang="en-US" sz="1900" kern="1200" dirty="0"/>
            <a:t>VALUES</a:t>
          </a:r>
        </a:p>
        <a:p>
          <a:pPr marL="114300" lvl="1" indent="-114300" algn="l" defTabSz="666750">
            <a:lnSpc>
              <a:spcPct val="90000"/>
            </a:lnSpc>
            <a:spcBef>
              <a:spcPct val="0"/>
            </a:spcBef>
            <a:spcAft>
              <a:spcPct val="15000"/>
            </a:spcAft>
            <a:buChar char="•"/>
          </a:pPr>
          <a:r>
            <a:rPr lang="en-US" sz="1500" b="1" kern="1200" dirty="0">
              <a:solidFill>
                <a:schemeClr val="tx1">
                  <a:lumMod val="50000"/>
                </a:schemeClr>
              </a:solidFill>
            </a:rPr>
            <a:t>Systematic academic support and mentoring</a:t>
          </a:r>
          <a:endParaRPr lang="en-US" sz="1500" kern="1200" dirty="0">
            <a:solidFill>
              <a:schemeClr val="tx1">
                <a:lumMod val="50000"/>
              </a:schemeClr>
            </a:solidFill>
          </a:endParaRPr>
        </a:p>
        <a:p>
          <a:pPr marL="114300" lvl="1" indent="-114300" algn="l" defTabSz="666750">
            <a:lnSpc>
              <a:spcPct val="90000"/>
            </a:lnSpc>
            <a:spcBef>
              <a:spcPct val="0"/>
            </a:spcBef>
            <a:spcAft>
              <a:spcPct val="15000"/>
            </a:spcAft>
            <a:buChar char="•"/>
          </a:pPr>
          <a:r>
            <a:rPr lang="en-US" sz="1500" b="1" kern="1200" dirty="0">
              <a:solidFill>
                <a:schemeClr val="tx1">
                  <a:lumMod val="50000"/>
                </a:schemeClr>
              </a:solidFill>
            </a:rPr>
            <a:t>Inter department collaborations</a:t>
          </a:r>
          <a:endParaRPr lang="en-US" sz="1500" kern="1200" dirty="0">
            <a:solidFill>
              <a:schemeClr val="tx1">
                <a:lumMod val="50000"/>
              </a:schemeClr>
            </a:solidFill>
          </a:endParaRPr>
        </a:p>
        <a:p>
          <a:pPr marL="114300" lvl="1" indent="-114300" algn="l" defTabSz="666750">
            <a:lnSpc>
              <a:spcPct val="90000"/>
            </a:lnSpc>
            <a:spcBef>
              <a:spcPct val="0"/>
            </a:spcBef>
            <a:spcAft>
              <a:spcPct val="15000"/>
            </a:spcAft>
            <a:buChar char="•"/>
          </a:pPr>
          <a:r>
            <a:rPr lang="en-US" sz="1500" b="1" kern="1200" dirty="0">
              <a:solidFill>
                <a:schemeClr val="tx1">
                  <a:lumMod val="50000"/>
                </a:schemeClr>
              </a:solidFill>
            </a:rPr>
            <a:t>Start up ecosystem</a:t>
          </a:r>
          <a:endParaRPr lang="en-US" sz="1500" kern="1200" dirty="0">
            <a:solidFill>
              <a:schemeClr val="tx1">
                <a:lumMod val="50000"/>
              </a:schemeClr>
            </a:solidFill>
          </a:endParaRPr>
        </a:p>
      </dsp:txBody>
      <dsp:txXfrm rot="5400000">
        <a:off x="6240735" y="788669"/>
        <a:ext cx="2902148" cy="236601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3C78D8"/>
            </a:gs>
            <a:gs pos="100000">
              <a:srgbClr val="00FFFF"/>
            </a:gs>
          </a:gsLst>
          <a:lin ang="540070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7" name="Google Shape;57;p1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3C78D8"/>
            </a:gs>
            <a:gs pos="100000">
              <a:srgbClr val="00FFFF"/>
            </a:gs>
          </a:gsLst>
          <a:lin ang="5400700" scaled="0"/>
        </a:gra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www.slidescarnival.com/help-use-presentation-template" TargetMode="External"/><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hyperlink" Target="http://www.slidescarnival.com/copyright-and-legal-information" TargetMode="Externa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THIS IS YOUR PRESENTATION TITLE</a:t>
            </a:r>
            <a:endParaRPr/>
          </a:p>
        </p:txBody>
      </p:sp>
      <p:pic>
        <p:nvPicPr>
          <p:cNvPr id="3" name="Picture 2">
            <a:extLst>
              <a:ext uri="{FF2B5EF4-FFF2-40B4-BE49-F238E27FC236}">
                <a16:creationId xmlns:a16="http://schemas.microsoft.com/office/drawing/2014/main" xmlns="" id="{8CA84853-EFE6-4964-893B-F75DFEE4F87D}"/>
              </a:ext>
            </a:extLst>
          </p:cNvPr>
          <p:cNvPicPr>
            <a:picLocks noChangeAspect="1" noChangeArrowheads="1"/>
          </p:cNvPicPr>
          <p:nvPr/>
        </p:nvPicPr>
        <p:blipFill>
          <a:blip r:embed="rId3" cstate="print"/>
          <a:srcRect/>
          <a:stretch>
            <a:fillRect/>
          </a:stretch>
        </p:blipFill>
        <p:spPr bwMode="auto">
          <a:xfrm>
            <a:off x="0" y="0"/>
            <a:ext cx="9144000" cy="1952412"/>
          </a:xfrm>
          <a:prstGeom prst="rect">
            <a:avLst/>
          </a:prstGeom>
          <a:noFill/>
          <a:ln w="9525">
            <a:noFill/>
            <a:miter lim="800000"/>
            <a:headEnd/>
            <a:tailEnd/>
          </a:ln>
          <a:effectLst/>
        </p:spPr>
      </p:pic>
      <p:pic>
        <p:nvPicPr>
          <p:cNvPr id="4" name="Picture 7">
            <a:extLst>
              <a:ext uri="{FF2B5EF4-FFF2-40B4-BE49-F238E27FC236}">
                <a16:creationId xmlns:a16="http://schemas.microsoft.com/office/drawing/2014/main" xmlns="" id="{EC897228-A8A7-4ECF-BA24-2B3A16E34F31}"/>
              </a:ext>
            </a:extLst>
          </p:cNvPr>
          <p:cNvPicPr>
            <a:picLocks noChangeAspect="1" noChangeArrowheads="1"/>
          </p:cNvPicPr>
          <p:nvPr/>
        </p:nvPicPr>
        <p:blipFill>
          <a:blip r:embed="rId4" cstate="print"/>
          <a:srcRect/>
          <a:stretch>
            <a:fillRect/>
          </a:stretch>
        </p:blipFill>
        <p:spPr bwMode="auto">
          <a:xfrm>
            <a:off x="0" y="1905000"/>
            <a:ext cx="9144000" cy="4982497"/>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914400" y="361950"/>
            <a:ext cx="7620000" cy="609600"/>
          </a:xfrm>
          <a:prstGeom prst="rect">
            <a:avLst/>
          </a:prstGeom>
        </p:spPr>
        <p:txBody>
          <a:bodyPr spcFirstLastPara="1" wrap="square" lIns="0" tIns="0" rIns="0" bIns="0" anchor="b" anchorCtr="0">
            <a:noAutofit/>
          </a:bodyPr>
          <a:lstStyle/>
          <a:p>
            <a:r>
              <a:rPr lang="en-US" sz="2800" dirty="0">
                <a:solidFill>
                  <a:schemeClr val="bg2">
                    <a:lumMod val="75000"/>
                  </a:schemeClr>
                </a:solidFill>
                <a:latin typeface="Arial Rounded MT Bold" pitchFamily="34" charset="0"/>
              </a:rPr>
              <a:t>SOME GLIMPSE OF GUEST LECTURE</a:t>
            </a:r>
            <a:r>
              <a:rPr lang="en-US" sz="2400" dirty="0">
                <a:solidFill>
                  <a:schemeClr val="accent2">
                    <a:lumMod val="40000"/>
                    <a:lumOff val="60000"/>
                  </a:schemeClr>
                </a:solidFill>
                <a:latin typeface="Arial Rounded MT Bold" pitchFamily="34" charset="0"/>
              </a:rPr>
              <a:t/>
            </a:r>
            <a:br>
              <a:rPr lang="en-US" sz="2400" dirty="0">
                <a:solidFill>
                  <a:schemeClr val="accent2">
                    <a:lumMod val="40000"/>
                    <a:lumOff val="60000"/>
                  </a:schemeClr>
                </a:solidFill>
                <a:latin typeface="Arial Rounded MT Bold" pitchFamily="34" charset="0"/>
              </a:rPr>
            </a:br>
            <a:endParaRPr sz="2200"/>
          </a:p>
        </p:txBody>
      </p:sp>
      <p:pic>
        <p:nvPicPr>
          <p:cNvPr id="7" name="Picture 2" descr="C:\Users\WELCOME\Downloads\IMG_2532.JPG">
            <a:extLst>
              <a:ext uri="{FF2B5EF4-FFF2-40B4-BE49-F238E27FC236}">
                <a16:creationId xmlns:a16="http://schemas.microsoft.com/office/drawing/2014/main" xmlns="" id="{AEDD6355-DD7E-4C77-A22C-A4AF6EFB7293}"/>
              </a:ext>
            </a:extLst>
          </p:cNvPr>
          <p:cNvPicPr>
            <a:picLocks noChangeAspect="1" noChangeArrowheads="1"/>
          </p:cNvPicPr>
          <p:nvPr/>
        </p:nvPicPr>
        <p:blipFill>
          <a:blip r:embed="rId3" cstate="print"/>
          <a:srcRect/>
          <a:stretch>
            <a:fillRect/>
          </a:stretch>
        </p:blipFill>
        <p:spPr bwMode="auto">
          <a:xfrm rot="16200000">
            <a:off x="504783" y="1304967"/>
            <a:ext cx="3810000" cy="2685966"/>
          </a:xfrm>
          <a:prstGeom prst="rect">
            <a:avLst/>
          </a:prstGeom>
          <a:noFill/>
        </p:spPr>
      </p:pic>
      <p:pic>
        <p:nvPicPr>
          <p:cNvPr id="8" name="Picture 3" descr="C:\Users\WELCOME\Downloads\IMG_2533.JPG">
            <a:extLst>
              <a:ext uri="{FF2B5EF4-FFF2-40B4-BE49-F238E27FC236}">
                <a16:creationId xmlns:a16="http://schemas.microsoft.com/office/drawing/2014/main" xmlns="" id="{24346BEC-22F8-4E39-BAB4-8986E1DC0BCC}"/>
              </a:ext>
            </a:extLst>
          </p:cNvPr>
          <p:cNvPicPr>
            <a:picLocks noChangeAspect="1" noChangeArrowheads="1"/>
          </p:cNvPicPr>
          <p:nvPr/>
        </p:nvPicPr>
        <p:blipFill>
          <a:blip r:embed="rId4" cstate="print"/>
          <a:srcRect/>
          <a:stretch>
            <a:fillRect/>
          </a:stretch>
        </p:blipFill>
        <p:spPr bwMode="auto">
          <a:xfrm rot="16200000">
            <a:off x="4471881" y="1300269"/>
            <a:ext cx="3781637" cy="2666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pic>
        <p:nvPicPr>
          <p:cNvPr id="4" name="Picture 3" descr="C:\Users\WELCOME\Downloads\IMG_2563.JPG">
            <a:extLst>
              <a:ext uri="{FF2B5EF4-FFF2-40B4-BE49-F238E27FC236}">
                <a16:creationId xmlns:a16="http://schemas.microsoft.com/office/drawing/2014/main" xmlns="" id="{A9033022-6F7D-4ACA-95CC-A2F12495B1CB}"/>
              </a:ext>
            </a:extLst>
          </p:cNvPr>
          <p:cNvPicPr>
            <a:picLocks noChangeAspect="1" noChangeArrowheads="1"/>
          </p:cNvPicPr>
          <p:nvPr/>
        </p:nvPicPr>
        <p:blipFill>
          <a:blip r:embed="rId4" cstate="print"/>
          <a:srcRect/>
          <a:stretch>
            <a:fillRect/>
          </a:stretch>
        </p:blipFill>
        <p:spPr bwMode="auto">
          <a:xfrm>
            <a:off x="533400" y="514350"/>
            <a:ext cx="3200400" cy="2844800"/>
          </a:xfrm>
          <a:prstGeom prst="rect">
            <a:avLst/>
          </a:prstGeom>
          <a:ln>
            <a:noFill/>
          </a:ln>
          <a:effectLst>
            <a:softEdge rad="112500"/>
          </a:effectLst>
        </p:spPr>
      </p:pic>
      <p:pic>
        <p:nvPicPr>
          <p:cNvPr id="5" name="Picture 4" descr="C:\Users\WELCOME\Downloads\IMG_2599.JPG">
            <a:extLst>
              <a:ext uri="{FF2B5EF4-FFF2-40B4-BE49-F238E27FC236}">
                <a16:creationId xmlns:a16="http://schemas.microsoft.com/office/drawing/2014/main" xmlns="" id="{8689B252-821E-4D7F-B1F0-F00520058D9D}"/>
              </a:ext>
            </a:extLst>
          </p:cNvPr>
          <p:cNvPicPr>
            <a:picLocks noChangeAspect="1" noChangeArrowheads="1"/>
          </p:cNvPicPr>
          <p:nvPr/>
        </p:nvPicPr>
        <p:blipFill>
          <a:blip r:embed="rId5" cstate="print"/>
          <a:srcRect/>
          <a:stretch>
            <a:fillRect/>
          </a:stretch>
        </p:blipFill>
        <p:spPr bwMode="auto">
          <a:xfrm>
            <a:off x="4343400" y="1733550"/>
            <a:ext cx="4341903" cy="289460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699000" y="911700"/>
            <a:ext cx="2120400" cy="4098450"/>
          </a:xfrm>
          <a:prstGeom prst="rect">
            <a:avLst/>
          </a:prstGeom>
        </p:spPr>
        <p:txBody>
          <a:bodyPr spcFirstLastPara="1" wrap="square" lIns="0" tIns="0" rIns="0" bIns="0" anchor="ctr" anchorCtr="0">
            <a:noAutofit/>
          </a:bodyPr>
          <a:lstStyle/>
          <a:p>
            <a:r>
              <a:rPr lang="en-US" sz="2000" b="1" kern="1200" dirty="0">
                <a:solidFill>
                  <a:srgbClr val="002060"/>
                </a:solidFill>
              </a:rPr>
              <a:t>PROWESS CLUB DEPARTMENT OF BUSINESS STUDIES WISHES RATAN TATA SIR ON HIS BIRTHDAY</a:t>
            </a:r>
            <a:r>
              <a:rPr lang="en-US" sz="2800" kern="1200" dirty="0">
                <a:solidFill>
                  <a:schemeClr val="bg1"/>
                </a:solidFill>
              </a:rPr>
              <a:t/>
            </a:r>
            <a:br>
              <a:rPr lang="en-US" sz="2800" kern="1200" dirty="0">
                <a:solidFill>
                  <a:schemeClr val="bg1"/>
                </a:solidFill>
              </a:rPr>
            </a:br>
            <a:endParaRPr/>
          </a:p>
        </p:txBody>
      </p:sp>
      <p:pic>
        <p:nvPicPr>
          <p:cNvPr id="21" name="Picture 20" descr="prowess club.jpg">
            <a:extLst>
              <a:ext uri="{FF2B5EF4-FFF2-40B4-BE49-F238E27FC236}">
                <a16:creationId xmlns:a16="http://schemas.microsoft.com/office/drawing/2014/main" xmlns="" id="{40AC6E00-BC25-4E44-A5A3-CB0F761E50CC}"/>
              </a:ext>
            </a:extLst>
          </p:cNvPr>
          <p:cNvPicPr>
            <a:picLocks noChangeAspect="1"/>
          </p:cNvPicPr>
          <p:nvPr/>
        </p:nvPicPr>
        <p:blipFill>
          <a:blip r:embed="rId3"/>
          <a:stretch>
            <a:fillRect/>
          </a:stretch>
        </p:blipFill>
        <p:spPr>
          <a:xfrm>
            <a:off x="3124200" y="361951"/>
            <a:ext cx="5805930" cy="44052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57200" y="895350"/>
            <a:ext cx="2577600" cy="3327600"/>
          </a:xfrm>
          <a:prstGeom prst="rect">
            <a:avLst/>
          </a:prstGeom>
        </p:spPr>
        <p:txBody>
          <a:bodyPr spcFirstLastPara="1" wrap="square" lIns="0" tIns="0" rIns="0" bIns="0" anchor="ctr" anchorCtr="0">
            <a:noAutofit/>
          </a:bodyPr>
          <a:lstStyle/>
          <a:p>
            <a:r>
              <a:rPr lang="en-US" sz="4400" b="1" dirty="0">
                <a:solidFill>
                  <a:srgbClr val="002060"/>
                </a:solidFill>
                <a:latin typeface="Aharoni" pitchFamily="2" charset="-79"/>
                <a:cs typeface="Aharoni" pitchFamily="2" charset="-79"/>
              </a:rPr>
              <a:t>SOME GLIMPSE</a:t>
            </a:r>
            <a:r>
              <a:rPr lang="en-US" sz="2800" dirty="0">
                <a:latin typeface="Aharoni" pitchFamily="2" charset="-79"/>
                <a:cs typeface="Aharoni" pitchFamily="2" charset="-79"/>
              </a:rPr>
              <a:t/>
            </a:r>
            <a:br>
              <a:rPr lang="en-US" sz="2800" dirty="0">
                <a:latin typeface="Aharoni" pitchFamily="2" charset="-79"/>
                <a:cs typeface="Aharoni" pitchFamily="2" charset="-79"/>
              </a:rPr>
            </a:br>
            <a:endParaRPr/>
          </a:p>
        </p:txBody>
      </p:sp>
      <p:pic>
        <p:nvPicPr>
          <p:cNvPr id="5" name="Picture 3" descr="C:\Users\WELCOME\Downloads\2.jpg">
            <a:extLst>
              <a:ext uri="{FF2B5EF4-FFF2-40B4-BE49-F238E27FC236}">
                <a16:creationId xmlns:a16="http://schemas.microsoft.com/office/drawing/2014/main" xmlns="" id="{5041C7D9-E251-453C-A558-73C6ACE01646}"/>
              </a:ext>
            </a:extLst>
          </p:cNvPr>
          <p:cNvPicPr>
            <a:picLocks noChangeAspect="1" noChangeArrowheads="1"/>
          </p:cNvPicPr>
          <p:nvPr/>
        </p:nvPicPr>
        <p:blipFill>
          <a:blip r:embed="rId3"/>
          <a:srcRect/>
          <a:stretch>
            <a:fillRect/>
          </a:stretch>
        </p:blipFill>
        <p:spPr bwMode="auto">
          <a:xfrm>
            <a:off x="4572000" y="0"/>
            <a:ext cx="4465721" cy="2511968"/>
          </a:xfrm>
          <a:prstGeom prst="rect">
            <a:avLst/>
          </a:prstGeom>
          <a:ln>
            <a:noFill/>
          </a:ln>
          <a:effectLst>
            <a:softEdge rad="112500"/>
          </a:effectLst>
        </p:spPr>
      </p:pic>
      <p:pic>
        <p:nvPicPr>
          <p:cNvPr id="6" name="Picture 2" descr="C:\Users\WELCOME\Downloads\1.jpg">
            <a:extLst>
              <a:ext uri="{FF2B5EF4-FFF2-40B4-BE49-F238E27FC236}">
                <a16:creationId xmlns:a16="http://schemas.microsoft.com/office/drawing/2014/main" xmlns="" id="{0FE8089E-4F34-4CDA-8294-058A1915FFE5}"/>
              </a:ext>
            </a:extLst>
          </p:cNvPr>
          <p:cNvPicPr>
            <a:picLocks noChangeAspect="1" noChangeArrowheads="1"/>
          </p:cNvPicPr>
          <p:nvPr/>
        </p:nvPicPr>
        <p:blipFill>
          <a:blip r:embed="rId4"/>
          <a:srcRect/>
          <a:stretch>
            <a:fillRect/>
          </a:stretch>
        </p:blipFill>
        <p:spPr bwMode="auto">
          <a:xfrm>
            <a:off x="3124201" y="2486025"/>
            <a:ext cx="4724400" cy="2657475"/>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2" name="Rectangle 11"/>
          <p:cNvSpPr/>
          <p:nvPr/>
        </p:nvSpPr>
        <p:spPr>
          <a:xfrm>
            <a:off x="685800" y="438150"/>
            <a:ext cx="7696200" cy="4401205"/>
          </a:xfrm>
          <a:prstGeom prst="rect">
            <a:avLst/>
          </a:prstGeom>
        </p:spPr>
        <p:txBody>
          <a:bodyPr wrap="square">
            <a:spAutoFit/>
          </a:bodyPr>
          <a:lstStyle/>
          <a:p>
            <a:r>
              <a:rPr lang="en-US" sz="2000" dirty="0">
                <a:solidFill>
                  <a:srgbClr val="FF0000"/>
                </a:solidFill>
              </a:rPr>
              <a:t>RATAN NAVAL TATA </a:t>
            </a:r>
            <a:r>
              <a:rPr lang="en-US" sz="2000" dirty="0"/>
              <a:t>!! A great and a humble personality !  </a:t>
            </a:r>
            <a:r>
              <a:rPr lang="en-US" sz="2000" dirty="0" err="1"/>
              <a:t>Ratan</a:t>
            </a:r>
            <a:r>
              <a:rPr lang="en-US" sz="2000" dirty="0"/>
              <a:t> Naval Tata is an Indian industrialist, philanthropist, and a former chairman of Tata Sons. He was also chairman of Tata Group,  and continues to head its charitable trusts. 28 December 2021 ! We celebrated this auspicious day on the account of RATAN NAVAL TATA 84th glorious birthday ! There were three teams who were </a:t>
            </a:r>
            <a:r>
              <a:rPr lang="en-US" sz="2000" dirty="0" err="1"/>
              <a:t>alloted</a:t>
            </a:r>
            <a:r>
              <a:rPr lang="en-US" sz="2000" dirty="0"/>
              <a:t> to tell us about RATAN NAVAL TATA ! Every team did their job fantastically !! They told us about RATAN </a:t>
            </a:r>
            <a:r>
              <a:rPr lang="en-US" sz="2000" dirty="0" err="1"/>
              <a:t>tata’s</a:t>
            </a:r>
            <a:r>
              <a:rPr lang="en-US" sz="2000" dirty="0"/>
              <a:t> history his awards ,his life status and much more stuff !  The session was really very productive and gainful. We got to know so many things about </a:t>
            </a:r>
            <a:r>
              <a:rPr lang="en-US" sz="2000" dirty="0" err="1"/>
              <a:t>tata</a:t>
            </a:r>
            <a:r>
              <a:rPr lang="en-US" sz="2000" dirty="0"/>
              <a:t> ! There was an activity also held of quiz which boosted up everyone's mind ! Quiz session was sapid one . Everyone enjoyed that . We traveled a journey of </a:t>
            </a:r>
            <a:r>
              <a:rPr lang="en-US" sz="2000" dirty="0" err="1"/>
              <a:t>Ratan</a:t>
            </a:r>
            <a:r>
              <a:rPr lang="en-US" sz="2000" dirty="0"/>
              <a:t> Tata and the journey ended with much of the fruitful knowledge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189"/>
        <p:cNvGrpSpPr/>
        <p:nvPr/>
      </p:nvGrpSpPr>
      <p:grpSpPr>
        <a:xfrm>
          <a:off x="0" y="0"/>
          <a:ext cx="0" cy="0"/>
          <a:chOff x="0" y="0"/>
          <a:chExt cx="0" cy="0"/>
        </a:xfrm>
      </p:grpSpPr>
      <p:sp>
        <p:nvSpPr>
          <p:cNvPr id="5" name="Rectangle 4"/>
          <p:cNvSpPr/>
          <p:nvPr/>
        </p:nvSpPr>
        <p:spPr>
          <a:xfrm>
            <a:off x="609600" y="514350"/>
            <a:ext cx="7924800" cy="1103379"/>
          </a:xfrm>
          <a:prstGeom prst="rect">
            <a:avLst/>
          </a:prstGeom>
        </p:spPr>
        <p:txBody>
          <a:bodyPr wrap="square">
            <a:spAutoFit/>
          </a:bodyPr>
          <a:lstStyle/>
          <a:p>
            <a:pPr>
              <a:lnSpc>
                <a:spcPct val="90000"/>
              </a:lnSpc>
              <a:spcBef>
                <a:spcPct val="0"/>
              </a:spcBef>
              <a:spcAft>
                <a:spcPts val="600"/>
              </a:spcAft>
            </a:pPr>
            <a:r>
              <a:rPr lang="en-US" sz="3600" kern="1200" dirty="0">
                <a:solidFill>
                  <a:schemeClr val="tx1">
                    <a:lumMod val="50000"/>
                  </a:schemeClr>
                </a:solidFill>
                <a:latin typeface="Aharoni" pitchFamily="2" charset="-79"/>
                <a:cs typeface="Aharoni" pitchFamily="2" charset="-79"/>
              </a:rPr>
              <a:t>SOME ARTICLES BY OUR BRIGHT STUDENTS</a:t>
            </a:r>
          </a:p>
        </p:txBody>
      </p:sp>
      <p:pic>
        <p:nvPicPr>
          <p:cNvPr id="6" name="Picture 2" descr="C:\Users\WELCOME\Downloads\ARTICLES.jpg">
            <a:extLst>
              <a:ext uri="{FF2B5EF4-FFF2-40B4-BE49-F238E27FC236}">
                <a16:creationId xmlns:a16="http://schemas.microsoft.com/office/drawing/2014/main" xmlns="" id="{F2BFE0F2-DF7D-4C74-8A20-D38196694068}"/>
              </a:ext>
            </a:extLst>
          </p:cNvPr>
          <p:cNvPicPr>
            <a:picLocks noChangeAspect="1" noChangeArrowheads="1"/>
          </p:cNvPicPr>
          <p:nvPr/>
        </p:nvPicPr>
        <p:blipFill rotWithShape="1">
          <a:blip r:embed="rId3"/>
          <a:srcRect t="8594" b="34061"/>
          <a:stretch/>
        </p:blipFill>
        <p:spPr bwMode="auto">
          <a:xfrm>
            <a:off x="1143000" y="1657350"/>
            <a:ext cx="6934200" cy="30341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96"/>
        <p:cNvGrpSpPr/>
        <p:nvPr/>
      </p:nvGrpSpPr>
      <p:grpSpPr>
        <a:xfrm>
          <a:off x="0" y="0"/>
          <a:ext cx="0" cy="0"/>
          <a:chOff x="0" y="0"/>
          <a:chExt cx="0" cy="0"/>
        </a:xfrm>
      </p:grpSpPr>
      <p:sp>
        <p:nvSpPr>
          <p:cNvPr id="9" name="Rectangle 8"/>
          <p:cNvSpPr/>
          <p:nvPr/>
        </p:nvSpPr>
        <p:spPr>
          <a:xfrm>
            <a:off x="1143000" y="971550"/>
            <a:ext cx="4572000" cy="3776418"/>
          </a:xfrm>
          <a:prstGeom prst="rect">
            <a:avLst/>
          </a:prstGeom>
        </p:spPr>
        <p:txBody>
          <a:bodyPr>
            <a:spAutoFit/>
          </a:bodyPr>
          <a:lstStyle/>
          <a:p>
            <a:pPr marL="180000" indent="-180000">
              <a:lnSpc>
                <a:spcPct val="90000"/>
              </a:lnSpc>
              <a:spcBef>
                <a:spcPts val="600"/>
              </a:spcBef>
              <a:buClr>
                <a:schemeClr val="bg2"/>
              </a:buClr>
              <a:buFont typeface="Arial" panose="020B0604020202020204" pitchFamily="34" charset="0"/>
              <a:buChar char="•"/>
            </a:pPr>
            <a:r>
              <a:rPr lang="en-US" kern="1200" dirty="0">
                <a:solidFill>
                  <a:schemeClr val="bg1"/>
                </a:solidFill>
              </a:rPr>
              <a:t>Digital marketing is a component of marketing that uses internet and online based digital technologies  such as desktop computers, mobile phones and other digital media and platforms to promote products and services. It's development during the 1990s and 2000s changed the way brands and business use technology for marketing. As digital platforms became increasingly incorporated into marketing plans and everyday life ,and as people increasingly use digital services instead of visiting physical shops , digital Marketing campaigns employing combination of search engine optimization (SEO) ,advertising, e-books , and optical disks and games have become commonplace. The Extension to non -internet channels differentiates digital Marketing from online marketing. Digital marketing extends to non-internet channels that provide digital media, such as television, mobile phones (SMS and MMS) , callback and on- hold mobile ring tones.</a:t>
            </a:r>
          </a:p>
        </p:txBody>
      </p:sp>
      <p:sp>
        <p:nvSpPr>
          <p:cNvPr id="10" name="Rectangle 9"/>
          <p:cNvSpPr/>
          <p:nvPr/>
        </p:nvSpPr>
        <p:spPr>
          <a:xfrm>
            <a:off x="1371600" y="590550"/>
            <a:ext cx="4528484" cy="424732"/>
          </a:xfrm>
          <a:prstGeom prst="rect">
            <a:avLst/>
          </a:prstGeom>
        </p:spPr>
        <p:txBody>
          <a:bodyPr wrap="none">
            <a:spAutoFit/>
          </a:bodyPr>
          <a:lstStyle/>
          <a:p>
            <a:pPr>
              <a:lnSpc>
                <a:spcPct val="90000"/>
              </a:lnSpc>
              <a:spcBef>
                <a:spcPct val="0"/>
              </a:spcBef>
              <a:spcAft>
                <a:spcPts val="600"/>
              </a:spcAft>
            </a:pPr>
            <a:r>
              <a:rPr lang="en-US" sz="2400" kern="1200" dirty="0">
                <a:solidFill>
                  <a:schemeClr val="tx1">
                    <a:lumMod val="50000"/>
                  </a:schemeClr>
                </a:solidFill>
              </a:rPr>
              <a:t>ARTICLE BY MUSKAN RAWAL</a:t>
            </a:r>
          </a:p>
        </p:txBody>
      </p:sp>
      <p:pic>
        <p:nvPicPr>
          <p:cNvPr id="11" name="Picture 2" descr="C:\Users\WELCOME\Downloads\WhatsApp Image 2022-01-03 at 10.11.51 AM.jpeg"/>
          <p:cNvPicPr>
            <a:picLocks noChangeAspect="1" noChangeArrowheads="1"/>
          </p:cNvPicPr>
          <p:nvPr/>
        </p:nvPicPr>
        <p:blipFill>
          <a:blip r:embed="rId3"/>
          <a:srcRect l="13841" r="7757" b="-262"/>
          <a:stretch>
            <a:fillRect/>
          </a:stretch>
        </p:blipFill>
        <p:spPr bwMode="auto">
          <a:xfrm>
            <a:off x="6172200" y="895350"/>
            <a:ext cx="2367362" cy="3200400"/>
          </a:xfrm>
          <a:prstGeom prst="rect">
            <a:avLst/>
          </a:prstGeom>
          <a:noFill/>
        </p:spPr>
      </p:pic>
      <p:sp>
        <p:nvSpPr>
          <p:cNvPr id="12" name="TextBox 11">
            <a:extLst>
              <a:ext uri="{FF2B5EF4-FFF2-40B4-BE49-F238E27FC236}">
                <a16:creationId xmlns:a16="http://schemas.microsoft.com/office/drawing/2014/main" xmlns="" id="{6DAAFE8D-E44F-4B34-8DEB-F461E27855AD}"/>
              </a:ext>
            </a:extLst>
          </p:cNvPr>
          <p:cNvSpPr txBox="1"/>
          <p:nvPr/>
        </p:nvSpPr>
        <p:spPr>
          <a:xfrm>
            <a:off x="6477000" y="4248150"/>
            <a:ext cx="2057400" cy="307777"/>
          </a:xfrm>
          <a:prstGeom prst="rect">
            <a:avLst/>
          </a:prstGeom>
          <a:solidFill>
            <a:schemeClr val="tx2">
              <a:lumMod val="60000"/>
              <a:lumOff val="40000"/>
            </a:schemeClr>
          </a:solidFill>
        </p:spPr>
        <p:txBody>
          <a:bodyPr wrap="square" rtlCol="0">
            <a:spAutoFit/>
          </a:bodyPr>
          <a:lstStyle/>
          <a:p>
            <a:r>
              <a:rPr lang="en-US" b="1" dirty="0">
                <a:latin typeface="Aharoni" pitchFamily="2" charset="-79"/>
                <a:cs typeface="Aharoni" pitchFamily="2" charset="-79"/>
              </a:rPr>
              <a:t>DIGITAL MARKETING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207"/>
        <p:cNvGrpSpPr/>
        <p:nvPr/>
      </p:nvGrpSpPr>
      <p:grpSpPr>
        <a:xfrm>
          <a:off x="0" y="0"/>
          <a:ext cx="0" cy="0"/>
          <a:chOff x="0" y="0"/>
          <a:chExt cx="0" cy="0"/>
        </a:xfrm>
      </p:grpSpPr>
      <p:sp>
        <p:nvSpPr>
          <p:cNvPr id="19" name="Rectangle 18"/>
          <p:cNvSpPr/>
          <p:nvPr/>
        </p:nvSpPr>
        <p:spPr>
          <a:xfrm>
            <a:off x="3962400" y="895350"/>
            <a:ext cx="4800600" cy="3388620"/>
          </a:xfrm>
          <a:prstGeom prst="rect">
            <a:avLst/>
          </a:prstGeom>
        </p:spPr>
        <p:txBody>
          <a:bodyPr wrap="square">
            <a:spAutoFit/>
          </a:bodyPr>
          <a:lstStyle/>
          <a:p>
            <a:pPr marL="180000" indent="-180000">
              <a:lnSpc>
                <a:spcPct val="90000"/>
              </a:lnSpc>
              <a:spcBef>
                <a:spcPts val="600"/>
              </a:spcBef>
              <a:buClr>
                <a:schemeClr val="bg2"/>
              </a:buClr>
              <a:buFont typeface="Arial" panose="020B0604020202020204" pitchFamily="34" charset="0"/>
              <a:buChar char="•"/>
            </a:pPr>
            <a:r>
              <a:rPr lang="en-US" kern="1200" dirty="0">
                <a:solidFill>
                  <a:schemeClr val="tx1">
                    <a:lumMod val="50000"/>
                  </a:schemeClr>
                </a:solidFill>
              </a:rPr>
              <a:t>Social Media is one of the most fast-growing platform in our era. we are able to communicate with other people very easily by using Social media. Social media has enabled us to keep in touch with other friends who don’t live close to us. We are also able to know news in other parts of the world much easily by using social media. Some people whose voice was not heard before able to voice their </a:t>
            </a:r>
            <a:r>
              <a:rPr lang="en-US" kern="1200" dirty="0" err="1">
                <a:solidFill>
                  <a:schemeClr val="tx1">
                    <a:lumMod val="50000"/>
                  </a:schemeClr>
                </a:solidFill>
              </a:rPr>
              <a:t>openians</a:t>
            </a:r>
            <a:r>
              <a:rPr lang="en-US" kern="1200" dirty="0">
                <a:solidFill>
                  <a:schemeClr val="tx1">
                    <a:lumMod val="50000"/>
                  </a:schemeClr>
                </a:solidFill>
              </a:rPr>
              <a:t> through social media. We are able to build relationship with our friends Thus, we can say that social media is useful for us in many ways. Social media also have some harmful effect. Some people get addicted to social media such as </a:t>
            </a:r>
            <a:r>
              <a:rPr lang="en-US" kern="1200" dirty="0" err="1">
                <a:solidFill>
                  <a:schemeClr val="tx1">
                    <a:lumMod val="50000"/>
                  </a:schemeClr>
                </a:solidFill>
              </a:rPr>
              <a:t>facebook</a:t>
            </a:r>
            <a:r>
              <a:rPr lang="en-US" kern="1200" dirty="0">
                <a:solidFill>
                  <a:schemeClr val="tx1">
                    <a:lumMod val="50000"/>
                  </a:schemeClr>
                </a:solidFill>
              </a:rPr>
              <a:t>, </a:t>
            </a:r>
            <a:r>
              <a:rPr lang="en-US" kern="1200" dirty="0" err="1">
                <a:solidFill>
                  <a:schemeClr val="tx1">
                    <a:lumMod val="50000"/>
                  </a:schemeClr>
                </a:solidFill>
              </a:rPr>
              <a:t>instagram</a:t>
            </a:r>
            <a:r>
              <a:rPr lang="en-US" kern="1200" dirty="0">
                <a:solidFill>
                  <a:schemeClr val="tx1">
                    <a:lumMod val="50000"/>
                  </a:schemeClr>
                </a:solidFill>
              </a:rPr>
              <a:t>, </a:t>
            </a:r>
            <a:r>
              <a:rPr lang="en-US" kern="1200" dirty="0" err="1">
                <a:solidFill>
                  <a:schemeClr val="tx1">
                    <a:lumMod val="50000"/>
                  </a:schemeClr>
                </a:solidFill>
              </a:rPr>
              <a:t>whatsapp</a:t>
            </a:r>
            <a:r>
              <a:rPr lang="en-US" kern="1200" dirty="0">
                <a:solidFill>
                  <a:schemeClr val="tx1">
                    <a:lumMod val="50000"/>
                  </a:schemeClr>
                </a:solidFill>
              </a:rPr>
              <a:t> etc. This leads to a decrease in their productivity in their real life </a:t>
            </a:r>
            <a:r>
              <a:rPr lang="en-US" kern="1200" dirty="0" err="1">
                <a:solidFill>
                  <a:schemeClr val="tx1">
                    <a:lumMod val="50000"/>
                  </a:schemeClr>
                </a:solidFill>
              </a:rPr>
              <a:t>overseing</a:t>
            </a:r>
            <a:r>
              <a:rPr lang="en-US" kern="1200" dirty="0">
                <a:solidFill>
                  <a:schemeClr val="tx1">
                    <a:lumMod val="50000"/>
                  </a:schemeClr>
                </a:solidFill>
              </a:rPr>
              <a:t> social media lead to many eye problems . Thus we can say that social media has many harmful effect too and we should use with care and </a:t>
            </a:r>
            <a:r>
              <a:rPr lang="en-US" kern="1200" dirty="0" err="1">
                <a:solidFill>
                  <a:schemeClr val="tx1">
                    <a:lumMod val="50000"/>
                  </a:schemeClr>
                </a:solidFill>
              </a:rPr>
              <a:t>responsibilites</a:t>
            </a:r>
            <a:r>
              <a:rPr lang="en-US" kern="1200" dirty="0">
                <a:solidFill>
                  <a:schemeClr val="tx1">
                    <a:lumMod val="50000"/>
                  </a:schemeClr>
                </a:solidFill>
              </a:rPr>
              <a:t>.</a:t>
            </a:r>
          </a:p>
        </p:txBody>
      </p:sp>
      <p:sp>
        <p:nvSpPr>
          <p:cNvPr id="20" name="Rectangle 19"/>
          <p:cNvSpPr/>
          <p:nvPr/>
        </p:nvSpPr>
        <p:spPr>
          <a:xfrm>
            <a:off x="4648200" y="438150"/>
            <a:ext cx="3733800" cy="433965"/>
          </a:xfrm>
          <a:prstGeom prst="rect">
            <a:avLst/>
          </a:prstGeom>
        </p:spPr>
        <p:txBody>
          <a:bodyPr wrap="square">
            <a:spAutoFit/>
          </a:bodyPr>
          <a:lstStyle/>
          <a:p>
            <a:pPr>
              <a:lnSpc>
                <a:spcPct val="90000"/>
              </a:lnSpc>
              <a:spcBef>
                <a:spcPct val="0"/>
              </a:spcBef>
              <a:spcAft>
                <a:spcPts val="600"/>
              </a:spcAft>
            </a:pPr>
            <a:r>
              <a:rPr lang="en-US" sz="2400" b="1" kern="1200" dirty="0">
                <a:solidFill>
                  <a:srgbClr val="002060"/>
                </a:solidFill>
                <a:latin typeface="Aharoni" pitchFamily="2" charset="-79"/>
                <a:cs typeface="Aharoni" pitchFamily="2" charset="-79"/>
              </a:rPr>
              <a:t>ARTICLE BY PARAMJEET</a:t>
            </a:r>
          </a:p>
        </p:txBody>
      </p:sp>
      <p:pic>
        <p:nvPicPr>
          <p:cNvPr id="22" name="Picture 2" descr="C:\Users\WELCOME\Downloads\WhatsApp Image 2022-01-03 at 3.15.12 PM.jpeg"/>
          <p:cNvPicPr>
            <a:picLocks noChangeAspect="1" noChangeArrowheads="1"/>
          </p:cNvPicPr>
          <p:nvPr/>
        </p:nvPicPr>
        <p:blipFill>
          <a:blip r:embed="rId3"/>
          <a:srcRect t="5494"/>
          <a:stretch>
            <a:fillRect/>
          </a:stretch>
        </p:blipFill>
        <p:spPr bwMode="auto">
          <a:xfrm>
            <a:off x="381000" y="666750"/>
            <a:ext cx="2743200" cy="3733800"/>
          </a:xfrm>
          <a:prstGeom prst="rect">
            <a:avLst/>
          </a:prstGeom>
          <a:noFill/>
        </p:spPr>
      </p:pic>
      <p:sp>
        <p:nvSpPr>
          <p:cNvPr id="23" name="TextBox 22">
            <a:extLst>
              <a:ext uri="{FF2B5EF4-FFF2-40B4-BE49-F238E27FC236}">
                <a16:creationId xmlns:a16="http://schemas.microsoft.com/office/drawing/2014/main" xmlns="" id="{114BF74F-BD4D-4C12-B7D8-C5B449C12E48}"/>
              </a:ext>
            </a:extLst>
          </p:cNvPr>
          <p:cNvSpPr txBox="1"/>
          <p:nvPr/>
        </p:nvSpPr>
        <p:spPr>
          <a:xfrm>
            <a:off x="609600" y="4476750"/>
            <a:ext cx="2438400" cy="400110"/>
          </a:xfrm>
          <a:prstGeom prst="rect">
            <a:avLst/>
          </a:prstGeom>
          <a:solidFill>
            <a:schemeClr val="tx2">
              <a:lumMod val="60000"/>
              <a:lumOff val="40000"/>
            </a:schemeClr>
          </a:solidFill>
        </p:spPr>
        <p:txBody>
          <a:bodyPr wrap="square" rtlCol="0">
            <a:spAutoFit/>
          </a:bodyPr>
          <a:lstStyle/>
          <a:p>
            <a:r>
              <a:rPr lang="en-US" sz="2000" b="1" dirty="0">
                <a:latin typeface="Arial Black" pitchFamily="34" charset="0"/>
              </a:rPr>
              <a:t>SOCIAL MEDIA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276"/>
        <p:cNvGrpSpPr/>
        <p:nvPr/>
      </p:nvGrpSpPr>
      <p:grpSpPr>
        <a:xfrm>
          <a:off x="0" y="0"/>
          <a:ext cx="0" cy="0"/>
          <a:chOff x="0" y="0"/>
          <a:chExt cx="0" cy="0"/>
        </a:xfrm>
      </p:grpSpPr>
      <p:pic>
        <p:nvPicPr>
          <p:cNvPr id="10" name="Picture 2" descr="Quotes about Education and economy (54 quotes)">
            <a:extLst>
              <a:ext uri="{FF2B5EF4-FFF2-40B4-BE49-F238E27FC236}">
                <a16:creationId xmlns:a16="http://schemas.microsoft.com/office/drawing/2014/main" xmlns="" id="{758C36A6-1D2E-4564-9B4B-4C8C242FD0E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590550"/>
            <a:ext cx="4155141" cy="39603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800"/>
              <a:t>INSTRUCTIONS FOR USE</a:t>
            </a:r>
            <a:endParaRPr sz="1800"/>
          </a:p>
        </p:txBody>
      </p:sp>
      <p:sp>
        <p:nvSpPr>
          <p:cNvPr id="68" name="Google Shape;68;p14"/>
          <p:cNvSpPr txBox="1">
            <a:spLocks noGrp="1"/>
          </p:cNvSpPr>
          <p:nvPr>
            <p:ph type="body" idx="2"/>
          </p:nvPr>
        </p:nvSpPr>
        <p:spPr>
          <a:xfrm>
            <a:off x="6436624" y="805325"/>
            <a:ext cx="2250300" cy="3540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200" b="1"/>
              <a:t>EDIT IN POWERPOINT®</a:t>
            </a:r>
            <a:endParaRPr sz="1200"/>
          </a:p>
          <a:p>
            <a:pPr marL="0" lvl="0" indent="0" algn="l" rtl="0">
              <a:spcBef>
                <a:spcPts val="1000"/>
              </a:spcBef>
              <a:spcAft>
                <a:spcPts val="0"/>
              </a:spcAft>
              <a:buNone/>
            </a:pPr>
            <a:r>
              <a:rPr lang="en" sz="1200"/>
              <a:t>Click on the button under the presentation preview that says </a:t>
            </a:r>
            <a:r>
              <a:rPr lang="en" sz="1200" b="1"/>
              <a:t>"Download as PowerPoint template"</a:t>
            </a:r>
            <a:r>
              <a:rPr lang="en" sz="1200"/>
              <a:t>. You will get a .pptx file that you can edit in PowerPoint. </a:t>
            </a:r>
            <a:endParaRPr sz="1200"/>
          </a:p>
          <a:p>
            <a:pPr marL="0" lvl="0" indent="0" algn="l" rtl="0">
              <a:spcBef>
                <a:spcPts val="1000"/>
              </a:spcBef>
              <a:spcAft>
                <a:spcPts val="0"/>
              </a:spcAft>
              <a:buNone/>
            </a:pPr>
            <a:r>
              <a:rPr lang="en" sz="1200"/>
              <a:t>Remember to download and install the fonts used in this presentation (you’ll find the links to the font files needed in the </a:t>
            </a:r>
            <a:r>
              <a:rPr lang="en" sz="1200" u="sng">
                <a:hlinkClick r:id="" action="ppaction://noaction"/>
              </a:rPr>
              <a:t>Presentation design slide</a:t>
            </a:r>
            <a:r>
              <a:rPr lang="en" sz="1200"/>
              <a:t>)</a:t>
            </a:r>
            <a:endParaRPr sz="1200"/>
          </a:p>
          <a:p>
            <a:pPr marL="0" lvl="0" indent="0" algn="l" rtl="0">
              <a:spcBef>
                <a:spcPts val="1000"/>
              </a:spcBef>
              <a:spcAft>
                <a:spcPts val="1000"/>
              </a:spcAft>
              <a:buClr>
                <a:schemeClr val="dk1"/>
              </a:buClr>
              <a:buSzPts val="1100"/>
              <a:buFont typeface="Arial"/>
              <a:buNone/>
            </a:pPr>
            <a:endParaRPr sz="1200" b="1"/>
          </a:p>
        </p:txBody>
      </p:sp>
      <p:sp>
        <p:nvSpPr>
          <p:cNvPr id="69" name="Google Shape;69;p14"/>
          <p:cNvSpPr txBox="1">
            <a:spLocks noGrp="1"/>
          </p:cNvSpPr>
          <p:nvPr>
            <p:ph type="body" idx="1"/>
          </p:nvPr>
        </p:nvSpPr>
        <p:spPr>
          <a:xfrm>
            <a:off x="3844325" y="805325"/>
            <a:ext cx="2250300" cy="35406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a:t>EDIT IN GOOGLE SLIDES</a:t>
            </a:r>
            <a:endParaRPr sz="1200"/>
          </a:p>
          <a:p>
            <a:pPr marL="0" lvl="0" indent="0" algn="l" rtl="0">
              <a:spcBef>
                <a:spcPts val="1000"/>
              </a:spcBef>
              <a:spcAft>
                <a:spcPts val="0"/>
              </a:spcAft>
              <a:buClr>
                <a:schemeClr val="dk1"/>
              </a:buClr>
              <a:buSzPts val="1100"/>
              <a:buFont typeface="Arial"/>
              <a:buNone/>
            </a:pPr>
            <a:r>
              <a:rPr lang="en" sz="1200"/>
              <a:t>Click on the button under the presentation preview that says </a:t>
            </a:r>
            <a:r>
              <a:rPr lang="en" sz="1200" b="1"/>
              <a:t>"Use as Google Slides Theme"</a:t>
            </a:r>
            <a:r>
              <a:rPr lang="en" sz="1200"/>
              <a:t>.</a:t>
            </a:r>
            <a:endParaRPr sz="1200"/>
          </a:p>
          <a:p>
            <a:pPr marL="0" lvl="0" indent="0" algn="l" rtl="0">
              <a:spcBef>
                <a:spcPts val="1000"/>
              </a:spcBef>
              <a:spcAft>
                <a:spcPts val="0"/>
              </a:spcAft>
              <a:buClr>
                <a:schemeClr val="dk1"/>
              </a:buClr>
              <a:buSzPts val="1100"/>
              <a:buFont typeface="Arial"/>
              <a:buNone/>
            </a:pPr>
            <a:r>
              <a:rPr lang="en" sz="1200"/>
              <a:t>You will get a copy of this document on your Google Drive and will be able to edit, add or delete slides.</a:t>
            </a:r>
            <a:endParaRPr sz="1200"/>
          </a:p>
          <a:p>
            <a:pPr marL="0" lvl="0" indent="0" algn="l" rtl="0">
              <a:spcBef>
                <a:spcPts val="1000"/>
              </a:spcBef>
              <a:spcAft>
                <a:spcPts val="1000"/>
              </a:spcAft>
              <a:buClr>
                <a:schemeClr val="dk1"/>
              </a:buClr>
              <a:buSzPts val="1100"/>
              <a:buFont typeface="Arial"/>
              <a:buNone/>
            </a:pPr>
            <a:r>
              <a:rPr lang="en" sz="1200" b="1"/>
              <a:t>You have to be signed in to your Google account.</a:t>
            </a:r>
            <a:endParaRPr/>
          </a:p>
        </p:txBody>
      </p:sp>
      <p:sp>
        <p:nvSpPr>
          <p:cNvPr id="70" name="Google Shape;70;p14"/>
          <p:cNvSpPr txBox="1">
            <a:spLocks noGrp="1"/>
          </p:cNvSpPr>
          <p:nvPr>
            <p:ph type="body" idx="2"/>
          </p:nvPr>
        </p:nvSpPr>
        <p:spPr>
          <a:xfrm>
            <a:off x="3844325" y="3982125"/>
            <a:ext cx="4842600" cy="87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000" b="1">
                <a:solidFill>
                  <a:srgbClr val="CC0000"/>
                </a:solidFill>
              </a:rPr>
              <a:t>More info on how to use this template at </a:t>
            </a:r>
            <a:r>
              <a:rPr lang="en" sz="1000" b="1" u="sng">
                <a:solidFill>
                  <a:srgbClr val="CC0000"/>
                </a:solidFill>
                <a:hlinkClick r:id="rId3">
                  <a:extLst>
                    <a:ext uri="{A12FA001-AC4F-418D-AE19-62706E023703}">
                      <ahyp:hlinkClr xmlns:ahyp="http://schemas.microsoft.com/office/drawing/2018/hyperlinkcolor" xmlns="" val="tx"/>
                    </a:ext>
                  </a:extLst>
                </a:hlinkClick>
              </a:rPr>
              <a:t>www.slidescarnival.com/help-use-presentation-template</a:t>
            </a:r>
            <a:endParaRPr sz="1000" b="1">
              <a:solidFill>
                <a:srgbClr val="CC0000"/>
              </a:solidFill>
            </a:endParaRPr>
          </a:p>
          <a:p>
            <a:pPr marL="0" lvl="0" indent="0" algn="l" rtl="0">
              <a:spcBef>
                <a:spcPts val="0"/>
              </a:spcBef>
              <a:spcAft>
                <a:spcPts val="0"/>
              </a:spcAft>
              <a:buClr>
                <a:schemeClr val="dk1"/>
              </a:buClr>
              <a:buSzPts val="1100"/>
              <a:buFont typeface="Arial"/>
              <a:buNone/>
            </a:pPr>
            <a:r>
              <a:rPr lang="en" sz="1000">
                <a:solidFill>
                  <a:srgbClr val="CC0000"/>
                </a:solidFill>
              </a:rPr>
              <a:t>This template is free to use under </a:t>
            </a:r>
            <a:r>
              <a:rPr lang="en" sz="1000" u="sng">
                <a:solidFill>
                  <a:srgbClr val="CC0000"/>
                </a:solidFill>
                <a:hlinkClick r:id="rId4">
                  <a:extLst>
                    <a:ext uri="{A12FA001-AC4F-418D-AE19-62706E023703}">
                      <ahyp:hlinkClr xmlns:ahyp="http://schemas.microsoft.com/office/drawing/2018/hyperlinkcolor" xmlns="" val="tx"/>
                    </a:ext>
                  </a:extLst>
                </a:hlinkClick>
              </a:rPr>
              <a:t>Creative Commons Attribution license</a:t>
            </a:r>
            <a:r>
              <a:rPr lang="en" sz="1000">
                <a:solidFill>
                  <a:srgbClr val="CC0000"/>
                </a:solidFill>
              </a:rPr>
              <a:t>. You can keep the Credits slide or mention SlidesCarnival and other resources used in a slide footer.</a:t>
            </a:r>
            <a:endParaRPr sz="1000">
              <a:solidFill>
                <a:srgbClr val="CC0000"/>
              </a:solidFill>
            </a:endParaRPr>
          </a:p>
          <a:p>
            <a:pPr marL="0" lvl="0" indent="0" algn="l" rtl="0">
              <a:spcBef>
                <a:spcPts val="0"/>
              </a:spcBef>
              <a:spcAft>
                <a:spcPts val="0"/>
              </a:spcAft>
              <a:buClr>
                <a:schemeClr val="dk1"/>
              </a:buClr>
              <a:buSzPts val="1100"/>
              <a:buFont typeface="Arial"/>
              <a:buNone/>
            </a:pPr>
            <a:endParaRPr sz="1000">
              <a:solidFill>
                <a:srgbClr val="CC0000"/>
              </a:solidFill>
            </a:endParaRPr>
          </a:p>
          <a:p>
            <a:pPr marL="0" lvl="0" indent="0" algn="l" rtl="0">
              <a:spcBef>
                <a:spcPts val="0"/>
              </a:spcBef>
              <a:spcAft>
                <a:spcPts val="0"/>
              </a:spcAft>
              <a:buNone/>
            </a:pPr>
            <a:endParaRPr sz="1000">
              <a:solidFill>
                <a:srgbClr val="CC0000"/>
              </a:solidFill>
            </a:endParaRPr>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2</a:t>
            </a:fld>
            <a:endParaRPr/>
          </a:p>
        </p:txBody>
      </p:sp>
      <p:pic>
        <p:nvPicPr>
          <p:cNvPr id="7" name="Picture 6" descr="BBA 1.png">
            <a:extLst>
              <a:ext uri="{FF2B5EF4-FFF2-40B4-BE49-F238E27FC236}">
                <a16:creationId xmlns:a16="http://schemas.microsoft.com/office/drawing/2014/main" xmlns="" id="{63C361DC-80A4-4294-BC69-DBE3DDDA370C}"/>
              </a:ext>
            </a:extLst>
          </p:cNvPr>
          <p:cNvPicPr>
            <a:picLocks noChangeAspect="1"/>
          </p:cNvPicPr>
          <p:nvPr/>
        </p:nvPicPr>
        <p:blipFill>
          <a:blip r:embed="rId5"/>
          <a:stretch>
            <a:fillRect/>
          </a:stretch>
        </p:blipFill>
        <p:spPr>
          <a:xfrm>
            <a:off x="0" y="0"/>
            <a:ext cx="9144000" cy="5143500"/>
          </a:xfrm>
          <a:prstGeom prst="rect">
            <a:avLst/>
          </a:prstGeom>
        </p:spPr>
      </p:pic>
      <p:graphicFrame>
        <p:nvGraphicFramePr>
          <p:cNvPr id="8" name="Diagram 7">
            <a:extLst>
              <a:ext uri="{FF2B5EF4-FFF2-40B4-BE49-F238E27FC236}">
                <a16:creationId xmlns:a16="http://schemas.microsoft.com/office/drawing/2014/main" xmlns="" id="{7B591F43-C599-4F8E-80EA-74EB49EE5C67}"/>
              </a:ext>
            </a:extLst>
          </p:cNvPr>
          <p:cNvGraphicFramePr/>
          <p:nvPr>
            <p:extLst>
              <p:ext uri="{D42A27DB-BD31-4B8C-83A1-F6EECF244321}">
                <p14:modId xmlns:p14="http://schemas.microsoft.com/office/powerpoint/2010/main" xmlns="" val="646671508"/>
              </p:ext>
            </p:extLst>
          </p:nvPr>
        </p:nvGraphicFramePr>
        <p:xfrm>
          <a:off x="0" y="1200150"/>
          <a:ext cx="9144000" cy="39433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012" scaled="0"/>
        </a:gradFill>
        <a:effectLst/>
      </p:bgPr>
    </p:bg>
    <p:spTree>
      <p:nvGrpSpPr>
        <p:cNvPr id="1" name="Shape 75"/>
        <p:cNvGrpSpPr/>
        <p:nvPr/>
      </p:nvGrpSpPr>
      <p:grpSpPr>
        <a:xfrm>
          <a:off x="0" y="0"/>
          <a:ext cx="0" cy="0"/>
          <a:chOff x="0" y="0"/>
          <a:chExt cx="0" cy="0"/>
        </a:xfrm>
      </p:grpSpPr>
      <p:sp>
        <p:nvSpPr>
          <p:cNvPr id="8" name="Rectangle 7"/>
          <p:cNvSpPr/>
          <p:nvPr/>
        </p:nvSpPr>
        <p:spPr>
          <a:xfrm>
            <a:off x="457200" y="1504950"/>
            <a:ext cx="4572000" cy="2246769"/>
          </a:xfrm>
          <a:prstGeom prst="rect">
            <a:avLst/>
          </a:prstGeom>
        </p:spPr>
        <p:txBody>
          <a:bodyPr>
            <a:spAutoFit/>
          </a:bodyPr>
          <a:lstStyle/>
          <a:p>
            <a:r>
              <a:rPr lang="en-US" b="1" dirty="0"/>
              <a:t>The purpose of education is to teach budding managers to think and develop a capacity to reason our facts.</a:t>
            </a:r>
            <a:r>
              <a:rPr lang="en-US" b="1" dirty="0">
                <a:solidFill>
                  <a:schemeClr val="tx2">
                    <a:lumMod val="40000"/>
                    <a:lumOff val="60000"/>
                  </a:schemeClr>
                </a:solidFill>
              </a:rPr>
              <a:t> </a:t>
            </a:r>
            <a:r>
              <a:rPr lang="en-US" b="1" i="1" dirty="0">
                <a:solidFill>
                  <a:schemeClr val="tx2">
                    <a:lumMod val="40000"/>
                    <a:lumOff val="60000"/>
                  </a:schemeClr>
                </a:solidFill>
              </a:rPr>
              <a:t>Learners should keep in mind the importance of planning and prioritizing their time and the effective use of it which are essential to achieve success</a:t>
            </a:r>
            <a:r>
              <a:rPr lang="en-US" b="1" dirty="0"/>
              <a:t>. Learner’s should always think and review, discover the cause and effect of every event, in which they are involved. Do not surrender or become a salve to youthful fancies and indulgences. Be steady in your studies.</a:t>
            </a:r>
          </a:p>
        </p:txBody>
      </p:sp>
      <p:sp>
        <p:nvSpPr>
          <p:cNvPr id="9" name="Rectangle 8"/>
          <p:cNvSpPr/>
          <p:nvPr/>
        </p:nvSpPr>
        <p:spPr>
          <a:xfrm>
            <a:off x="457200" y="3714750"/>
            <a:ext cx="4572000" cy="954107"/>
          </a:xfrm>
          <a:prstGeom prst="rect">
            <a:avLst/>
          </a:prstGeom>
        </p:spPr>
        <p:txBody>
          <a:bodyPr>
            <a:spAutoFit/>
          </a:bodyPr>
          <a:lstStyle/>
          <a:p>
            <a:r>
              <a:rPr lang="en-US" b="1" dirty="0">
                <a:solidFill>
                  <a:schemeClr val="accent3">
                    <a:lumMod val="75000"/>
                  </a:schemeClr>
                </a:solidFill>
                <a:latin typeface="Arial Narrow" pitchFamily="34" charset="0"/>
                <a:cs typeface="Aharoni" pitchFamily="2" charset="-79"/>
              </a:rPr>
              <a:t>“ WE CANNOT ALWAYS BUILD THE FUTURE FOR OUR  YOUTH, BUT WE CAN BUILD OUR YOUTH FOR THE FUTURE”.</a:t>
            </a:r>
            <a:r>
              <a:rPr lang="en-US" b="1" u="sng" dirty="0">
                <a:solidFill>
                  <a:schemeClr val="accent3">
                    <a:lumMod val="75000"/>
                  </a:schemeClr>
                </a:solidFill>
                <a:latin typeface="Arial Narrow" pitchFamily="34" charset="0"/>
                <a:cs typeface="Aharoni" pitchFamily="2" charset="-79"/>
              </a:rPr>
              <a:t> </a:t>
            </a:r>
            <a:r>
              <a:rPr lang="en-US" b="1" dirty="0">
                <a:solidFill>
                  <a:srgbClr val="FF0000"/>
                </a:solidFill>
                <a:latin typeface="Arial Narrow" pitchFamily="34" charset="0"/>
                <a:cs typeface="Aharoni" pitchFamily="2" charset="-79"/>
              </a:rPr>
              <a:t>REMEMBER</a:t>
            </a:r>
            <a:r>
              <a:rPr lang="en-US" b="1" dirty="0">
                <a:solidFill>
                  <a:schemeClr val="accent3">
                    <a:lumMod val="75000"/>
                  </a:schemeClr>
                </a:solidFill>
                <a:latin typeface="Arial Narrow" pitchFamily="34" charset="0"/>
                <a:cs typeface="Aharoni" pitchFamily="2" charset="-79"/>
              </a:rPr>
              <a:t>“ THE REWARD OF EVERY GOOD ACTION WILL BE GOOD ONLY”. </a:t>
            </a:r>
            <a:endParaRPr lang="en-US" b="1" dirty="0">
              <a:solidFill>
                <a:schemeClr val="accent3">
                  <a:lumMod val="75000"/>
                </a:schemeClr>
              </a:solidFill>
              <a:latin typeface="Arial Narrow" pitchFamily="34" charset="0"/>
            </a:endParaRPr>
          </a:p>
        </p:txBody>
      </p:sp>
      <p:pic>
        <p:nvPicPr>
          <p:cNvPr id="10" name="Picture 2" descr="C:\Users\vinod\Desktop\hod.png">
            <a:extLst>
              <a:ext uri="{FF2B5EF4-FFF2-40B4-BE49-F238E27FC236}">
                <a16:creationId xmlns:a16="http://schemas.microsoft.com/office/drawing/2014/main" xmlns="" id="{39CBCF35-E68B-4944-B40C-709D7BB1BFA5}"/>
              </a:ext>
            </a:extLst>
          </p:cNvPr>
          <p:cNvPicPr>
            <a:picLocks noChangeAspect="1" noChangeArrowheads="1"/>
          </p:cNvPicPr>
          <p:nvPr/>
        </p:nvPicPr>
        <p:blipFill>
          <a:blip r:embed="rId3" cstate="print"/>
          <a:srcRect/>
          <a:stretch>
            <a:fillRect/>
          </a:stretch>
        </p:blipFill>
        <p:spPr bwMode="auto">
          <a:xfrm>
            <a:off x="533400" y="361950"/>
            <a:ext cx="4495800" cy="1010960"/>
          </a:xfrm>
          <a:prstGeom prst="rect">
            <a:avLst/>
          </a:prstGeom>
          <a:solidFill>
            <a:schemeClr val="bg1"/>
          </a:solidFill>
        </p:spPr>
      </p:pic>
      <p:sp>
        <p:nvSpPr>
          <p:cNvPr id="11" name="TextBox 10">
            <a:extLst>
              <a:ext uri="{FF2B5EF4-FFF2-40B4-BE49-F238E27FC236}">
                <a16:creationId xmlns:a16="http://schemas.microsoft.com/office/drawing/2014/main" xmlns="" id="{8B8D46B3-B3D5-4A50-8FCF-07A729B6F509}"/>
              </a:ext>
            </a:extLst>
          </p:cNvPr>
          <p:cNvSpPr txBox="1"/>
          <p:nvPr/>
        </p:nvSpPr>
        <p:spPr>
          <a:xfrm>
            <a:off x="5943600" y="3867150"/>
            <a:ext cx="2590800" cy="304800"/>
          </a:xfrm>
          <a:prstGeom prst="rect">
            <a:avLst/>
          </a:prstGeom>
          <a:solidFill>
            <a:srgbClr val="00B0F0"/>
          </a:solidFill>
        </p:spPr>
        <p:txBody>
          <a:bodyPr wrap="square" rtlCol="0">
            <a:spAutoFit/>
          </a:bodyPr>
          <a:lstStyle/>
          <a:p>
            <a:pPr algn="ctr"/>
            <a:r>
              <a:rPr lang="en-US" b="1" dirty="0">
                <a:latin typeface="Aharoni" pitchFamily="2" charset="-79"/>
                <a:cs typeface="Aharoni" pitchFamily="2" charset="-79"/>
              </a:rPr>
              <a:t>MR. ATUL GAUTAM</a:t>
            </a:r>
          </a:p>
        </p:txBody>
      </p:sp>
      <p:pic>
        <p:nvPicPr>
          <p:cNvPr id="1026" name="Picture 2" descr="C:\Users\piet1\Desktop\Atul-Gautam.jpg"/>
          <p:cNvPicPr>
            <a:picLocks noChangeAspect="1" noChangeArrowheads="1"/>
          </p:cNvPicPr>
          <p:nvPr/>
        </p:nvPicPr>
        <p:blipFill>
          <a:blip r:embed="rId4"/>
          <a:srcRect/>
          <a:stretch>
            <a:fillRect/>
          </a:stretch>
        </p:blipFill>
        <p:spPr bwMode="auto">
          <a:xfrm>
            <a:off x="5943600" y="438150"/>
            <a:ext cx="2590800" cy="33472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012" scaled="0"/>
        </a:gradFill>
        <a:effectLst/>
      </p:bgPr>
    </p:bg>
    <p:spTree>
      <p:nvGrpSpPr>
        <p:cNvPr id="1" name="Shape 83"/>
        <p:cNvGrpSpPr/>
        <p:nvPr/>
      </p:nvGrpSpPr>
      <p:grpSpPr>
        <a:xfrm>
          <a:off x="0" y="0"/>
          <a:ext cx="0" cy="0"/>
          <a:chOff x="0" y="0"/>
          <a:chExt cx="0" cy="0"/>
        </a:xfrm>
      </p:grpSpPr>
      <p:sp>
        <p:nvSpPr>
          <p:cNvPr id="4" name="Rectangle 3"/>
          <p:cNvSpPr/>
          <p:nvPr/>
        </p:nvSpPr>
        <p:spPr>
          <a:xfrm>
            <a:off x="0" y="0"/>
            <a:ext cx="9144000" cy="830997"/>
          </a:xfrm>
          <a:prstGeom prst="rect">
            <a:avLst/>
          </a:prstGeom>
        </p:spPr>
        <p:txBody>
          <a:bodyPr wrap="square">
            <a:spAutoFit/>
          </a:bodyPr>
          <a:lstStyle/>
          <a:p>
            <a:r>
              <a:rPr lang="en-US" sz="1600" b="1" dirty="0"/>
              <a:t>PANIPAT INSTITUTE OF ENGINEERING AND TECHNOLOGY</a:t>
            </a:r>
            <a:br>
              <a:rPr lang="en-US" sz="1600" b="1" dirty="0"/>
            </a:br>
            <a:r>
              <a:rPr lang="en-US" sz="1600" b="1" dirty="0"/>
              <a:t>HAS ORGANISED HUMAN RIGHTS DAY 2021, AN AWARENESS PROGRAMME ON DECEMBER 10,2021.</a:t>
            </a:r>
          </a:p>
        </p:txBody>
      </p:sp>
      <p:pic>
        <p:nvPicPr>
          <p:cNvPr id="7" name="Picture 6" descr="HumanRightsDay_61b2d7719cbbb.jpg">
            <a:extLst>
              <a:ext uri="{FF2B5EF4-FFF2-40B4-BE49-F238E27FC236}">
                <a16:creationId xmlns:a16="http://schemas.microsoft.com/office/drawing/2014/main" xmlns="" id="{12C691E2-8246-49CA-8D2E-A31593664E4B}"/>
              </a:ext>
            </a:extLst>
          </p:cNvPr>
          <p:cNvPicPr>
            <a:picLocks noChangeAspect="1"/>
          </p:cNvPicPr>
          <p:nvPr/>
        </p:nvPicPr>
        <p:blipFill>
          <a:blip r:embed="rId3"/>
          <a:stretch>
            <a:fillRect/>
          </a:stretch>
        </p:blipFill>
        <p:spPr>
          <a:xfrm>
            <a:off x="1981200" y="971550"/>
            <a:ext cx="5181107" cy="3200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012" scaled="0"/>
        </a:gradFill>
        <a:effectLst/>
      </p:bgPr>
    </p:bg>
    <p:spTree>
      <p:nvGrpSpPr>
        <p:cNvPr id="1" name="Shape 89"/>
        <p:cNvGrpSpPr/>
        <p:nvPr/>
      </p:nvGrpSpPr>
      <p:grpSpPr>
        <a:xfrm>
          <a:off x="0" y="0"/>
          <a:ext cx="0" cy="0"/>
          <a:chOff x="0" y="0"/>
          <a:chExt cx="0" cy="0"/>
        </a:xfrm>
      </p:grpSpPr>
      <p:sp>
        <p:nvSpPr>
          <p:cNvPr id="4" name="Rectangle 3"/>
          <p:cNvSpPr/>
          <p:nvPr/>
        </p:nvSpPr>
        <p:spPr>
          <a:xfrm>
            <a:off x="0" y="209550"/>
            <a:ext cx="9144000" cy="707886"/>
          </a:xfrm>
          <a:prstGeom prst="rect">
            <a:avLst/>
          </a:prstGeom>
        </p:spPr>
        <p:txBody>
          <a:bodyPr wrap="square">
            <a:spAutoFit/>
          </a:bodyPr>
          <a:lstStyle/>
          <a:p>
            <a:r>
              <a:rPr lang="en-US" sz="2000" b="1" dirty="0">
                <a:solidFill>
                  <a:schemeClr val="accent5">
                    <a:lumMod val="50000"/>
                  </a:schemeClr>
                </a:solidFill>
                <a:latin typeface="Arial Narrow" pitchFamily="34" charset="0"/>
              </a:rPr>
              <a:t>Students were asked to get the poster ready from their home and they showed their creativity, and the winners of the event are:</a:t>
            </a:r>
          </a:p>
        </p:txBody>
      </p:sp>
      <p:pic>
        <p:nvPicPr>
          <p:cNvPr id="6" name="Picture 5" descr="1st.jpg">
            <a:extLst>
              <a:ext uri="{FF2B5EF4-FFF2-40B4-BE49-F238E27FC236}">
                <a16:creationId xmlns:a16="http://schemas.microsoft.com/office/drawing/2014/main" xmlns="" id="{022DE262-9594-4FBC-AC1E-32EB9D23A3FE}"/>
              </a:ext>
            </a:extLst>
          </p:cNvPr>
          <p:cNvPicPr>
            <a:picLocks noChangeAspect="1"/>
          </p:cNvPicPr>
          <p:nvPr/>
        </p:nvPicPr>
        <p:blipFill>
          <a:blip r:embed="rId3"/>
          <a:stretch>
            <a:fillRect/>
          </a:stretch>
        </p:blipFill>
        <p:spPr>
          <a:xfrm>
            <a:off x="2057400" y="971550"/>
            <a:ext cx="5065366" cy="3200400"/>
          </a:xfrm>
          <a:prstGeom prst="rect">
            <a:avLst/>
          </a:prstGeom>
        </p:spPr>
      </p:pic>
      <p:sp>
        <p:nvSpPr>
          <p:cNvPr id="7" name="TextBox 6">
            <a:extLst>
              <a:ext uri="{FF2B5EF4-FFF2-40B4-BE49-F238E27FC236}">
                <a16:creationId xmlns:a16="http://schemas.microsoft.com/office/drawing/2014/main" xmlns="" id="{03BA2E0D-A865-406C-AFB9-41AB68DECE1B}"/>
              </a:ext>
            </a:extLst>
          </p:cNvPr>
          <p:cNvSpPr txBox="1"/>
          <p:nvPr/>
        </p:nvSpPr>
        <p:spPr>
          <a:xfrm>
            <a:off x="1828800" y="4400550"/>
            <a:ext cx="5105400" cy="584775"/>
          </a:xfrm>
          <a:prstGeom prst="rect">
            <a:avLst/>
          </a:prstGeom>
          <a:noFill/>
        </p:spPr>
        <p:txBody>
          <a:bodyPr wrap="square" rtlCol="0">
            <a:spAutoFit/>
          </a:bodyPr>
          <a:lstStyle/>
          <a:p>
            <a:pPr algn="ctr"/>
            <a:r>
              <a:rPr lang="en-US" sz="3200" b="1" dirty="0">
                <a:latin typeface="Algerian" pitchFamily="82" charset="0"/>
              </a:rPr>
              <a:t>1</a:t>
            </a:r>
            <a:r>
              <a:rPr lang="en-US" sz="3200" b="1" baseline="30000" dirty="0">
                <a:latin typeface="Algerian" pitchFamily="82" charset="0"/>
              </a:rPr>
              <a:t>st</a:t>
            </a:r>
            <a:r>
              <a:rPr lang="en-US" sz="3200" b="1" dirty="0">
                <a:latin typeface="Algerian" pitchFamily="82" charset="0"/>
              </a:rPr>
              <a:t> position : ANKIT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THIS IS A SLIDE TITLE</a:t>
            </a:r>
            <a:endParaRPr/>
          </a:p>
        </p:txBody>
      </p:sp>
      <p:pic>
        <p:nvPicPr>
          <p:cNvPr id="5" name="Picture 3" descr="C:\Users\WELCOME\Downloads\2ND.jpg">
            <a:extLst>
              <a:ext uri="{FF2B5EF4-FFF2-40B4-BE49-F238E27FC236}">
                <a16:creationId xmlns:a16="http://schemas.microsoft.com/office/drawing/2014/main" xmlns="" id="{69056B06-9271-41D9-9889-AE05F463AFCF}"/>
              </a:ext>
            </a:extLst>
          </p:cNvPr>
          <p:cNvPicPr>
            <a:picLocks noChangeAspect="1" noChangeArrowheads="1"/>
          </p:cNvPicPr>
          <p:nvPr/>
        </p:nvPicPr>
        <p:blipFill>
          <a:blip r:embed="rId3"/>
          <a:srcRect/>
          <a:stretch>
            <a:fillRect/>
          </a:stretch>
        </p:blipFill>
        <p:spPr bwMode="auto">
          <a:xfrm>
            <a:off x="152400" y="666750"/>
            <a:ext cx="4071384" cy="3733800"/>
          </a:xfrm>
          <a:prstGeom prst="rect">
            <a:avLst/>
          </a:prstGeom>
          <a:ln>
            <a:noFill/>
          </a:ln>
          <a:effectLst>
            <a:softEdge rad="112500"/>
          </a:effectLst>
        </p:spPr>
      </p:pic>
      <p:sp>
        <p:nvSpPr>
          <p:cNvPr id="6" name="Text Placeholder 5">
            <a:extLst>
              <a:ext uri="{FF2B5EF4-FFF2-40B4-BE49-F238E27FC236}">
                <a16:creationId xmlns:a16="http://schemas.microsoft.com/office/drawing/2014/main" xmlns="" id="{630C6A3C-D459-449D-A927-76E5CA71C5BA}"/>
              </a:ext>
            </a:extLst>
          </p:cNvPr>
          <p:cNvSpPr txBox="1">
            <a:spLocks noGrp="1"/>
          </p:cNvSpPr>
          <p:nvPr>
            <p:ph type="body" idx="1"/>
          </p:nvPr>
        </p:nvSpPr>
        <p:spPr>
          <a:xfrm>
            <a:off x="228600" y="209550"/>
            <a:ext cx="4191000" cy="430887"/>
          </a:xfrm>
          <a:prstGeom prst="rect">
            <a:avLst/>
          </a:prstGeom>
          <a:noFill/>
        </p:spPr>
        <p:txBody>
          <a:bodyPr wrap="square" rtlCol="0">
            <a:spAutoFit/>
          </a:bodyPr>
          <a:lstStyle/>
          <a:p>
            <a:pPr>
              <a:buNone/>
            </a:pPr>
            <a:r>
              <a:rPr lang="en-US" sz="2000" b="1" dirty="0">
                <a:solidFill>
                  <a:schemeClr val="accent5">
                    <a:lumMod val="50000"/>
                  </a:schemeClr>
                </a:solidFill>
                <a:latin typeface="Algerian" pitchFamily="82" charset="0"/>
              </a:rPr>
              <a:t>2</a:t>
            </a:r>
            <a:r>
              <a:rPr lang="en-US" sz="2000" b="1" baseline="30000" dirty="0">
                <a:solidFill>
                  <a:schemeClr val="accent5">
                    <a:lumMod val="50000"/>
                  </a:schemeClr>
                </a:solidFill>
                <a:latin typeface="Algerian" pitchFamily="82" charset="0"/>
              </a:rPr>
              <a:t>ND</a:t>
            </a:r>
            <a:r>
              <a:rPr lang="en-US" sz="2000" b="1" dirty="0">
                <a:solidFill>
                  <a:schemeClr val="accent5">
                    <a:lumMod val="50000"/>
                  </a:schemeClr>
                </a:solidFill>
                <a:latin typeface="Algerian" pitchFamily="82" charset="0"/>
              </a:rPr>
              <a:t> POSITION : </a:t>
            </a:r>
            <a:r>
              <a:rPr lang="en-US" sz="2000" b="1" dirty="0" err="1">
                <a:solidFill>
                  <a:schemeClr val="accent5">
                    <a:lumMod val="50000"/>
                  </a:schemeClr>
                </a:solidFill>
                <a:latin typeface="Algerian" pitchFamily="82" charset="0"/>
              </a:rPr>
              <a:t>Palak</a:t>
            </a:r>
            <a:r>
              <a:rPr lang="en-US" sz="2000" b="1" dirty="0">
                <a:solidFill>
                  <a:schemeClr val="accent5">
                    <a:lumMod val="50000"/>
                  </a:schemeClr>
                </a:solidFill>
                <a:latin typeface="Algerian" pitchFamily="82" charset="0"/>
              </a:rPr>
              <a:t>  Sharma</a:t>
            </a:r>
          </a:p>
        </p:txBody>
      </p:sp>
      <p:pic>
        <p:nvPicPr>
          <p:cNvPr id="7" name="Picture 6" descr="3RD.jpg">
            <a:extLst>
              <a:ext uri="{FF2B5EF4-FFF2-40B4-BE49-F238E27FC236}">
                <a16:creationId xmlns:a16="http://schemas.microsoft.com/office/drawing/2014/main" xmlns="" id="{971CDD78-886D-497E-BA59-F258EB2E401E}"/>
              </a:ext>
            </a:extLst>
          </p:cNvPr>
          <p:cNvPicPr>
            <a:picLocks noChangeAspect="1"/>
          </p:cNvPicPr>
          <p:nvPr/>
        </p:nvPicPr>
        <p:blipFill>
          <a:blip r:embed="rId4"/>
          <a:stretch>
            <a:fillRect/>
          </a:stretch>
        </p:blipFill>
        <p:spPr>
          <a:xfrm>
            <a:off x="4572000" y="666750"/>
            <a:ext cx="4082623" cy="3733800"/>
          </a:xfrm>
          <a:prstGeom prst="rect">
            <a:avLst/>
          </a:prstGeom>
          <a:ln>
            <a:noFill/>
          </a:ln>
          <a:effectLst>
            <a:softEdge rad="112500"/>
          </a:effectLst>
        </p:spPr>
      </p:pic>
      <p:sp>
        <p:nvSpPr>
          <p:cNvPr id="8" name="TextBox 7">
            <a:extLst>
              <a:ext uri="{FF2B5EF4-FFF2-40B4-BE49-F238E27FC236}">
                <a16:creationId xmlns:a16="http://schemas.microsoft.com/office/drawing/2014/main" xmlns="" id="{F5F61DFA-F948-4CC0-ACC8-CDB72D153497}"/>
              </a:ext>
            </a:extLst>
          </p:cNvPr>
          <p:cNvSpPr txBox="1"/>
          <p:nvPr/>
        </p:nvSpPr>
        <p:spPr>
          <a:xfrm>
            <a:off x="4800600" y="285750"/>
            <a:ext cx="3352800" cy="400110"/>
          </a:xfrm>
          <a:prstGeom prst="rect">
            <a:avLst/>
          </a:prstGeom>
          <a:noFill/>
        </p:spPr>
        <p:txBody>
          <a:bodyPr wrap="square" rtlCol="0">
            <a:spAutoFit/>
          </a:bodyPr>
          <a:lstStyle/>
          <a:p>
            <a:r>
              <a:rPr lang="en-US" sz="2000" b="1" dirty="0">
                <a:solidFill>
                  <a:schemeClr val="accent5">
                    <a:lumMod val="50000"/>
                  </a:schemeClr>
                </a:solidFill>
                <a:latin typeface="Algerian" pitchFamily="82" charset="0"/>
              </a:rPr>
              <a:t>3</a:t>
            </a:r>
            <a:r>
              <a:rPr lang="en-US" sz="2000" b="1" baseline="30000" dirty="0">
                <a:solidFill>
                  <a:schemeClr val="accent5">
                    <a:lumMod val="50000"/>
                  </a:schemeClr>
                </a:solidFill>
                <a:latin typeface="Algerian" pitchFamily="82" charset="0"/>
              </a:rPr>
              <a:t>RD</a:t>
            </a:r>
            <a:r>
              <a:rPr lang="en-US" sz="2000" b="1" dirty="0">
                <a:solidFill>
                  <a:schemeClr val="accent5">
                    <a:lumMod val="50000"/>
                  </a:schemeClr>
                </a:solidFill>
                <a:latin typeface="Algerian" pitchFamily="82" charset="0"/>
              </a:rPr>
              <a:t> POSITION : SWATI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02"/>
        <p:cNvGrpSpPr/>
        <p:nvPr/>
      </p:nvGrpSpPr>
      <p:grpSpPr>
        <a:xfrm>
          <a:off x="0" y="0"/>
          <a:ext cx="0" cy="0"/>
          <a:chOff x="0" y="0"/>
          <a:chExt cx="0" cy="0"/>
        </a:xfrm>
      </p:grpSpPr>
      <p:pic>
        <p:nvPicPr>
          <p:cNvPr id="9" name="Picture 8" descr="CONSOLATION.jpg">
            <a:extLst>
              <a:ext uri="{FF2B5EF4-FFF2-40B4-BE49-F238E27FC236}">
                <a16:creationId xmlns:a16="http://schemas.microsoft.com/office/drawing/2014/main" xmlns="" id="{81A79606-134D-4E6B-B820-BFBFE43E8057}"/>
              </a:ext>
            </a:extLst>
          </p:cNvPr>
          <p:cNvPicPr>
            <a:picLocks noChangeAspect="1"/>
          </p:cNvPicPr>
          <p:nvPr/>
        </p:nvPicPr>
        <p:blipFill>
          <a:blip r:embed="rId3"/>
          <a:stretch>
            <a:fillRect/>
          </a:stretch>
        </p:blipFill>
        <p:spPr>
          <a:xfrm>
            <a:off x="1371600" y="895350"/>
            <a:ext cx="6078100" cy="3757782"/>
          </a:xfrm>
          <a:prstGeom prst="rect">
            <a:avLst/>
          </a:prstGeom>
        </p:spPr>
      </p:pic>
      <p:sp>
        <p:nvSpPr>
          <p:cNvPr id="10" name="TextBox 9">
            <a:extLst>
              <a:ext uri="{FF2B5EF4-FFF2-40B4-BE49-F238E27FC236}">
                <a16:creationId xmlns:a16="http://schemas.microsoft.com/office/drawing/2014/main" xmlns="" id="{32D12F76-5615-4011-8DE9-15683BDB2E87}"/>
              </a:ext>
            </a:extLst>
          </p:cNvPr>
          <p:cNvSpPr txBox="1"/>
          <p:nvPr/>
        </p:nvSpPr>
        <p:spPr>
          <a:xfrm>
            <a:off x="2133600" y="386775"/>
            <a:ext cx="5410200" cy="584775"/>
          </a:xfrm>
          <a:prstGeom prst="rect">
            <a:avLst/>
          </a:prstGeom>
          <a:noFill/>
        </p:spPr>
        <p:txBody>
          <a:bodyPr wrap="square" rtlCol="0">
            <a:spAutoFit/>
          </a:bodyPr>
          <a:lstStyle/>
          <a:p>
            <a:r>
              <a:rPr lang="en-US" sz="3200" b="1" dirty="0">
                <a:solidFill>
                  <a:schemeClr val="bg1"/>
                </a:solidFill>
                <a:latin typeface="Algerian" pitchFamily="82" charset="0"/>
              </a:rPr>
              <a:t>CONSOLATION : ANSHU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endParaRPr b="1"/>
          </a:p>
        </p:txBody>
      </p:sp>
      <p:sp>
        <p:nvSpPr>
          <p:cNvPr id="115" name="Google Shape;115;p20"/>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YOU CAN ALSO SPLIT YOUR CONTENT</a:t>
            </a:r>
            <a:endParaRPr/>
          </a:p>
        </p:txBody>
      </p:sp>
      <p:sp>
        <p:nvSpPr>
          <p:cNvPr id="6" name="TextBox 5">
            <a:extLst>
              <a:ext uri="{FF2B5EF4-FFF2-40B4-BE49-F238E27FC236}">
                <a16:creationId xmlns:a16="http://schemas.microsoft.com/office/drawing/2014/main" xmlns="" id="{1905F836-ADB8-4E4F-A801-2BC497294B11}"/>
              </a:ext>
            </a:extLst>
          </p:cNvPr>
          <p:cNvSpPr txBox="1"/>
          <p:nvPr/>
        </p:nvSpPr>
        <p:spPr>
          <a:xfrm>
            <a:off x="304800" y="0"/>
            <a:ext cx="6741459" cy="830997"/>
          </a:xfrm>
          <a:prstGeom prst="rect">
            <a:avLst/>
          </a:prstGeom>
          <a:noFill/>
        </p:spPr>
        <p:txBody>
          <a:bodyPr wrap="square" rtlCol="0">
            <a:spAutoFit/>
          </a:bodyPr>
          <a:lstStyle/>
          <a:p>
            <a:r>
              <a:rPr lang="en-US" sz="2400" b="1" dirty="0">
                <a:solidFill>
                  <a:schemeClr val="tx2">
                    <a:lumMod val="10000"/>
                  </a:schemeClr>
                </a:solidFill>
                <a:latin typeface="Algerian" pitchFamily="82" charset="0"/>
              </a:rPr>
              <a:t>Awareness Program on Intellectual Property By (NIPAM)</a:t>
            </a:r>
          </a:p>
        </p:txBody>
      </p:sp>
      <p:pic>
        <p:nvPicPr>
          <p:cNvPr id="7" name="Picture 6" descr="ABC.jpg">
            <a:extLst>
              <a:ext uri="{FF2B5EF4-FFF2-40B4-BE49-F238E27FC236}">
                <a16:creationId xmlns:a16="http://schemas.microsoft.com/office/drawing/2014/main" xmlns="" id="{E09EC2FC-DC02-475B-B24B-46C74451F618}"/>
              </a:ext>
            </a:extLst>
          </p:cNvPr>
          <p:cNvPicPr>
            <a:picLocks noChangeAspect="1"/>
          </p:cNvPicPr>
          <p:nvPr/>
        </p:nvPicPr>
        <p:blipFill>
          <a:blip r:embed="rId3"/>
          <a:stretch>
            <a:fillRect/>
          </a:stretch>
        </p:blipFill>
        <p:spPr>
          <a:xfrm>
            <a:off x="304800" y="819150"/>
            <a:ext cx="3044190" cy="4210050"/>
          </a:xfrm>
          <a:prstGeom prst="rect">
            <a:avLst/>
          </a:prstGeom>
        </p:spPr>
      </p:pic>
      <p:pic>
        <p:nvPicPr>
          <p:cNvPr id="8" name="Picture 7" descr="DEF.jpg">
            <a:extLst>
              <a:ext uri="{FF2B5EF4-FFF2-40B4-BE49-F238E27FC236}">
                <a16:creationId xmlns:a16="http://schemas.microsoft.com/office/drawing/2014/main" xmlns="" id="{01E4980F-017D-4DC9-92A9-743DFF7F2FA7}"/>
              </a:ext>
            </a:extLst>
          </p:cNvPr>
          <p:cNvPicPr>
            <a:picLocks noChangeAspect="1"/>
          </p:cNvPicPr>
          <p:nvPr/>
        </p:nvPicPr>
        <p:blipFill>
          <a:blip r:embed="rId4"/>
          <a:stretch>
            <a:fillRect/>
          </a:stretch>
        </p:blipFill>
        <p:spPr>
          <a:xfrm>
            <a:off x="3733800" y="836543"/>
            <a:ext cx="2971800" cy="41992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699000" y="911700"/>
            <a:ext cx="2196600" cy="3793650"/>
          </a:xfrm>
          <a:prstGeom prst="rect">
            <a:avLst/>
          </a:prstGeom>
        </p:spPr>
        <p:txBody>
          <a:bodyPr spcFirstLastPara="1" wrap="square" lIns="0" tIns="0" rIns="0" bIns="0" anchor="ctr" anchorCtr="0">
            <a:noAutofit/>
          </a:bodyPr>
          <a:lstStyle/>
          <a:p>
            <a:r>
              <a:rPr lang="en-US" sz="2400" b="1" kern="1200" dirty="0">
                <a:solidFill>
                  <a:srgbClr val="002060"/>
                </a:solidFill>
                <a:latin typeface="Aharoni" pitchFamily="2" charset="-79"/>
                <a:cs typeface="Aharoni" pitchFamily="2" charset="-79"/>
              </a:rPr>
              <a:t>GUEST LECTURE ON HOW TO EXCEL IN ACADEMICS DURING THIS PANDEMIC </a:t>
            </a:r>
            <a:br>
              <a:rPr lang="en-US" sz="2400" b="1" kern="1200" dirty="0">
                <a:solidFill>
                  <a:srgbClr val="002060"/>
                </a:solidFill>
                <a:latin typeface="Aharoni" pitchFamily="2" charset="-79"/>
                <a:cs typeface="Aharoni" pitchFamily="2" charset="-79"/>
              </a:rPr>
            </a:br>
            <a:endParaRPr sz="2400" b="1">
              <a:solidFill>
                <a:srgbClr val="002060"/>
              </a:solidFill>
              <a:latin typeface="Aharoni" pitchFamily="2" charset="-79"/>
              <a:cs typeface="Aharoni" pitchFamily="2" charset="-79"/>
            </a:endParaRPr>
          </a:p>
        </p:txBody>
      </p:sp>
      <p:pic>
        <p:nvPicPr>
          <p:cNvPr id="10" name="Picture 2" descr="C:\Users\WELCOME\Downloads\IMG_2531 (1).JPG">
            <a:extLst>
              <a:ext uri="{FF2B5EF4-FFF2-40B4-BE49-F238E27FC236}">
                <a16:creationId xmlns:a16="http://schemas.microsoft.com/office/drawing/2014/main" xmlns="" id="{50259A15-3607-4DAB-A290-F6571A13CDEF}"/>
              </a:ext>
            </a:extLst>
          </p:cNvPr>
          <p:cNvPicPr>
            <a:picLocks noChangeAspect="1" noChangeArrowheads="1"/>
          </p:cNvPicPr>
          <p:nvPr/>
        </p:nvPicPr>
        <p:blipFill rotWithShape="1">
          <a:blip r:embed="rId3" cstate="print"/>
          <a:srcRect l="6329" t="11096" r="15190" b="4884"/>
          <a:stretch/>
        </p:blipFill>
        <p:spPr bwMode="auto">
          <a:xfrm>
            <a:off x="3505200" y="209550"/>
            <a:ext cx="5410200" cy="4712110"/>
          </a:xfrm>
          <a:prstGeom prst="rect">
            <a:avLst/>
          </a:prstGeom>
          <a:noFill/>
        </p:spPr>
      </p:pic>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961</Words>
  <Application>Microsoft Office PowerPoint</Application>
  <PresentationFormat>On-screen Show (16:9)</PresentationFormat>
  <Paragraphs>44</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Montserrat ExtraBold</vt:lpstr>
      <vt:lpstr>Montserrat Light</vt:lpstr>
      <vt:lpstr>Arial Narrow</vt:lpstr>
      <vt:lpstr>Aharoni</vt:lpstr>
      <vt:lpstr>Algerian</vt:lpstr>
      <vt:lpstr>Arial Rounded MT Bold</vt:lpstr>
      <vt:lpstr>Arial Black</vt:lpstr>
      <vt:lpstr>Montserrat</vt:lpstr>
      <vt:lpstr>Juliet template</vt:lpstr>
      <vt:lpstr>THIS IS YOUR PRESENTATION TITLE</vt:lpstr>
      <vt:lpstr>INSTRUCTIONS FOR USE</vt:lpstr>
      <vt:lpstr>Slide 3</vt:lpstr>
      <vt:lpstr>Slide 4</vt:lpstr>
      <vt:lpstr>Slide 5</vt:lpstr>
      <vt:lpstr>THIS IS A SLIDE TITLE</vt:lpstr>
      <vt:lpstr>Slide 7</vt:lpstr>
      <vt:lpstr>YOU CAN ALSO SPLIT YOUR CONTENT</vt:lpstr>
      <vt:lpstr>GUEST LECTURE ON HOW TO EXCEL IN ACADEMICS DURING THIS PANDEMIC  </vt:lpstr>
      <vt:lpstr>SOME GLIMPSE OF GUEST LECTURE </vt:lpstr>
      <vt:lpstr>Slide 11</vt:lpstr>
      <vt:lpstr>PROWESS CLUB DEPARTMENT OF BUSINESS STUDIES WISHES RATAN TATA SIR ON HIS BIRTHDAY </vt:lpstr>
      <vt:lpstr>SOME GLIMPSE </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WELCOME</dc:creator>
  <cp:lastModifiedBy>Nguyen Truong</cp:lastModifiedBy>
  <cp:revision>13</cp:revision>
  <dcterms:modified xsi:type="dcterms:W3CDTF">2022-01-11T09:49:58Z</dcterms:modified>
</cp:coreProperties>
</file>