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60" r:id="rId5"/>
    <p:sldId id="262" r:id="rId6"/>
    <p:sldId id="292" r:id="rId7"/>
    <p:sldId id="263" r:id="rId8"/>
    <p:sldId id="264" r:id="rId9"/>
    <p:sldId id="265" r:id="rId10"/>
    <p:sldId id="305" r:id="rId11"/>
    <p:sldId id="279" r:id="rId12"/>
    <p:sldId id="277" r:id="rId13"/>
    <p:sldId id="283" r:id="rId14"/>
    <p:sldId id="278" r:id="rId15"/>
    <p:sldId id="281" r:id="rId16"/>
    <p:sldId id="310" r:id="rId17"/>
    <p:sldId id="307" r:id="rId18"/>
    <p:sldId id="308" r:id="rId19"/>
    <p:sldId id="306" r:id="rId20"/>
    <p:sldId id="282" r:id="rId21"/>
    <p:sldId id="311" r:id="rId22"/>
    <p:sldId id="319" r:id="rId23"/>
    <p:sldId id="312" r:id="rId24"/>
    <p:sldId id="313" r:id="rId25"/>
    <p:sldId id="314" r:id="rId26"/>
    <p:sldId id="315" r:id="rId27"/>
    <p:sldId id="316" r:id="rId28"/>
    <p:sldId id="317" r:id="rId29"/>
    <p:sldId id="275" r:id="rId30"/>
    <p:sldId id="293" r:id="rId31"/>
    <p:sldId id="274" r:id="rId32"/>
    <p:sldId id="268" r:id="rId33"/>
    <p:sldId id="294" r:id="rId34"/>
    <p:sldId id="299" r:id="rId35"/>
    <p:sldId id="288" r:id="rId36"/>
    <p:sldId id="269" r:id="rId37"/>
    <p:sldId id="298" r:id="rId38"/>
    <p:sldId id="273" r:id="rId39"/>
    <p:sldId id="300" r:id="rId40"/>
    <p:sldId id="301" r:id="rId41"/>
    <p:sldId id="302" r:id="rId42"/>
    <p:sldId id="303" r:id="rId43"/>
    <p:sldId id="284" r:id="rId44"/>
    <p:sldId id="324" r:id="rId45"/>
    <p:sldId id="296" r:id="rId46"/>
    <p:sldId id="304" r:id="rId47"/>
    <p:sldId id="297" r:id="rId48"/>
    <p:sldId id="270" r:id="rId49"/>
    <p:sldId id="325" r:id="rId50"/>
    <p:sldId id="295" r:id="rId51"/>
    <p:sldId id="321" r:id="rId52"/>
    <p:sldId id="322" r:id="rId53"/>
    <p:sldId id="323" r:id="rId54"/>
    <p:sldId id="271" r:id="rId55"/>
    <p:sldId id="289" r:id="rId56"/>
    <p:sldId id="285" r:id="rId57"/>
    <p:sldId id="290" r:id="rId58"/>
    <p:sldId id="286" r:id="rId59"/>
    <p:sldId id="291" r:id="rId60"/>
    <p:sldId id="287" r:id="rId61"/>
    <p:sldId id="326" r:id="rId62"/>
    <p:sldId id="327" r:id="rId63"/>
    <p:sldId id="272"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56" y="-48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5E501A-7EA3-4245-95F0-FAD6D636C6BE}" type="datetimeFigureOut">
              <a:rPr lang="en-US" smtClean="0"/>
              <a:pPr/>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E501A-7EA3-4245-95F0-FAD6D636C6BE}" type="datetimeFigureOut">
              <a:rPr lang="en-US" smtClean="0"/>
              <a:pPr/>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E501A-7EA3-4245-95F0-FAD6D636C6BE}" type="datetimeFigureOut">
              <a:rPr lang="en-US" smtClean="0"/>
              <a:pPr/>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E501A-7EA3-4245-95F0-FAD6D636C6BE}" type="datetimeFigureOut">
              <a:rPr lang="en-US" smtClean="0"/>
              <a:pPr/>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5E501A-7EA3-4245-95F0-FAD6D636C6BE}" type="datetimeFigureOut">
              <a:rPr lang="en-US" smtClean="0"/>
              <a:pPr/>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5E501A-7EA3-4245-95F0-FAD6D636C6BE}" type="datetimeFigureOut">
              <a:rPr lang="en-US" smtClean="0"/>
              <a:pPr/>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5E501A-7EA3-4245-95F0-FAD6D636C6BE}" type="datetimeFigureOut">
              <a:rPr lang="en-US" smtClean="0"/>
              <a:pPr/>
              <a:t>8/11/2018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5E501A-7EA3-4245-95F0-FAD6D636C6BE}" type="datetimeFigureOut">
              <a:rPr lang="en-US" smtClean="0"/>
              <a:pPr/>
              <a:t>8/11/2018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E501A-7EA3-4245-95F0-FAD6D636C6BE}" type="datetimeFigureOut">
              <a:rPr lang="en-US" smtClean="0"/>
              <a:pPr/>
              <a:t>8/11/2018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5E501A-7EA3-4245-95F0-FAD6D636C6BE}" type="datetimeFigureOut">
              <a:rPr lang="en-US" smtClean="0"/>
              <a:pPr/>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5E501A-7EA3-4245-95F0-FAD6D636C6BE}" type="datetimeFigureOut">
              <a:rPr lang="en-US" smtClean="0"/>
              <a:pPr/>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2A09E-6B1F-425C-A2FE-84CF003EA49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E501A-7EA3-4245-95F0-FAD6D636C6BE}" type="datetimeFigureOut">
              <a:rPr lang="en-US" smtClean="0"/>
              <a:pPr/>
              <a:t>8/11/2018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2A09E-6B1F-425C-A2FE-84CF003EA49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endParaRPr lang="en-IN" altLang="en-US" dirty="0" smtClean="0"/>
          </a:p>
        </p:txBody>
      </p:sp>
      <p:pic>
        <p:nvPicPr>
          <p:cNvPr id="2052" name="Picture 4"/>
          <p:cNvPicPr>
            <a:picLocks noChangeAspect="1" noChangeArrowheads="1"/>
          </p:cNvPicPr>
          <p:nvPr/>
        </p:nvPicPr>
        <p:blipFill>
          <a:blip r:embed="rId2" cstate="print"/>
          <a:srcRect/>
          <a:stretch>
            <a:fillRect/>
          </a:stretch>
        </p:blipFill>
        <p:spPr bwMode="auto">
          <a:xfrm>
            <a:off x="0" y="0"/>
            <a:ext cx="9144000" cy="2362200"/>
          </a:xfrm>
          <a:prstGeom prst="rect">
            <a:avLst/>
          </a:prstGeom>
          <a:noFill/>
          <a:ln w="9525">
            <a:noFill/>
            <a:miter lim="800000"/>
            <a:headEnd/>
            <a:tailEnd/>
          </a:ln>
        </p:spPr>
      </p:pic>
      <p:pic>
        <p:nvPicPr>
          <p:cNvPr id="37891" name="Picture 3"/>
          <p:cNvPicPr>
            <a:picLocks noGrp="1" noChangeAspect="1" noChangeArrowheads="1"/>
          </p:cNvPicPr>
          <p:nvPr>
            <p:ph idx="1"/>
          </p:nvPr>
        </p:nvPicPr>
        <p:blipFill>
          <a:blip r:embed="rId3" cstate="print"/>
          <a:srcRect/>
          <a:stretch>
            <a:fillRect/>
          </a:stretch>
        </p:blipFill>
        <p:spPr bwMode="auto">
          <a:xfrm>
            <a:off x="3581401" y="2362199"/>
            <a:ext cx="5562600" cy="2743201"/>
          </a:xfrm>
          <a:prstGeom prst="rect">
            <a:avLst/>
          </a:prstGeom>
          <a:noFill/>
          <a:ln w="9525">
            <a:noFill/>
            <a:miter lim="800000"/>
            <a:headEnd/>
            <a:tailEnd/>
          </a:ln>
          <a:effectLst/>
        </p:spPr>
      </p:pic>
      <p:pic>
        <p:nvPicPr>
          <p:cNvPr id="37893" name="Picture 5" descr="Image result for bba"/>
          <p:cNvPicPr>
            <a:picLocks noChangeAspect="1" noChangeArrowheads="1"/>
          </p:cNvPicPr>
          <p:nvPr/>
        </p:nvPicPr>
        <p:blipFill>
          <a:blip r:embed="rId4" cstate="print"/>
          <a:srcRect/>
          <a:stretch>
            <a:fillRect/>
          </a:stretch>
        </p:blipFill>
        <p:spPr bwMode="auto">
          <a:xfrm>
            <a:off x="0" y="2438400"/>
            <a:ext cx="3431822" cy="2438400"/>
          </a:xfrm>
          <a:prstGeom prst="rect">
            <a:avLst/>
          </a:prstGeom>
          <a:noFill/>
        </p:spPr>
      </p:pic>
      <p:pic>
        <p:nvPicPr>
          <p:cNvPr id="37895" name="Picture 7" descr="Image result for e-magazine"/>
          <p:cNvPicPr>
            <a:picLocks noChangeAspect="1" noChangeArrowheads="1"/>
          </p:cNvPicPr>
          <p:nvPr/>
        </p:nvPicPr>
        <p:blipFill>
          <a:blip r:embed="rId5" cstate="print"/>
          <a:srcRect/>
          <a:stretch>
            <a:fillRect/>
          </a:stretch>
        </p:blipFill>
        <p:spPr bwMode="auto">
          <a:xfrm>
            <a:off x="990600" y="5172280"/>
            <a:ext cx="7848600" cy="168572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pPr algn="just"/>
            <a:r>
              <a:rPr lang="en-US" sz="3600" dirty="0" smtClean="0"/>
              <a:t>Worthy management and audience engrossed in breath taking performances of the fresher's.</a:t>
            </a:r>
            <a:endParaRPr lang="en-US" sz="3600" dirty="0"/>
          </a:p>
        </p:txBody>
      </p:sp>
      <p:pic>
        <p:nvPicPr>
          <p:cNvPr id="5" name="Picture 2" descr="C:\Users\piet.9WFUVIFXATVVK7Z\Downloads\orientation\IMG-20180724-WA0073.jpg"/>
          <p:cNvPicPr>
            <a:picLocks noChangeAspect="1" noChangeArrowheads="1"/>
          </p:cNvPicPr>
          <p:nvPr/>
        </p:nvPicPr>
        <p:blipFill>
          <a:blip r:embed="rId2" cstate="print"/>
          <a:srcRect/>
          <a:stretch>
            <a:fillRect/>
          </a:stretch>
        </p:blipFill>
        <p:spPr bwMode="auto">
          <a:xfrm>
            <a:off x="3962400" y="381000"/>
            <a:ext cx="4572000" cy="3429000"/>
          </a:xfrm>
          <a:prstGeom prst="rect">
            <a:avLst/>
          </a:prstGeom>
          <a:noFill/>
        </p:spPr>
      </p:pic>
      <p:pic>
        <p:nvPicPr>
          <p:cNvPr id="6" name="Picture 9" descr="E:\orientation\DAy 4\IMG_2383.JPG"/>
          <p:cNvPicPr>
            <a:picLocks noChangeAspect="1" noChangeArrowheads="1"/>
          </p:cNvPicPr>
          <p:nvPr/>
        </p:nvPicPr>
        <p:blipFill>
          <a:blip r:embed="rId3" cstate="print"/>
          <a:srcRect/>
          <a:stretch>
            <a:fillRect/>
          </a:stretch>
        </p:blipFill>
        <p:spPr bwMode="auto">
          <a:xfrm>
            <a:off x="3810000" y="3962400"/>
            <a:ext cx="4986867" cy="2895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Autofit/>
          </a:bodyPr>
          <a:lstStyle/>
          <a:p>
            <a:pPr algn="just"/>
            <a:r>
              <a:rPr lang="en-US" sz="4000" dirty="0" smtClean="0"/>
              <a:t>The welcome team paying due respect to Shri S K Khanna sir on his arrival.</a:t>
            </a:r>
            <a:endParaRPr lang="en-US" sz="4000" dirty="0"/>
          </a:p>
        </p:txBody>
      </p:sp>
      <p:pic>
        <p:nvPicPr>
          <p:cNvPr id="33798" name="Picture 6" descr="Image may contain: 2 people, people standing"/>
          <p:cNvPicPr>
            <a:picLocks noChangeAspect="1" noChangeArrowheads="1"/>
          </p:cNvPicPr>
          <p:nvPr/>
        </p:nvPicPr>
        <p:blipFill>
          <a:blip r:embed="rId2" cstate="print"/>
          <a:srcRect/>
          <a:stretch>
            <a:fillRect/>
          </a:stretch>
        </p:blipFill>
        <p:spPr bwMode="auto">
          <a:xfrm>
            <a:off x="4343400" y="0"/>
            <a:ext cx="4800600" cy="3962400"/>
          </a:xfrm>
          <a:prstGeom prst="rect">
            <a:avLst/>
          </a:prstGeom>
          <a:noFill/>
        </p:spPr>
      </p:pic>
      <p:pic>
        <p:nvPicPr>
          <p:cNvPr id="33800" name="Picture 8" descr="Image may contain: 6 people, people smiling, people standing"/>
          <p:cNvPicPr>
            <a:picLocks noChangeAspect="1" noChangeArrowheads="1"/>
          </p:cNvPicPr>
          <p:nvPr/>
        </p:nvPicPr>
        <p:blipFill>
          <a:blip r:embed="rId3" cstate="print"/>
          <a:srcRect/>
          <a:stretch>
            <a:fillRect/>
          </a:stretch>
        </p:blipFill>
        <p:spPr bwMode="auto">
          <a:xfrm>
            <a:off x="4343400" y="3932237"/>
            <a:ext cx="4800600" cy="292576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a:xfrm>
            <a:off x="304800" y="685801"/>
            <a:ext cx="3160713" cy="3276600"/>
          </a:xfrm>
        </p:spPr>
        <p:txBody>
          <a:bodyPr>
            <a:normAutofit fontScale="92500"/>
          </a:bodyPr>
          <a:lstStyle/>
          <a:p>
            <a:pPr algn="just"/>
            <a:r>
              <a:rPr lang="en-US" sz="3200" dirty="0" smtClean="0"/>
              <a:t>Students teams selected by Mr. Surya participating in the pyramid making game, a team work activity.</a:t>
            </a:r>
            <a:endParaRPr lang="en-US" sz="3200" dirty="0"/>
          </a:p>
        </p:txBody>
      </p:sp>
      <p:pic>
        <p:nvPicPr>
          <p:cNvPr id="2054" name="Picture 6" descr="Image may contain: 2 people, people smiling, people standing, shoes and outdoor"/>
          <p:cNvPicPr>
            <a:picLocks noChangeAspect="1" noChangeArrowheads="1"/>
          </p:cNvPicPr>
          <p:nvPr/>
        </p:nvPicPr>
        <p:blipFill>
          <a:blip r:embed="rId2" cstate="print"/>
          <a:srcRect/>
          <a:stretch>
            <a:fillRect/>
          </a:stretch>
        </p:blipFill>
        <p:spPr bwMode="auto">
          <a:xfrm>
            <a:off x="304800" y="3733800"/>
            <a:ext cx="3432175" cy="2724921"/>
          </a:xfrm>
          <a:prstGeom prst="rect">
            <a:avLst/>
          </a:prstGeom>
          <a:noFill/>
        </p:spPr>
      </p:pic>
      <p:pic>
        <p:nvPicPr>
          <p:cNvPr id="2056" name="Picture 8" descr="Image may contain: 25 people, people smiling, crowd and outdoor"/>
          <p:cNvPicPr>
            <a:picLocks noChangeAspect="1" noChangeArrowheads="1"/>
          </p:cNvPicPr>
          <p:nvPr/>
        </p:nvPicPr>
        <p:blipFill>
          <a:blip r:embed="rId3" cstate="print"/>
          <a:srcRect/>
          <a:stretch>
            <a:fillRect/>
          </a:stretch>
        </p:blipFill>
        <p:spPr bwMode="auto">
          <a:xfrm>
            <a:off x="4267200" y="228600"/>
            <a:ext cx="4263231" cy="387182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noAutofit/>
          </a:bodyPr>
          <a:lstStyle/>
          <a:p>
            <a:pPr algn="just"/>
            <a:r>
              <a:rPr lang="en-US" sz="4800" dirty="0" smtClean="0"/>
              <a:t>Mr. </a:t>
            </a:r>
            <a:r>
              <a:rPr lang="en-US" sz="4800" dirty="0" err="1" smtClean="0"/>
              <a:t>Surya’s</a:t>
            </a:r>
            <a:r>
              <a:rPr lang="en-US" sz="4800" dirty="0" smtClean="0"/>
              <a:t> session in progress.</a:t>
            </a:r>
            <a:endParaRPr lang="en-US" sz="4800" dirty="0"/>
          </a:p>
        </p:txBody>
      </p:sp>
      <p:pic>
        <p:nvPicPr>
          <p:cNvPr id="36867" name="Picture 3" descr="C:\Users\piet.9WFUVIFXATVVK7Z\Downloads\orientation\IMG-20180724-WA0097.jpg"/>
          <p:cNvPicPr>
            <a:picLocks noChangeAspect="1" noChangeArrowheads="1"/>
          </p:cNvPicPr>
          <p:nvPr/>
        </p:nvPicPr>
        <p:blipFill>
          <a:blip r:embed="rId2" cstate="print"/>
          <a:srcRect/>
          <a:stretch>
            <a:fillRect/>
          </a:stretch>
        </p:blipFill>
        <p:spPr bwMode="auto">
          <a:xfrm>
            <a:off x="4648200" y="3486150"/>
            <a:ext cx="4495800" cy="3371850"/>
          </a:xfrm>
          <a:prstGeom prst="rect">
            <a:avLst/>
          </a:prstGeom>
          <a:noFill/>
        </p:spPr>
      </p:pic>
      <p:pic>
        <p:nvPicPr>
          <p:cNvPr id="36868" name="Picture 4" descr="C:\Users\piet.9WFUVIFXATVVK7Z\Downloads\orientation\IMG-20180724-WA0099.jpg"/>
          <p:cNvPicPr>
            <a:picLocks noChangeAspect="1" noChangeArrowheads="1"/>
          </p:cNvPicPr>
          <p:nvPr/>
        </p:nvPicPr>
        <p:blipFill>
          <a:blip r:embed="rId3" cstate="print"/>
          <a:srcRect/>
          <a:stretch>
            <a:fillRect/>
          </a:stretch>
        </p:blipFill>
        <p:spPr bwMode="auto">
          <a:xfrm>
            <a:off x="4648200" y="0"/>
            <a:ext cx="4495800" cy="33718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3600" dirty="0"/>
          </a:p>
        </p:txBody>
      </p:sp>
      <p:sp>
        <p:nvSpPr>
          <p:cNvPr id="4" name="Text Placeholder 3"/>
          <p:cNvSpPr>
            <a:spLocks noGrp="1"/>
          </p:cNvSpPr>
          <p:nvPr>
            <p:ph type="body" sz="half" idx="2"/>
          </p:nvPr>
        </p:nvSpPr>
        <p:spPr/>
        <p:txBody>
          <a:bodyPr>
            <a:normAutofit/>
          </a:bodyPr>
          <a:lstStyle/>
          <a:p>
            <a:pPr algn="just"/>
            <a:r>
              <a:rPr lang="en-US" sz="3200" dirty="0" smtClean="0"/>
              <a:t>Anchors on board and below posing for a group photograph.</a:t>
            </a:r>
            <a:endParaRPr lang="en-US" sz="3200" dirty="0"/>
          </a:p>
        </p:txBody>
      </p:sp>
      <p:pic>
        <p:nvPicPr>
          <p:cNvPr id="1026" name="Picture 2" descr="Image may contain: 23 people, including Raman Aneja, Preeti Dahiya, Shivam Miglani, Deevakshi Sachdeva, Yogi Kats, Rajesh Kumar and Sarthak Thakral, people smiling, people standing and indoor"/>
          <p:cNvPicPr>
            <a:picLocks noChangeAspect="1" noChangeArrowheads="1"/>
          </p:cNvPicPr>
          <p:nvPr/>
        </p:nvPicPr>
        <p:blipFill>
          <a:blip r:embed="rId2" cstate="print"/>
          <a:srcRect/>
          <a:stretch>
            <a:fillRect/>
          </a:stretch>
        </p:blipFill>
        <p:spPr bwMode="auto">
          <a:xfrm>
            <a:off x="3810000" y="990600"/>
            <a:ext cx="4710267" cy="4343400"/>
          </a:xfrm>
          <a:prstGeom prst="rect">
            <a:avLst/>
          </a:prstGeom>
          <a:noFill/>
        </p:spPr>
      </p:pic>
      <p:sp>
        <p:nvSpPr>
          <p:cNvPr id="7" name="Title 6"/>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pPr algn="just"/>
            <a:endParaRPr lang="en-US" sz="3600" dirty="0" smtClean="0"/>
          </a:p>
          <a:p>
            <a:pPr algn="just"/>
            <a:r>
              <a:rPr lang="en-US" sz="3600" dirty="0" smtClean="0"/>
              <a:t>The active participants being felicitated by Director sir.</a:t>
            </a:r>
            <a:endParaRPr lang="en-US" sz="3600" dirty="0"/>
          </a:p>
        </p:txBody>
      </p:sp>
      <p:pic>
        <p:nvPicPr>
          <p:cNvPr id="35842" name="Picture 2" descr="Image may contain: 6 people, people standing and shoes"/>
          <p:cNvPicPr>
            <a:picLocks noChangeAspect="1" noChangeArrowheads="1"/>
          </p:cNvPicPr>
          <p:nvPr/>
        </p:nvPicPr>
        <p:blipFill>
          <a:blip r:embed="rId2" cstate="print"/>
          <a:srcRect/>
          <a:stretch>
            <a:fillRect/>
          </a:stretch>
        </p:blipFill>
        <p:spPr bwMode="auto">
          <a:xfrm>
            <a:off x="4343400" y="381001"/>
            <a:ext cx="3962399" cy="3429446"/>
          </a:xfrm>
          <a:prstGeom prst="rect">
            <a:avLst/>
          </a:prstGeom>
          <a:noFill/>
        </p:spPr>
      </p:pic>
      <p:pic>
        <p:nvPicPr>
          <p:cNvPr id="10" name="Picture 6" descr="Image may contain: 3 people, people sitting and beard"/>
          <p:cNvPicPr>
            <a:picLocks noChangeAspect="1" noChangeArrowheads="1"/>
          </p:cNvPicPr>
          <p:nvPr/>
        </p:nvPicPr>
        <p:blipFill>
          <a:blip r:embed="rId3" cstate="print"/>
          <a:srcRect/>
          <a:stretch>
            <a:fillRect/>
          </a:stretch>
        </p:blipFill>
        <p:spPr bwMode="auto">
          <a:xfrm>
            <a:off x="4343400" y="4066116"/>
            <a:ext cx="3962400" cy="279188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normAutofit/>
          </a:bodyPr>
          <a:lstStyle/>
          <a:p>
            <a:pPr algn="just">
              <a:buFont typeface="Arial" pitchFamily="34" charset="0"/>
              <a:buChar char="•"/>
            </a:pPr>
            <a:r>
              <a:rPr lang="en-US" sz="3600" dirty="0" smtClean="0"/>
              <a:t>Memorable performances by 1st year students.</a:t>
            </a:r>
            <a:endParaRPr lang="en-US" sz="3600" dirty="0"/>
          </a:p>
        </p:txBody>
      </p:sp>
      <p:pic>
        <p:nvPicPr>
          <p:cNvPr id="5" name="Picture 2" descr="Image may contain: one or more people and people sitting"/>
          <p:cNvPicPr>
            <a:picLocks noChangeAspect="1" noChangeArrowheads="1"/>
          </p:cNvPicPr>
          <p:nvPr/>
        </p:nvPicPr>
        <p:blipFill>
          <a:blip r:embed="rId2" cstate="print"/>
          <a:srcRect/>
          <a:stretch>
            <a:fillRect/>
          </a:stretch>
        </p:blipFill>
        <p:spPr bwMode="auto">
          <a:xfrm>
            <a:off x="4267200" y="304800"/>
            <a:ext cx="3810000" cy="2934304"/>
          </a:xfrm>
          <a:prstGeom prst="rect">
            <a:avLst/>
          </a:prstGeom>
          <a:noFill/>
        </p:spPr>
      </p:pic>
      <p:pic>
        <p:nvPicPr>
          <p:cNvPr id="6" name="Picture 6" descr="Image may contain: 1 person, standing"/>
          <p:cNvPicPr>
            <a:picLocks noChangeAspect="1" noChangeArrowheads="1"/>
          </p:cNvPicPr>
          <p:nvPr/>
        </p:nvPicPr>
        <p:blipFill>
          <a:blip r:embed="rId3" cstate="print"/>
          <a:srcRect/>
          <a:stretch>
            <a:fillRect/>
          </a:stretch>
        </p:blipFill>
        <p:spPr bwMode="auto">
          <a:xfrm>
            <a:off x="4267200" y="3352800"/>
            <a:ext cx="3817144" cy="3276600"/>
          </a:xfrm>
          <a:prstGeom prst="rect">
            <a:avLst/>
          </a:prstGeom>
          <a:noFill/>
        </p:spPr>
      </p:pic>
      <p:pic>
        <p:nvPicPr>
          <p:cNvPr id="7" name="Picture 4" descr="Image may contain: 1 person, standing"/>
          <p:cNvPicPr>
            <a:picLocks noChangeAspect="1" noChangeArrowheads="1"/>
          </p:cNvPicPr>
          <p:nvPr/>
        </p:nvPicPr>
        <p:blipFill>
          <a:blip r:embed="rId4" cstate="print"/>
          <a:srcRect/>
          <a:stretch>
            <a:fillRect/>
          </a:stretch>
        </p:blipFill>
        <p:spPr bwMode="auto">
          <a:xfrm>
            <a:off x="685800" y="3680854"/>
            <a:ext cx="2438400" cy="287234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457200"/>
            <a:ext cx="4343400" cy="2908300"/>
          </a:xfrm>
        </p:spPr>
        <p:txBody>
          <a:bodyPr>
            <a:normAutofit/>
          </a:bodyPr>
          <a:lstStyle/>
          <a:p>
            <a:pPr algn="just"/>
            <a:r>
              <a:rPr lang="en-US" sz="3600" dirty="0" smtClean="0"/>
              <a:t>The most coveted event of the youngsters, Ramp Walk.</a:t>
            </a:r>
            <a:endParaRPr lang="en-US" sz="3600" dirty="0"/>
          </a:p>
        </p:txBody>
      </p:sp>
      <p:pic>
        <p:nvPicPr>
          <p:cNvPr id="5" name="Picture 10" descr="Image may contain: 2 people, people standing"/>
          <p:cNvPicPr>
            <a:picLocks noGrp="1" noChangeAspect="1" noChangeArrowheads="1"/>
          </p:cNvPicPr>
          <p:nvPr>
            <p:ph idx="1"/>
          </p:nvPr>
        </p:nvPicPr>
        <p:blipFill>
          <a:blip r:embed="rId2" cstate="print"/>
          <a:srcRect/>
          <a:stretch>
            <a:fillRect/>
          </a:stretch>
        </p:blipFill>
        <p:spPr bwMode="auto">
          <a:xfrm>
            <a:off x="4953000" y="762000"/>
            <a:ext cx="2971800" cy="4457700"/>
          </a:xfrm>
          <a:prstGeom prst="rect">
            <a:avLst/>
          </a:prstGeom>
          <a:noFill/>
        </p:spPr>
      </p:pic>
      <p:pic>
        <p:nvPicPr>
          <p:cNvPr id="8" name="Picture 8" descr="Image may contain: 2 people, people smiling, people standing and shoes"/>
          <p:cNvPicPr>
            <a:picLocks noChangeAspect="1" noChangeArrowheads="1"/>
          </p:cNvPicPr>
          <p:nvPr/>
        </p:nvPicPr>
        <p:blipFill>
          <a:blip r:embed="rId3" cstate="print"/>
          <a:srcRect/>
          <a:stretch>
            <a:fillRect/>
          </a:stretch>
        </p:blipFill>
        <p:spPr bwMode="auto">
          <a:xfrm>
            <a:off x="990600" y="2971800"/>
            <a:ext cx="2971800" cy="3429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a:xfrm>
            <a:off x="457200" y="838200"/>
            <a:ext cx="3505200" cy="2057400"/>
          </a:xfrm>
        </p:spPr>
        <p:txBody>
          <a:bodyPr>
            <a:normAutofit/>
          </a:bodyPr>
          <a:lstStyle/>
          <a:p>
            <a:pPr algn="just"/>
            <a:r>
              <a:rPr lang="en-US" sz="3200" dirty="0" smtClean="0"/>
              <a:t>Anchors interacting with Mr. </a:t>
            </a:r>
            <a:r>
              <a:rPr lang="en-US" sz="3200" dirty="0" err="1" smtClean="0"/>
              <a:t>Rakesh</a:t>
            </a:r>
            <a:r>
              <a:rPr lang="en-US" sz="3200" dirty="0" smtClean="0"/>
              <a:t> </a:t>
            </a:r>
            <a:r>
              <a:rPr lang="en-US" sz="3200" dirty="0" err="1" smtClean="0"/>
              <a:t>Tayal</a:t>
            </a:r>
            <a:r>
              <a:rPr lang="en-US" sz="3200" dirty="0" smtClean="0"/>
              <a:t> sir.</a:t>
            </a:r>
            <a:endParaRPr lang="en-US" sz="3200" dirty="0"/>
          </a:p>
        </p:txBody>
      </p:sp>
      <p:pic>
        <p:nvPicPr>
          <p:cNvPr id="5" name="Picture 16" descr="Image may contain: 8 people, people standing, shoes and indoor"/>
          <p:cNvPicPr>
            <a:picLocks noChangeAspect="1" noChangeArrowheads="1"/>
          </p:cNvPicPr>
          <p:nvPr/>
        </p:nvPicPr>
        <p:blipFill>
          <a:blip r:embed="rId2" cstate="print"/>
          <a:srcRect/>
          <a:stretch>
            <a:fillRect/>
          </a:stretch>
        </p:blipFill>
        <p:spPr bwMode="auto">
          <a:xfrm>
            <a:off x="4419600" y="0"/>
            <a:ext cx="4388644" cy="2925763"/>
          </a:xfrm>
          <a:prstGeom prst="rect">
            <a:avLst/>
          </a:prstGeom>
          <a:noFill/>
        </p:spPr>
      </p:pic>
      <p:pic>
        <p:nvPicPr>
          <p:cNvPr id="7" name="Picture 8" descr="Image may contain: 4 people, people standing"/>
          <p:cNvPicPr>
            <a:picLocks noChangeAspect="1" noChangeArrowheads="1"/>
          </p:cNvPicPr>
          <p:nvPr/>
        </p:nvPicPr>
        <p:blipFill>
          <a:blip r:embed="rId3" cstate="print"/>
          <a:srcRect/>
          <a:stretch>
            <a:fillRect/>
          </a:stretch>
        </p:blipFill>
        <p:spPr bwMode="auto">
          <a:xfrm>
            <a:off x="304800" y="3251199"/>
            <a:ext cx="5410200" cy="360680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a:xfrm>
            <a:off x="457200" y="1435100"/>
            <a:ext cx="7162800" cy="4691063"/>
          </a:xfrm>
        </p:spPr>
        <p:txBody>
          <a:bodyPr>
            <a:normAutofit/>
          </a:bodyPr>
          <a:lstStyle/>
          <a:p>
            <a:pPr>
              <a:buFont typeface="Arial" pitchFamily="34" charset="0"/>
              <a:buChar char="•"/>
            </a:pPr>
            <a:r>
              <a:rPr lang="en-US" sz="3200" dirty="0" smtClean="0"/>
              <a:t>End of the picture</a:t>
            </a:r>
            <a:endParaRPr lang="en-US" sz="3200" dirty="0"/>
          </a:p>
        </p:txBody>
      </p:sp>
      <p:pic>
        <p:nvPicPr>
          <p:cNvPr id="5" name="Picture 4" descr="Image may contain: 2 people"/>
          <p:cNvPicPr>
            <a:picLocks noChangeAspect="1" noChangeArrowheads="1"/>
          </p:cNvPicPr>
          <p:nvPr/>
        </p:nvPicPr>
        <p:blipFill>
          <a:blip r:embed="rId2" cstate="print"/>
          <a:srcRect/>
          <a:stretch>
            <a:fillRect/>
          </a:stretch>
        </p:blipFill>
        <p:spPr bwMode="auto">
          <a:xfrm>
            <a:off x="1066800" y="2286000"/>
            <a:ext cx="7086600" cy="417036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endParaRPr lang="en-US" dirty="0" smtClean="0"/>
          </a:p>
          <a:p>
            <a:endParaRPr lang="en-US" dirty="0" smtClean="0"/>
          </a:p>
          <a:p>
            <a:endParaRPr lang="en-US" dirty="0" smtClean="0"/>
          </a:p>
          <a:p>
            <a:pPr algn="ctr">
              <a:buNone/>
            </a:pPr>
            <a:r>
              <a:rPr lang="en-US" sz="13700" b="1" i="1" dirty="0" smtClean="0">
                <a:solidFill>
                  <a:srgbClr val="FF0000"/>
                </a:solidFill>
                <a:latin typeface=".VnBodoni" pitchFamily="34" charset="0"/>
              </a:rPr>
              <a:t>VOL 5</a:t>
            </a:r>
          </a:p>
          <a:p>
            <a:endParaRPr lang="en-US" dirty="0" smtClean="0"/>
          </a:p>
          <a:p>
            <a:pPr algn="ctr">
              <a:buNone/>
            </a:pPr>
            <a:r>
              <a:rPr lang="en-US" sz="13700" b="1" i="1" dirty="0" smtClean="0">
                <a:solidFill>
                  <a:srgbClr val="FF0000"/>
                </a:solidFill>
                <a:latin typeface=".VnBodoni" pitchFamily="34" charset="0"/>
              </a:rPr>
              <a:t>Issue </a:t>
            </a:r>
            <a:r>
              <a:rPr lang="en-US" sz="13700" b="1" i="1" dirty="0" smtClean="0">
                <a:solidFill>
                  <a:srgbClr val="FF0000"/>
                </a:solidFill>
                <a:latin typeface=".VnAristote" pitchFamily="34" charset="0"/>
              </a:rPr>
              <a:t>1</a:t>
            </a:r>
            <a:endParaRPr lang="en-US" sz="13700" b="1" i="1" dirty="0">
              <a:solidFill>
                <a:srgbClr val="FF0000"/>
              </a:solidFill>
              <a:latin typeface=".VnAristote" pitchFamily="34" charset="0"/>
            </a:endParaRPr>
          </a:p>
        </p:txBody>
      </p:sp>
      <p:sp>
        <p:nvSpPr>
          <p:cNvPr id="5" name="Title 4"/>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946150"/>
          </a:xfrm>
        </p:spPr>
        <p:txBody>
          <a:bodyPr>
            <a:normAutofit/>
          </a:bodyPr>
          <a:lstStyle/>
          <a:p>
            <a:r>
              <a:rPr lang="en-US" sz="3600" dirty="0" smtClean="0"/>
              <a:t>Welcome Back</a:t>
            </a:r>
            <a:endParaRPr lang="en-US" sz="3600" dirty="0"/>
          </a:p>
        </p:txBody>
      </p:sp>
      <p:sp>
        <p:nvSpPr>
          <p:cNvPr id="4" name="Text Placeholder 3"/>
          <p:cNvSpPr>
            <a:spLocks noGrp="1"/>
          </p:cNvSpPr>
          <p:nvPr>
            <p:ph type="body" sz="half" idx="2"/>
          </p:nvPr>
        </p:nvSpPr>
        <p:spPr>
          <a:xfrm>
            <a:off x="228600" y="1295400"/>
            <a:ext cx="3886200" cy="5029200"/>
          </a:xfrm>
        </p:spPr>
        <p:txBody>
          <a:bodyPr>
            <a:noAutofit/>
          </a:bodyPr>
          <a:lstStyle/>
          <a:p>
            <a:endParaRPr lang="en-US" sz="2800" dirty="0" smtClean="0"/>
          </a:p>
          <a:p>
            <a:pPr algn="just"/>
            <a:r>
              <a:rPr lang="en-US" sz="2800" dirty="0" smtClean="0"/>
              <a:t>At the outset it is time to welcome back Ms. Shilpa Sardana	and Ms. Pooja Gupta who had gone for their Ph. D. course work from GJU Hissar.</a:t>
            </a:r>
          </a:p>
          <a:p>
            <a:endParaRPr lang="en-US" sz="2800" dirty="0"/>
          </a:p>
        </p:txBody>
      </p:sp>
      <p:pic>
        <p:nvPicPr>
          <p:cNvPr id="2050" name="Picture 2" descr="C:\Users\piet.9WFUVIFXATVVK7Z\Downloads\IMG-20180724-WA0087.jpg"/>
          <p:cNvPicPr>
            <a:picLocks noChangeAspect="1" noChangeArrowheads="1"/>
          </p:cNvPicPr>
          <p:nvPr/>
        </p:nvPicPr>
        <p:blipFill>
          <a:blip r:embed="rId2" cstate="print"/>
          <a:srcRect/>
          <a:stretch>
            <a:fillRect/>
          </a:stretch>
        </p:blipFill>
        <p:spPr bwMode="auto">
          <a:xfrm>
            <a:off x="4800600" y="457200"/>
            <a:ext cx="2819400" cy="3200400"/>
          </a:xfrm>
          <a:prstGeom prst="rect">
            <a:avLst/>
          </a:prstGeom>
          <a:noFill/>
        </p:spPr>
      </p:pic>
      <p:pic>
        <p:nvPicPr>
          <p:cNvPr id="2051" name="Picture 3" descr="C:\Users\piet.9WFUVIFXATVVK7Z\Downloads\IMG-20180303-WA0009.jpg"/>
          <p:cNvPicPr>
            <a:picLocks noChangeAspect="1" noChangeArrowheads="1"/>
          </p:cNvPicPr>
          <p:nvPr/>
        </p:nvPicPr>
        <p:blipFill>
          <a:blip r:embed="rId3" cstate="print"/>
          <a:srcRect/>
          <a:stretch>
            <a:fillRect/>
          </a:stretch>
        </p:blipFill>
        <p:spPr bwMode="auto">
          <a:xfrm>
            <a:off x="4800600" y="3810000"/>
            <a:ext cx="2819400" cy="304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09800"/>
            <a:ext cx="8229600" cy="1446550"/>
          </a:xfrm>
          <a:prstGeom prst="rect">
            <a:avLst/>
          </a:prstGeom>
          <a:noFill/>
        </p:spPr>
        <p:txBody>
          <a:bodyPr wrap="square" rtlCol="0">
            <a:spAutoFit/>
          </a:bodyPr>
          <a:lstStyle/>
          <a:p>
            <a:r>
              <a:rPr lang="en-US" sz="4400" dirty="0" smtClean="0">
                <a:latin typeface="Times New Roman" pitchFamily="18" charset="0"/>
                <a:cs typeface="Times New Roman" pitchFamily="18" charset="0"/>
              </a:rPr>
              <a:t>NSS SWWACH SUMMER INTERNSHIP 2018</a:t>
            </a:r>
            <a:endParaRPr lang="en-US" sz="4400" dirty="0">
              <a:latin typeface="Times New Roman" pitchFamily="18" charset="0"/>
              <a:cs typeface="Times New Roman" pitchFamily="18" charset="0"/>
            </a:endParaRPr>
          </a:p>
        </p:txBody>
      </p:sp>
      <p:sp>
        <p:nvSpPr>
          <p:cNvPr id="3" name="TextBox 2"/>
          <p:cNvSpPr txBox="1"/>
          <p:nvPr/>
        </p:nvSpPr>
        <p:spPr>
          <a:xfrm>
            <a:off x="1066800" y="3581400"/>
            <a:ext cx="7391400" cy="2246769"/>
          </a:xfrm>
          <a:prstGeom prst="rect">
            <a:avLst/>
          </a:prstGeom>
          <a:noFill/>
        </p:spPr>
        <p:txBody>
          <a:bodyPr wrap="square" rtlCol="0">
            <a:spAutoFit/>
          </a:bodyPr>
          <a:lstStyle/>
          <a:p>
            <a:r>
              <a:rPr lang="en-US" sz="2800" dirty="0" smtClean="0">
                <a:latin typeface="Times New Roman" pitchFamily="18" charset="0"/>
                <a:cs typeface="Times New Roman" pitchFamily="18" charset="0"/>
              </a:rPr>
              <a:t>VILLAGE :- GHADI KHAJJU, SAMALKHA</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DIKADHLA</a:t>
            </a:r>
            <a:r>
              <a:rPr lang="en-US" sz="2800" dirty="0" smtClean="0">
                <a:latin typeface="Times New Roman" pitchFamily="18" charset="0"/>
                <a:cs typeface="Times New Roman" pitchFamily="18" charset="0"/>
              </a:rPr>
              <a:t>, SAMALKHA</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KHALILA</a:t>
            </a:r>
            <a:r>
              <a:rPr lang="en-US" sz="2800" dirty="0" smtClean="0">
                <a:latin typeface="Times New Roman" pitchFamily="18" charset="0"/>
                <a:cs typeface="Times New Roman" pitchFamily="18" charset="0"/>
              </a:rPr>
              <a:t>, SAMALKHA</a:t>
            </a:r>
          </a:p>
          <a:p>
            <a:r>
              <a:rPr lang="en-US" sz="2800" dirty="0" smtClean="0">
                <a:latin typeface="Times New Roman" pitchFamily="18" charset="0"/>
                <a:cs typeface="Times New Roman" pitchFamily="18" charset="0"/>
              </a:rPr>
              <a:t>		DEHRA, SAMALKHA</a:t>
            </a:r>
          </a:p>
          <a:p>
            <a:endParaRPr lang="en-US" sz="2800" dirty="0">
              <a:latin typeface="Times New Roman" pitchFamily="18" charset="0"/>
              <a:cs typeface="Times New Roman" pitchFamily="18" charset="0"/>
            </a:endParaRPr>
          </a:p>
        </p:txBody>
      </p:sp>
      <p:pic>
        <p:nvPicPr>
          <p:cNvPr id="5" name="Picture 4" descr="dc9aa46d-a108-44d1-8841-0a779d7b46bb.png"/>
          <p:cNvPicPr>
            <a:picLocks noChangeAspect="1"/>
          </p:cNvPicPr>
          <p:nvPr/>
        </p:nvPicPr>
        <p:blipFill>
          <a:blip r:embed="rId2" cstate="print"/>
          <a:stretch>
            <a:fillRect/>
          </a:stretch>
        </p:blipFill>
        <p:spPr>
          <a:xfrm>
            <a:off x="609600" y="457200"/>
            <a:ext cx="914400" cy="1193292"/>
          </a:xfrm>
          <a:prstGeom prst="rect">
            <a:avLst/>
          </a:prstGeom>
        </p:spPr>
      </p:pic>
      <p:pic>
        <p:nvPicPr>
          <p:cNvPr id="6" name="Picture 5" descr="NSS-symbol.jpeg"/>
          <p:cNvPicPr>
            <a:picLocks noChangeAspect="1"/>
          </p:cNvPicPr>
          <p:nvPr/>
        </p:nvPicPr>
        <p:blipFill>
          <a:blip r:embed="rId3" cstate="print"/>
          <a:stretch>
            <a:fillRect/>
          </a:stretch>
        </p:blipFill>
        <p:spPr>
          <a:xfrm>
            <a:off x="7162800" y="457200"/>
            <a:ext cx="1295400" cy="1295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81000"/>
            <a:ext cx="8077200" cy="5943600"/>
          </a:xfrm>
        </p:spPr>
        <p:txBody>
          <a:bodyPr>
            <a:normAutofit lnSpcReduction="10000"/>
          </a:bodyPr>
          <a:lstStyle/>
          <a:p>
            <a:pPr algn="just">
              <a:buFont typeface="Arial" pitchFamily="34" charset="0"/>
              <a:buChar char="•"/>
            </a:pPr>
            <a:r>
              <a:rPr lang="en-US" dirty="0" err="1" smtClean="0">
                <a:solidFill>
                  <a:schemeClr val="tx1"/>
                </a:solidFill>
                <a:latin typeface="Times New Roman" pitchFamily="18" charset="0"/>
                <a:cs typeface="Times New Roman" pitchFamily="18" charset="0"/>
              </a:rPr>
              <a:t>NSS</a:t>
            </a:r>
            <a:r>
              <a:rPr lang="en-US" dirty="0" smtClean="0">
                <a:solidFill>
                  <a:schemeClr val="tx1"/>
                </a:solidFill>
                <a:latin typeface="Times New Roman" pitchFamily="18" charset="0"/>
                <a:cs typeface="Times New Roman" pitchFamily="18" charset="0"/>
              </a:rPr>
              <a:t> Volunteers conducted a ‘Cleanliness Campaign’. It was practiced in Govt. School of the concerning village. </a:t>
            </a:r>
          </a:p>
          <a:p>
            <a:pPr algn="just">
              <a:buFont typeface="Arial" pitchFamily="34" charset="0"/>
              <a:buChar char="•"/>
            </a:pPr>
            <a:r>
              <a:rPr lang="en-US" dirty="0" smtClean="0">
                <a:solidFill>
                  <a:schemeClr val="tx1"/>
                </a:solidFill>
                <a:latin typeface="Times New Roman" pitchFamily="18" charset="0"/>
                <a:cs typeface="Times New Roman" pitchFamily="18" charset="0"/>
              </a:rPr>
              <a:t>A Self Awareness Lecture was given to the school students regarding their cleanliness and some basic knowledge about tree plantation, some regular diseases etc.</a:t>
            </a:r>
          </a:p>
          <a:p>
            <a:pPr algn="just">
              <a:buFont typeface="Arial" pitchFamily="34" charset="0"/>
              <a:buChar char="•"/>
            </a:pPr>
            <a:r>
              <a:rPr lang="en-US" dirty="0" smtClean="0">
                <a:solidFill>
                  <a:schemeClr val="tx1"/>
                </a:solidFill>
                <a:latin typeface="Times New Roman" pitchFamily="18" charset="0"/>
                <a:cs typeface="Times New Roman" pitchFamily="18" charset="0"/>
              </a:rPr>
              <a:t>Our </a:t>
            </a:r>
            <a:r>
              <a:rPr lang="en-US" dirty="0" err="1" smtClean="0">
                <a:solidFill>
                  <a:schemeClr val="tx1"/>
                </a:solidFill>
                <a:latin typeface="Times New Roman" pitchFamily="18" charset="0"/>
                <a:cs typeface="Times New Roman" pitchFamily="18" charset="0"/>
              </a:rPr>
              <a:t>NSS</a:t>
            </a:r>
            <a:r>
              <a:rPr lang="en-US" dirty="0" smtClean="0">
                <a:solidFill>
                  <a:schemeClr val="tx1"/>
                </a:solidFill>
                <a:latin typeface="Times New Roman" pitchFamily="18" charset="0"/>
                <a:cs typeface="Times New Roman" pitchFamily="18" charset="0"/>
              </a:rPr>
              <a:t> Volunteers did a ‘Door To Door Awareness’ Campaign. They covered nearly 50 to 60 homes of the village. They collected information and prepare a report regarding the condition of cleanliness of the village. </a:t>
            </a:r>
          </a:p>
          <a:p>
            <a:endParaRPr lang="en-US"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atsApp Image 2018-07-20 at 20.33.33.jpeg"/>
          <p:cNvPicPr>
            <a:picLocks noChangeAspect="1"/>
          </p:cNvPicPr>
          <p:nvPr/>
        </p:nvPicPr>
        <p:blipFill>
          <a:blip r:embed="rId2" cstate="print"/>
          <a:stretch>
            <a:fillRect/>
          </a:stretch>
        </p:blipFill>
        <p:spPr>
          <a:xfrm>
            <a:off x="685800" y="2819400"/>
            <a:ext cx="2057400" cy="2743200"/>
          </a:xfrm>
          <a:prstGeom prst="rect">
            <a:avLst/>
          </a:prstGeom>
        </p:spPr>
      </p:pic>
      <p:pic>
        <p:nvPicPr>
          <p:cNvPr id="6" name="Picture 5" descr="WhatsApp Image 2018-07-20 at 20.32.35.jpeg"/>
          <p:cNvPicPr>
            <a:picLocks noChangeAspect="1"/>
          </p:cNvPicPr>
          <p:nvPr/>
        </p:nvPicPr>
        <p:blipFill>
          <a:blip r:embed="rId3" cstate="print"/>
          <a:stretch>
            <a:fillRect/>
          </a:stretch>
        </p:blipFill>
        <p:spPr>
          <a:xfrm>
            <a:off x="3733800" y="2895600"/>
            <a:ext cx="2000250" cy="2667000"/>
          </a:xfrm>
          <a:prstGeom prst="rect">
            <a:avLst/>
          </a:prstGeom>
        </p:spPr>
      </p:pic>
      <p:pic>
        <p:nvPicPr>
          <p:cNvPr id="7" name="Picture 6" descr="WhatsApp Image 2018-07-20 at 20.32.34.jpeg"/>
          <p:cNvPicPr>
            <a:picLocks noChangeAspect="1"/>
          </p:cNvPicPr>
          <p:nvPr/>
        </p:nvPicPr>
        <p:blipFill>
          <a:blip r:embed="rId4" cstate="print"/>
          <a:stretch>
            <a:fillRect/>
          </a:stretch>
        </p:blipFill>
        <p:spPr>
          <a:xfrm>
            <a:off x="6553200" y="2895600"/>
            <a:ext cx="2000250" cy="2667000"/>
          </a:xfrm>
          <a:prstGeom prst="rect">
            <a:avLst/>
          </a:prstGeom>
        </p:spPr>
      </p:pic>
      <p:sp>
        <p:nvSpPr>
          <p:cNvPr id="8" name="TextBox 7"/>
          <p:cNvSpPr txBox="1"/>
          <p:nvPr/>
        </p:nvSpPr>
        <p:spPr>
          <a:xfrm>
            <a:off x="2209800" y="685800"/>
            <a:ext cx="7772400" cy="523220"/>
          </a:xfrm>
          <a:prstGeom prst="rect">
            <a:avLst/>
          </a:prstGeom>
          <a:noFill/>
        </p:spPr>
        <p:txBody>
          <a:bodyPr wrap="square" rtlCol="0">
            <a:spAutoFit/>
          </a:bodyPr>
          <a:lstStyle/>
          <a:p>
            <a:r>
              <a:rPr lang="en-US" sz="2800" dirty="0" smtClean="0"/>
              <a:t>CLEANLINESS CAMPAIGN</a:t>
            </a:r>
            <a:endParaRPr lang="en-US" sz="2800" dirty="0"/>
          </a:p>
        </p:txBody>
      </p:sp>
      <p:sp>
        <p:nvSpPr>
          <p:cNvPr id="9" name="TextBox 8"/>
          <p:cNvSpPr txBox="1"/>
          <p:nvPr/>
        </p:nvSpPr>
        <p:spPr>
          <a:xfrm>
            <a:off x="457200" y="1371600"/>
            <a:ext cx="8229600" cy="954107"/>
          </a:xfrm>
          <a:prstGeom prst="rect">
            <a:avLst/>
          </a:prstGeom>
          <a:noFill/>
        </p:spPr>
        <p:txBody>
          <a:bodyPr wrap="square" rtlCol="0">
            <a:spAutoFit/>
          </a:bodyPr>
          <a:lstStyle/>
          <a:p>
            <a:r>
              <a:rPr lang="en-US" sz="2800" dirty="0" smtClean="0"/>
              <a:t>NSS Volunteers conducted a ‘Cleanliness Campaign’. It was practiced in Govt. School of the concerning village. </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18-07-20 at 20.24.28.jpeg"/>
          <p:cNvPicPr>
            <a:picLocks noChangeAspect="1"/>
          </p:cNvPicPr>
          <p:nvPr/>
        </p:nvPicPr>
        <p:blipFill>
          <a:blip r:embed="rId2" cstate="print"/>
          <a:stretch>
            <a:fillRect/>
          </a:stretch>
        </p:blipFill>
        <p:spPr>
          <a:xfrm>
            <a:off x="1828800" y="3733800"/>
            <a:ext cx="5715000" cy="2477988"/>
          </a:xfrm>
          <a:prstGeom prst="rect">
            <a:avLst/>
          </a:prstGeom>
        </p:spPr>
      </p:pic>
      <p:sp>
        <p:nvSpPr>
          <p:cNvPr id="3" name="TextBox 2"/>
          <p:cNvSpPr txBox="1"/>
          <p:nvPr/>
        </p:nvSpPr>
        <p:spPr>
          <a:xfrm>
            <a:off x="609600" y="533400"/>
            <a:ext cx="7924800" cy="646331"/>
          </a:xfrm>
          <a:prstGeom prst="rect">
            <a:avLst/>
          </a:prstGeom>
          <a:noFill/>
        </p:spPr>
        <p:txBody>
          <a:bodyPr wrap="square" rtlCol="0">
            <a:spAutoFit/>
          </a:bodyPr>
          <a:lstStyle/>
          <a:p>
            <a:pPr algn="ctr"/>
            <a:r>
              <a:rPr lang="en-US" sz="3600" dirty="0" smtClean="0">
                <a:latin typeface="Times New Roman" pitchFamily="18" charset="0"/>
                <a:cs typeface="Times New Roman" pitchFamily="18" charset="0"/>
              </a:rPr>
              <a:t>AWARENESS OF STUDENTS</a:t>
            </a:r>
            <a:endParaRPr lang="en-US" sz="3600" dirty="0">
              <a:latin typeface="Times New Roman" pitchFamily="18" charset="0"/>
              <a:cs typeface="Times New Roman" pitchFamily="18" charset="0"/>
            </a:endParaRPr>
          </a:p>
        </p:txBody>
      </p:sp>
      <p:sp>
        <p:nvSpPr>
          <p:cNvPr id="4" name="TextBox 3"/>
          <p:cNvSpPr txBox="1"/>
          <p:nvPr/>
        </p:nvSpPr>
        <p:spPr>
          <a:xfrm>
            <a:off x="457200" y="1371600"/>
            <a:ext cx="8077200" cy="1938992"/>
          </a:xfrm>
          <a:prstGeom prst="rect">
            <a:avLst/>
          </a:prstGeom>
          <a:noFill/>
        </p:spPr>
        <p:txBody>
          <a:bodyPr wrap="square" rtlCol="0">
            <a:spAutoFit/>
          </a:bodyPr>
          <a:lstStyle/>
          <a:p>
            <a:pPr algn="just"/>
            <a:r>
              <a:rPr lang="en-US" sz="2400" dirty="0" smtClean="0">
                <a:latin typeface="Century Schoolbook" pitchFamily="18" charset="0"/>
              </a:rPr>
              <a:t>A Self Awareness Lecture was given to the school students regarding their cleanliness and some basic knowledge about tree plantation, some regular diseases etc.. They also showed videos related to Sawwach Bharat Abhiyan.</a:t>
            </a:r>
            <a:endParaRPr lang="en-US" sz="2400" dirty="0">
              <a:latin typeface="Century Schoolbook"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0372.JPG"/>
          <p:cNvPicPr>
            <a:picLocks noChangeAspect="1"/>
          </p:cNvPicPr>
          <p:nvPr/>
        </p:nvPicPr>
        <p:blipFill>
          <a:blip r:embed="rId2" cstate="print"/>
          <a:stretch>
            <a:fillRect/>
          </a:stretch>
        </p:blipFill>
        <p:spPr>
          <a:xfrm>
            <a:off x="5105400" y="914400"/>
            <a:ext cx="3352800" cy="2514600"/>
          </a:xfrm>
          <a:prstGeom prst="rect">
            <a:avLst/>
          </a:prstGeom>
        </p:spPr>
      </p:pic>
      <p:pic>
        <p:nvPicPr>
          <p:cNvPr id="4" name="Picture 3" descr="DSCN0373.JPG"/>
          <p:cNvPicPr>
            <a:picLocks noChangeAspect="1"/>
          </p:cNvPicPr>
          <p:nvPr/>
        </p:nvPicPr>
        <p:blipFill>
          <a:blip r:embed="rId3" cstate="print"/>
          <a:stretch>
            <a:fillRect/>
          </a:stretch>
        </p:blipFill>
        <p:spPr>
          <a:xfrm>
            <a:off x="685800" y="914400"/>
            <a:ext cx="3352800" cy="2514600"/>
          </a:xfrm>
          <a:prstGeom prst="rect">
            <a:avLst/>
          </a:prstGeom>
        </p:spPr>
      </p:pic>
      <p:pic>
        <p:nvPicPr>
          <p:cNvPr id="5" name="Picture 4" descr="DSCN0385.JPG"/>
          <p:cNvPicPr>
            <a:picLocks noChangeAspect="1"/>
          </p:cNvPicPr>
          <p:nvPr/>
        </p:nvPicPr>
        <p:blipFill>
          <a:blip r:embed="rId4" cstate="print"/>
          <a:stretch>
            <a:fillRect/>
          </a:stretch>
        </p:blipFill>
        <p:spPr>
          <a:xfrm>
            <a:off x="685800" y="3733800"/>
            <a:ext cx="3352800" cy="2514600"/>
          </a:xfrm>
          <a:prstGeom prst="rect">
            <a:avLst/>
          </a:prstGeom>
        </p:spPr>
      </p:pic>
      <p:pic>
        <p:nvPicPr>
          <p:cNvPr id="6" name="Picture 5" descr="DSCN0377.JPG"/>
          <p:cNvPicPr>
            <a:picLocks noChangeAspect="1"/>
          </p:cNvPicPr>
          <p:nvPr/>
        </p:nvPicPr>
        <p:blipFill>
          <a:blip r:embed="rId5" cstate="print"/>
          <a:stretch>
            <a:fillRect/>
          </a:stretch>
        </p:blipFill>
        <p:spPr>
          <a:xfrm>
            <a:off x="5105400" y="3733800"/>
            <a:ext cx="3378200" cy="25336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18-07-20 at 13.34.19.jpeg"/>
          <p:cNvPicPr>
            <a:picLocks noChangeAspect="1"/>
          </p:cNvPicPr>
          <p:nvPr/>
        </p:nvPicPr>
        <p:blipFill>
          <a:blip r:embed="rId2" cstate="print"/>
          <a:stretch>
            <a:fillRect/>
          </a:stretch>
        </p:blipFill>
        <p:spPr>
          <a:xfrm>
            <a:off x="1295400" y="2895600"/>
            <a:ext cx="6781800" cy="3390900"/>
          </a:xfrm>
          <a:prstGeom prst="rect">
            <a:avLst/>
          </a:prstGeom>
        </p:spPr>
      </p:pic>
      <p:sp>
        <p:nvSpPr>
          <p:cNvPr id="4" name="TextBox 3"/>
          <p:cNvSpPr txBox="1"/>
          <p:nvPr/>
        </p:nvSpPr>
        <p:spPr>
          <a:xfrm>
            <a:off x="838200" y="685800"/>
            <a:ext cx="7543800" cy="1015663"/>
          </a:xfrm>
          <a:prstGeom prst="rect">
            <a:avLst/>
          </a:prstGeom>
          <a:noFill/>
        </p:spPr>
        <p:txBody>
          <a:bodyPr wrap="square" rtlCol="0">
            <a:spAutoFit/>
          </a:bodyPr>
          <a:lstStyle/>
          <a:p>
            <a:pPr algn="ctr"/>
            <a:r>
              <a:rPr lang="en-US" sz="6000" dirty="0" smtClean="0">
                <a:latin typeface="Times New Roman" pitchFamily="18" charset="0"/>
                <a:cs typeface="Times New Roman" pitchFamily="18" charset="0"/>
              </a:rPr>
              <a:t>WALL PAINTING</a:t>
            </a:r>
            <a:endParaRPr lang="en-US" sz="6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18-07-20 at 13.34.27.jpeg"/>
          <p:cNvPicPr>
            <a:picLocks noChangeAspect="1"/>
          </p:cNvPicPr>
          <p:nvPr/>
        </p:nvPicPr>
        <p:blipFill>
          <a:blip r:embed="rId2" cstate="print"/>
          <a:stretch>
            <a:fillRect/>
          </a:stretch>
        </p:blipFill>
        <p:spPr>
          <a:xfrm>
            <a:off x="457200" y="3124200"/>
            <a:ext cx="3765176" cy="2133600"/>
          </a:xfrm>
          <a:prstGeom prst="rect">
            <a:avLst/>
          </a:prstGeom>
        </p:spPr>
      </p:pic>
      <p:pic>
        <p:nvPicPr>
          <p:cNvPr id="3" name="Picture 2" descr="WhatsApp Image 2018-07-20 at 13.34.43.jpeg"/>
          <p:cNvPicPr>
            <a:picLocks noChangeAspect="1"/>
          </p:cNvPicPr>
          <p:nvPr/>
        </p:nvPicPr>
        <p:blipFill>
          <a:blip r:embed="rId3" cstate="print"/>
          <a:stretch>
            <a:fillRect/>
          </a:stretch>
        </p:blipFill>
        <p:spPr>
          <a:xfrm>
            <a:off x="4724400" y="4343400"/>
            <a:ext cx="3962400" cy="1981200"/>
          </a:xfrm>
          <a:prstGeom prst="rect">
            <a:avLst/>
          </a:prstGeom>
        </p:spPr>
      </p:pic>
      <p:sp>
        <p:nvSpPr>
          <p:cNvPr id="4" name="TextBox 3"/>
          <p:cNvSpPr txBox="1"/>
          <p:nvPr/>
        </p:nvSpPr>
        <p:spPr>
          <a:xfrm>
            <a:off x="838200" y="457200"/>
            <a:ext cx="7543800" cy="707886"/>
          </a:xfrm>
          <a:prstGeom prst="rect">
            <a:avLst/>
          </a:prstGeom>
          <a:noFill/>
        </p:spPr>
        <p:txBody>
          <a:bodyPr wrap="square" rtlCol="0">
            <a:spAutoFit/>
          </a:bodyPr>
          <a:lstStyle/>
          <a:p>
            <a:pPr algn="ctr"/>
            <a:r>
              <a:rPr lang="en-US" sz="4000" dirty="0" smtClean="0">
                <a:latin typeface="Times New Roman" pitchFamily="18" charset="0"/>
                <a:cs typeface="Times New Roman" pitchFamily="18" charset="0"/>
              </a:rPr>
              <a:t>DOOR TO DOOR AWARENESS</a:t>
            </a:r>
            <a:endParaRPr lang="en-US" sz="4000" dirty="0">
              <a:latin typeface="Times New Roman" pitchFamily="18" charset="0"/>
              <a:cs typeface="Times New Roman" pitchFamily="18" charset="0"/>
            </a:endParaRPr>
          </a:p>
        </p:txBody>
      </p:sp>
      <p:sp>
        <p:nvSpPr>
          <p:cNvPr id="6" name="TextBox 5"/>
          <p:cNvSpPr txBox="1"/>
          <p:nvPr/>
        </p:nvSpPr>
        <p:spPr>
          <a:xfrm>
            <a:off x="609600" y="1371600"/>
            <a:ext cx="7924800" cy="1569660"/>
          </a:xfrm>
          <a:prstGeom prst="rect">
            <a:avLst/>
          </a:prstGeom>
          <a:noFill/>
        </p:spPr>
        <p:txBody>
          <a:bodyPr wrap="square" rtlCol="0">
            <a:spAutoFit/>
          </a:bodyPr>
          <a:lstStyle/>
          <a:p>
            <a:pPr algn="just"/>
            <a:r>
              <a:rPr lang="en-US" sz="2400" dirty="0" smtClean="0">
                <a:latin typeface="Baskerville Old Face" pitchFamily="18" charset="0"/>
              </a:rPr>
              <a:t>Our NSS Volunteers did a ‘Door To Door Awareness’ Campaign. They covered nearly 50 to 60 homes of the village. They collected information and prepare a report regarding the condition of cleanliness of the village. </a:t>
            </a:r>
            <a:endParaRPr lang="en-US" sz="2400" dirty="0">
              <a:latin typeface="Baskerville Old Face"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18-07-20 at 13.34.41.jpeg"/>
          <p:cNvPicPr>
            <a:picLocks noChangeAspect="1"/>
          </p:cNvPicPr>
          <p:nvPr/>
        </p:nvPicPr>
        <p:blipFill>
          <a:blip r:embed="rId2" cstate="print"/>
          <a:stretch>
            <a:fillRect/>
          </a:stretch>
        </p:blipFill>
        <p:spPr>
          <a:xfrm>
            <a:off x="1295400" y="381000"/>
            <a:ext cx="5562600" cy="2667000"/>
          </a:xfrm>
          <a:prstGeom prst="rect">
            <a:avLst/>
          </a:prstGeom>
        </p:spPr>
      </p:pic>
      <p:pic>
        <p:nvPicPr>
          <p:cNvPr id="3" name="Picture 2" descr="WhatsApp Image 2018-07-20 at 13.34.40.jpeg"/>
          <p:cNvPicPr>
            <a:picLocks noChangeAspect="1"/>
          </p:cNvPicPr>
          <p:nvPr/>
        </p:nvPicPr>
        <p:blipFill>
          <a:blip r:embed="rId3" cstate="print"/>
          <a:stretch>
            <a:fillRect/>
          </a:stretch>
        </p:blipFill>
        <p:spPr>
          <a:xfrm>
            <a:off x="1295400" y="3581400"/>
            <a:ext cx="5562600" cy="27813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5" name="Picture 4" descr="WhatsApp Image 2018-07-20 at 13.34.41.jpeg"/>
          <p:cNvPicPr>
            <a:picLocks noChangeAspect="1"/>
          </p:cNvPicPr>
          <p:nvPr/>
        </p:nvPicPr>
        <p:blipFill>
          <a:blip r:embed="rId2" cstate="print"/>
          <a:stretch>
            <a:fillRect/>
          </a:stretch>
        </p:blipFill>
        <p:spPr>
          <a:xfrm>
            <a:off x="0" y="0"/>
            <a:ext cx="4724400" cy="3352800"/>
          </a:xfrm>
          <a:prstGeom prst="rect">
            <a:avLst/>
          </a:prstGeom>
        </p:spPr>
      </p:pic>
      <p:pic>
        <p:nvPicPr>
          <p:cNvPr id="6" name="Picture 5" descr="WhatsApp Image 2018-07-21 at 12.57.38.jpeg"/>
          <p:cNvPicPr>
            <a:picLocks noChangeAspect="1"/>
          </p:cNvPicPr>
          <p:nvPr/>
        </p:nvPicPr>
        <p:blipFill>
          <a:blip r:embed="rId3" cstate="print"/>
          <a:stretch>
            <a:fillRect/>
          </a:stretch>
        </p:blipFill>
        <p:spPr>
          <a:xfrm>
            <a:off x="4800600" y="3276599"/>
            <a:ext cx="4343400" cy="3581401"/>
          </a:xfrm>
          <a:prstGeom prst="rect">
            <a:avLst/>
          </a:prstGeom>
        </p:spPr>
      </p:pic>
      <p:pic>
        <p:nvPicPr>
          <p:cNvPr id="7" name="Picture 6" descr="WhatsApp Image 2018-07-22 at 11.01.54.jpeg"/>
          <p:cNvPicPr>
            <a:picLocks noChangeAspect="1"/>
          </p:cNvPicPr>
          <p:nvPr/>
        </p:nvPicPr>
        <p:blipFill>
          <a:blip r:embed="rId4" cstate="print"/>
          <a:stretch>
            <a:fillRect/>
          </a:stretch>
        </p:blipFill>
        <p:spPr>
          <a:xfrm>
            <a:off x="0" y="3352800"/>
            <a:ext cx="4800600" cy="3505200"/>
          </a:xfrm>
          <a:prstGeom prst="rect">
            <a:avLst/>
          </a:prstGeom>
        </p:spPr>
      </p:pic>
      <p:pic>
        <p:nvPicPr>
          <p:cNvPr id="9" name="Content Placeholder 8" descr="WhatsApp Image 2018-07-23 at 14.03.45.jpeg"/>
          <p:cNvPicPr>
            <a:picLocks noGrp="1" noChangeAspect="1"/>
          </p:cNvPicPr>
          <p:nvPr>
            <p:ph idx="1"/>
          </p:nvPr>
        </p:nvPicPr>
        <p:blipFill>
          <a:blip r:embed="rId5" cstate="print"/>
          <a:stretch>
            <a:fillRect/>
          </a:stretch>
        </p:blipFill>
        <p:spPr>
          <a:xfrm>
            <a:off x="4724400" y="0"/>
            <a:ext cx="4419600" cy="3352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5500688"/>
            <a:ext cx="9144000" cy="1162050"/>
          </a:xfrm>
        </p:spPr>
        <p:txBody>
          <a:bodyPr/>
          <a:lstStyle/>
          <a:p>
            <a:pPr algn="ctr" eaLnBrk="1" hangingPunct="1"/>
            <a:r>
              <a:rPr lang="en-IN" altLang="en-US" sz="4400" dirty="0" smtClean="0"/>
              <a:t>Mr. Yoginder Kataria</a:t>
            </a:r>
          </a:p>
        </p:txBody>
      </p:sp>
      <p:sp>
        <p:nvSpPr>
          <p:cNvPr id="6147" name="Text Placeholder 3"/>
          <p:cNvSpPr>
            <a:spLocks noGrp="1"/>
          </p:cNvSpPr>
          <p:nvPr>
            <p:ph type="body" sz="half" idx="2"/>
          </p:nvPr>
        </p:nvSpPr>
        <p:spPr>
          <a:xfrm>
            <a:off x="0" y="142875"/>
            <a:ext cx="9144000" cy="1414463"/>
          </a:xfrm>
        </p:spPr>
        <p:txBody>
          <a:bodyPr rtlCol="0">
            <a:normAutofit lnSpcReduction="10000"/>
          </a:bodyPr>
          <a:lstStyle/>
          <a:p>
            <a:pPr algn="ctr" eaLnBrk="1" fontAlgn="auto" hangingPunct="1">
              <a:spcAft>
                <a:spcPts val="0"/>
              </a:spcAft>
              <a:buFont typeface="Arial" pitchFamily="34" charset="0"/>
              <a:buNone/>
              <a:defRPr/>
            </a:pPr>
            <a:r>
              <a:rPr lang="en-IN" altLang="en-US" sz="4000" b="1" dirty="0" smtClean="0"/>
              <a:t>BBA – HOD </a:t>
            </a:r>
          </a:p>
          <a:p>
            <a:pPr algn="ctr" eaLnBrk="1" fontAlgn="auto" hangingPunct="1">
              <a:spcAft>
                <a:spcPts val="0"/>
              </a:spcAft>
              <a:buFont typeface="Arial" pitchFamily="34" charset="0"/>
              <a:buNone/>
              <a:defRPr/>
            </a:pPr>
            <a:r>
              <a:rPr lang="en-IN" altLang="en-US" sz="4000" b="1" dirty="0" smtClean="0"/>
              <a:t>Message</a:t>
            </a:r>
          </a:p>
          <a:p>
            <a:pPr algn="ctr" eaLnBrk="1" fontAlgn="auto" hangingPunct="1">
              <a:spcAft>
                <a:spcPts val="0"/>
              </a:spcAft>
              <a:buFont typeface="Arial" pitchFamily="34" charset="0"/>
              <a:buNone/>
              <a:defRPr/>
            </a:pPr>
            <a:endParaRPr lang="en-IN" altLang="en-US" sz="4000" dirty="0" smtClean="0"/>
          </a:p>
          <a:p>
            <a:pPr algn="ctr" eaLnBrk="1" fontAlgn="auto" hangingPunct="1">
              <a:spcAft>
                <a:spcPts val="0"/>
              </a:spcAft>
              <a:buFont typeface="Arial" pitchFamily="34" charset="0"/>
              <a:buNone/>
              <a:defRPr/>
            </a:pPr>
            <a:endParaRPr lang="en-IN" altLang="en-US" sz="4000" b="1" dirty="0" smtClean="0"/>
          </a:p>
        </p:txBody>
      </p:sp>
      <p:pic>
        <p:nvPicPr>
          <p:cNvPr id="4100" name="Picture 1"/>
          <p:cNvPicPr>
            <a:picLocks noChangeAspect="1"/>
          </p:cNvPicPr>
          <p:nvPr/>
        </p:nvPicPr>
        <p:blipFill>
          <a:blip r:embed="rId2" cstate="print"/>
          <a:srcRect/>
          <a:stretch>
            <a:fillRect/>
          </a:stretch>
        </p:blipFill>
        <p:spPr bwMode="auto">
          <a:xfrm>
            <a:off x="2016125" y="1660525"/>
            <a:ext cx="5111750" cy="385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020762"/>
          </a:xfrm>
        </p:spPr>
        <p:txBody>
          <a:bodyPr>
            <a:normAutofit/>
          </a:bodyPr>
          <a:lstStyle/>
          <a:p>
            <a:r>
              <a:rPr lang="en-US" sz="6000" b="1" dirty="0" err="1" smtClean="0"/>
              <a:t>Raahgiri</a:t>
            </a:r>
            <a:r>
              <a:rPr lang="en-US" sz="6000" b="1" dirty="0" smtClean="0"/>
              <a:t> (22/7/18)</a:t>
            </a:r>
            <a:endParaRPr lang="en-US" sz="6000" b="1" dirty="0"/>
          </a:p>
        </p:txBody>
      </p:sp>
      <p:sp>
        <p:nvSpPr>
          <p:cNvPr id="3" name="Content Placeholder 2"/>
          <p:cNvSpPr>
            <a:spLocks noGrp="1"/>
          </p:cNvSpPr>
          <p:nvPr>
            <p:ph idx="1"/>
          </p:nvPr>
        </p:nvSpPr>
        <p:spPr>
          <a:xfrm>
            <a:off x="381000" y="1600200"/>
            <a:ext cx="8305800" cy="4876800"/>
          </a:xfrm>
        </p:spPr>
        <p:txBody>
          <a:bodyPr>
            <a:normAutofit fontScale="92500" lnSpcReduction="10000"/>
          </a:bodyPr>
          <a:lstStyle/>
          <a:p>
            <a:pPr algn="just"/>
            <a:r>
              <a:rPr lang="en-US" dirty="0" smtClean="0"/>
              <a:t>‘</a:t>
            </a:r>
            <a:r>
              <a:rPr lang="en-US" dirty="0" err="1" smtClean="0"/>
              <a:t>RAHGIRI</a:t>
            </a:r>
            <a:r>
              <a:rPr lang="en-US" dirty="0" smtClean="0"/>
              <a:t>’ is an excellent mission of the Deputy Commissioner of Panipat. It is a common platform for the people at large, students, adults, schools, colleges and business men. It is a ‘go back’ passage to pre-technology phase whereby communities mix, play and enjoy physical games.</a:t>
            </a:r>
          </a:p>
          <a:p>
            <a:pPr algn="just"/>
            <a:r>
              <a:rPr lang="en-US" dirty="0" smtClean="0"/>
              <a:t>As PIET also plays a very vital role the above three students impressed the spectators with their mind blowing performances. Not only this, but on one or two occasions two more first year students Kritika and Nishant handled the stage successfully.</a:t>
            </a:r>
          </a:p>
          <a:p>
            <a:pPr algn="just">
              <a:buNone/>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860550"/>
          </a:xfrm>
        </p:spPr>
        <p:txBody>
          <a:bodyPr>
            <a:normAutofit/>
          </a:bodyPr>
          <a:lstStyle/>
          <a:p>
            <a:r>
              <a:rPr lang="en-US" sz="2800" dirty="0" smtClean="0"/>
              <a:t>Students of BBA department performing at </a:t>
            </a:r>
            <a:r>
              <a:rPr lang="en-US" sz="2800" dirty="0" err="1" smtClean="0"/>
              <a:t>Raahgiri</a:t>
            </a:r>
            <a:r>
              <a:rPr lang="en-US" sz="2800" dirty="0" smtClean="0"/>
              <a:t>-PANIPAT</a:t>
            </a:r>
            <a:endParaRPr lang="en-US" sz="2800" dirty="0"/>
          </a:p>
        </p:txBody>
      </p:sp>
      <p:sp>
        <p:nvSpPr>
          <p:cNvPr id="4" name="Text Placeholder 3"/>
          <p:cNvSpPr>
            <a:spLocks noGrp="1"/>
          </p:cNvSpPr>
          <p:nvPr>
            <p:ph type="body" sz="half" idx="2"/>
          </p:nvPr>
        </p:nvSpPr>
        <p:spPr>
          <a:xfrm>
            <a:off x="0" y="5257800"/>
            <a:ext cx="4038600" cy="868363"/>
          </a:xfrm>
        </p:spPr>
        <p:txBody>
          <a:bodyPr>
            <a:normAutofit/>
          </a:bodyPr>
          <a:lstStyle/>
          <a:p>
            <a:r>
              <a:rPr lang="en-US" sz="2400" b="1" dirty="0" smtClean="0">
                <a:solidFill>
                  <a:srgbClr val="00B050"/>
                </a:solidFill>
              </a:rPr>
              <a:t>Sakshi Bhutra (2</a:t>
            </a:r>
            <a:r>
              <a:rPr lang="en-US" sz="2400" b="1" baseline="30000" dirty="0" smtClean="0">
                <a:solidFill>
                  <a:srgbClr val="00B050"/>
                </a:solidFill>
              </a:rPr>
              <a:t>nd</a:t>
            </a:r>
            <a:r>
              <a:rPr lang="en-US" sz="2400" b="1" dirty="0" smtClean="0">
                <a:solidFill>
                  <a:srgbClr val="00B050"/>
                </a:solidFill>
              </a:rPr>
              <a:t> year sec C)</a:t>
            </a:r>
            <a:endParaRPr lang="en-US" sz="2400" b="1" dirty="0">
              <a:solidFill>
                <a:srgbClr val="00B050"/>
              </a:solidFill>
            </a:endParaRPr>
          </a:p>
        </p:txBody>
      </p:sp>
      <p:pic>
        <p:nvPicPr>
          <p:cNvPr id="30722" name="Picture 2" descr="C:\Users\piet.9WFUVIFXATVVK7Z\Downloads\IMG-20180722-WA0047.jpg"/>
          <p:cNvPicPr>
            <a:picLocks noChangeAspect="1" noChangeArrowheads="1"/>
          </p:cNvPicPr>
          <p:nvPr/>
        </p:nvPicPr>
        <p:blipFill>
          <a:blip r:embed="rId2" cstate="print"/>
          <a:srcRect/>
          <a:stretch>
            <a:fillRect/>
          </a:stretch>
        </p:blipFill>
        <p:spPr bwMode="auto">
          <a:xfrm>
            <a:off x="6781800" y="1371600"/>
            <a:ext cx="2070432" cy="4393209"/>
          </a:xfrm>
          <a:prstGeom prst="rect">
            <a:avLst/>
          </a:prstGeom>
          <a:noFill/>
        </p:spPr>
      </p:pic>
      <p:pic>
        <p:nvPicPr>
          <p:cNvPr id="30723" name="Picture 3" descr="C:\Users\piet.9WFUVIFXATVVK7Z\Downloads\IMG-20180722-WA0049.jpg"/>
          <p:cNvPicPr>
            <a:picLocks noGrp="1" noChangeAspect="1" noChangeArrowheads="1"/>
          </p:cNvPicPr>
          <p:nvPr>
            <p:ph idx="1"/>
          </p:nvPr>
        </p:nvPicPr>
        <p:blipFill>
          <a:blip r:embed="rId3" cstate="print"/>
          <a:srcRect/>
          <a:stretch>
            <a:fillRect/>
          </a:stretch>
        </p:blipFill>
        <p:spPr bwMode="auto">
          <a:xfrm>
            <a:off x="3657600" y="228600"/>
            <a:ext cx="2286000" cy="3429000"/>
          </a:xfrm>
          <a:prstGeom prst="rect">
            <a:avLst/>
          </a:prstGeom>
          <a:noFill/>
        </p:spPr>
      </p:pic>
      <p:pic>
        <p:nvPicPr>
          <p:cNvPr id="30724" name="Picture 4" descr="C:\Users\piet.9WFUVIFXATVVK7Z\Downloads\IMG-20180724-WA0083.jpg"/>
          <p:cNvPicPr>
            <a:picLocks noChangeAspect="1" noChangeArrowheads="1"/>
          </p:cNvPicPr>
          <p:nvPr/>
        </p:nvPicPr>
        <p:blipFill>
          <a:blip r:embed="rId4" cstate="print"/>
          <a:srcRect/>
          <a:stretch>
            <a:fillRect/>
          </a:stretch>
        </p:blipFill>
        <p:spPr bwMode="auto">
          <a:xfrm>
            <a:off x="304800" y="2514600"/>
            <a:ext cx="2971800" cy="2755669"/>
          </a:xfrm>
          <a:prstGeom prst="rect">
            <a:avLst/>
          </a:prstGeom>
          <a:noFill/>
        </p:spPr>
      </p:pic>
      <p:sp>
        <p:nvSpPr>
          <p:cNvPr id="7" name="TextBox 6"/>
          <p:cNvSpPr txBox="1"/>
          <p:nvPr/>
        </p:nvSpPr>
        <p:spPr>
          <a:xfrm>
            <a:off x="5257800" y="5029200"/>
            <a:ext cx="1295547" cy="369332"/>
          </a:xfrm>
          <a:prstGeom prst="rect">
            <a:avLst/>
          </a:prstGeom>
          <a:noFill/>
        </p:spPr>
        <p:txBody>
          <a:bodyPr wrap="none" rtlCol="0">
            <a:spAutoFit/>
          </a:bodyPr>
          <a:lstStyle/>
          <a:p>
            <a:r>
              <a:rPr lang="en-US" dirty="0" smtClean="0"/>
              <a:t>                     </a:t>
            </a:r>
            <a:endParaRPr lang="en-US" dirty="0"/>
          </a:p>
        </p:txBody>
      </p:sp>
      <p:sp>
        <p:nvSpPr>
          <p:cNvPr id="8" name="TextBox 7"/>
          <p:cNvSpPr txBox="1"/>
          <p:nvPr/>
        </p:nvSpPr>
        <p:spPr>
          <a:xfrm>
            <a:off x="3429000" y="3962400"/>
            <a:ext cx="3352800" cy="461665"/>
          </a:xfrm>
          <a:prstGeom prst="rect">
            <a:avLst/>
          </a:prstGeom>
          <a:noFill/>
        </p:spPr>
        <p:txBody>
          <a:bodyPr wrap="square" rtlCol="0">
            <a:spAutoFit/>
          </a:bodyPr>
          <a:lstStyle/>
          <a:p>
            <a:r>
              <a:rPr lang="en-US" sz="2400" b="1" dirty="0" err="1" smtClean="0">
                <a:solidFill>
                  <a:srgbClr val="FF0000"/>
                </a:solidFill>
              </a:rPr>
              <a:t>Vanshika</a:t>
            </a:r>
            <a:r>
              <a:rPr lang="en-US" sz="2400" b="1" dirty="0" smtClean="0">
                <a:solidFill>
                  <a:srgbClr val="FF0000"/>
                </a:solidFill>
              </a:rPr>
              <a:t> (2</a:t>
            </a:r>
            <a:r>
              <a:rPr lang="en-US" sz="2400" b="1" baseline="30000" dirty="0" smtClean="0">
                <a:solidFill>
                  <a:srgbClr val="FF0000"/>
                </a:solidFill>
              </a:rPr>
              <a:t>nd</a:t>
            </a:r>
            <a:r>
              <a:rPr lang="en-US" sz="2400" b="1" dirty="0" smtClean="0">
                <a:solidFill>
                  <a:srgbClr val="FF0000"/>
                </a:solidFill>
              </a:rPr>
              <a:t> year sec D)</a:t>
            </a:r>
          </a:p>
        </p:txBody>
      </p:sp>
      <p:sp>
        <p:nvSpPr>
          <p:cNvPr id="9" name="TextBox 8"/>
          <p:cNvSpPr txBox="1"/>
          <p:nvPr/>
        </p:nvSpPr>
        <p:spPr>
          <a:xfrm>
            <a:off x="5943600" y="6096001"/>
            <a:ext cx="3200400" cy="457200"/>
          </a:xfrm>
          <a:prstGeom prst="rect">
            <a:avLst/>
          </a:prstGeom>
          <a:noFill/>
        </p:spPr>
        <p:txBody>
          <a:bodyPr wrap="square" rtlCol="0">
            <a:spAutoFit/>
          </a:bodyPr>
          <a:lstStyle/>
          <a:p>
            <a:r>
              <a:rPr lang="en-US" sz="2400" b="1" dirty="0" err="1" smtClean="0">
                <a:solidFill>
                  <a:schemeClr val="accent2">
                    <a:lumMod val="75000"/>
                  </a:schemeClr>
                </a:solidFill>
              </a:rPr>
              <a:t>Dishant</a:t>
            </a:r>
            <a:r>
              <a:rPr lang="en-US" sz="2400" b="1" dirty="0" smtClean="0">
                <a:solidFill>
                  <a:schemeClr val="accent2">
                    <a:lumMod val="75000"/>
                  </a:schemeClr>
                </a:solidFill>
              </a:rPr>
              <a:t> (2</a:t>
            </a:r>
            <a:r>
              <a:rPr lang="en-US" sz="2400" b="1" baseline="30000" dirty="0" smtClean="0">
                <a:solidFill>
                  <a:schemeClr val="accent2">
                    <a:lumMod val="75000"/>
                  </a:schemeClr>
                </a:solidFill>
              </a:rPr>
              <a:t>nd</a:t>
            </a:r>
            <a:r>
              <a:rPr lang="en-US" sz="2400" b="1" dirty="0" smtClean="0">
                <a:solidFill>
                  <a:schemeClr val="accent2">
                    <a:lumMod val="75000"/>
                  </a:schemeClr>
                </a:solidFill>
              </a:rPr>
              <a:t> year sec 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8229600" cy="869950"/>
          </a:xfrm>
        </p:spPr>
        <p:txBody>
          <a:bodyPr>
            <a:normAutofit/>
          </a:bodyPr>
          <a:lstStyle/>
          <a:p>
            <a:r>
              <a:rPr lang="en-US" sz="3200" u="sng" dirty="0" smtClean="0"/>
              <a:t>Excursion Tour 1- 21/7/18-24/7/18</a:t>
            </a:r>
            <a:endParaRPr lang="en-US" sz="3200" dirty="0"/>
          </a:p>
        </p:txBody>
      </p:sp>
      <p:sp>
        <p:nvSpPr>
          <p:cNvPr id="4" name="Text Placeholder 3"/>
          <p:cNvSpPr>
            <a:spLocks noGrp="1"/>
          </p:cNvSpPr>
          <p:nvPr>
            <p:ph type="body" sz="half" idx="2"/>
          </p:nvPr>
        </p:nvSpPr>
        <p:spPr>
          <a:xfrm>
            <a:off x="304800" y="1435100"/>
            <a:ext cx="4495800" cy="5422900"/>
          </a:xfrm>
        </p:spPr>
        <p:txBody>
          <a:bodyPr>
            <a:normAutofit fontScale="92500" lnSpcReduction="20000"/>
          </a:bodyPr>
          <a:lstStyle/>
          <a:p>
            <a:endParaRPr lang="en-US" sz="2300" dirty="0" smtClean="0"/>
          </a:p>
          <a:p>
            <a:pPr algn="just"/>
            <a:r>
              <a:rPr lang="en-US" sz="2300" dirty="0" smtClean="0"/>
              <a:t>As a part of education it is a tradition to take the students on trips which are a blend of enjoyment, learning and getting  tuned to their teachers and class mates.</a:t>
            </a:r>
          </a:p>
          <a:p>
            <a:pPr algn="just"/>
            <a:r>
              <a:rPr lang="en-US" sz="2300" dirty="0" smtClean="0"/>
              <a:t>It was a good time for all.</a:t>
            </a:r>
          </a:p>
          <a:p>
            <a:pPr algn="just"/>
            <a:r>
              <a:rPr lang="en-US" sz="2300" b="1" dirty="0" smtClean="0"/>
              <a:t>Venue:</a:t>
            </a:r>
            <a:r>
              <a:rPr lang="en-US" sz="2300" dirty="0" smtClean="0"/>
              <a:t> Nainital</a:t>
            </a:r>
          </a:p>
          <a:p>
            <a:pPr algn="just"/>
            <a:r>
              <a:rPr lang="en-US" sz="2300" b="1" dirty="0" smtClean="0"/>
              <a:t>Students Accompanied:</a:t>
            </a:r>
            <a:r>
              <a:rPr lang="en-US" sz="2300" dirty="0" smtClean="0"/>
              <a:t> BBA–</a:t>
            </a:r>
            <a:r>
              <a:rPr lang="en-US" sz="2300" dirty="0" err="1" smtClean="0"/>
              <a:t>Ist</a:t>
            </a:r>
            <a:r>
              <a:rPr lang="en-US" sz="2300" dirty="0" smtClean="0"/>
              <a:t> Year</a:t>
            </a:r>
          </a:p>
          <a:p>
            <a:r>
              <a:rPr lang="en-US" sz="2300" b="1" dirty="0" smtClean="0"/>
              <a:t>Teacher Co-</a:t>
            </a:r>
            <a:r>
              <a:rPr lang="en-US" sz="2300" b="1" dirty="0" err="1" smtClean="0"/>
              <a:t>ordinators</a:t>
            </a:r>
            <a:r>
              <a:rPr lang="en-US" sz="2300" b="1" dirty="0" smtClean="0"/>
              <a:t>:</a:t>
            </a:r>
            <a:r>
              <a:rPr lang="en-US" sz="2300" dirty="0" smtClean="0"/>
              <a:t> Dr. Preeti Dahiya, Ms. </a:t>
            </a:r>
            <a:r>
              <a:rPr lang="en-US" sz="2300" dirty="0" err="1" smtClean="0"/>
              <a:t>Namita</a:t>
            </a:r>
            <a:r>
              <a:rPr lang="en-US" sz="2300" dirty="0" smtClean="0"/>
              <a:t> ,Ms. </a:t>
            </a:r>
            <a:r>
              <a:rPr lang="en-US" sz="2300" dirty="0" err="1" smtClean="0"/>
              <a:t>Shachie</a:t>
            </a:r>
            <a:endParaRPr lang="en-US" sz="2300" dirty="0" smtClean="0"/>
          </a:p>
          <a:p>
            <a:r>
              <a:rPr lang="en-US" sz="2300" dirty="0" smtClean="0"/>
              <a:t>Mr. Rajesh, Mr. </a:t>
            </a:r>
            <a:r>
              <a:rPr lang="en-US" sz="2300" dirty="0" err="1" smtClean="0"/>
              <a:t>Ashish</a:t>
            </a:r>
            <a:r>
              <a:rPr lang="en-US" sz="2300" dirty="0" smtClean="0"/>
              <a:t>.</a:t>
            </a:r>
          </a:p>
          <a:p>
            <a:pPr algn="just"/>
            <a:endParaRPr lang="en-US" sz="2300" dirty="0" smtClean="0"/>
          </a:p>
          <a:p>
            <a:pPr algn="just"/>
            <a:r>
              <a:rPr lang="en-US" sz="2300" b="1" dirty="0" smtClean="0"/>
              <a:t>Strength:</a:t>
            </a:r>
            <a:r>
              <a:rPr lang="en-US" sz="2300" dirty="0" smtClean="0"/>
              <a:t> 81</a:t>
            </a:r>
          </a:p>
          <a:p>
            <a:pPr algn="just"/>
            <a:r>
              <a:rPr lang="en-US" sz="2300" b="1" dirty="0" smtClean="0"/>
              <a:t>Activities:</a:t>
            </a:r>
            <a:r>
              <a:rPr lang="en-US" sz="2300" dirty="0" smtClean="0"/>
              <a:t> </a:t>
            </a:r>
            <a:r>
              <a:rPr lang="en-US" sz="2300" dirty="0" err="1" smtClean="0"/>
              <a:t>Rapling</a:t>
            </a:r>
            <a:r>
              <a:rPr lang="en-US" sz="2300" dirty="0" smtClean="0"/>
              <a:t>, Trekking, Flying Fox, Visit to City</a:t>
            </a:r>
          </a:p>
          <a:p>
            <a:pPr algn="just"/>
            <a:r>
              <a:rPr lang="en-US" sz="2300" dirty="0" smtClean="0"/>
              <a:t>all of them</a:t>
            </a:r>
          </a:p>
          <a:p>
            <a:endParaRPr lang="en-US" dirty="0"/>
          </a:p>
        </p:txBody>
      </p:sp>
      <p:pic>
        <p:nvPicPr>
          <p:cNvPr id="2050" name="Picture 2" descr="C:\Users\piet.9WFUVIFXATVVK7Z\Desktop\emag\jirakpurpics\IMG-20180724-WA0036.jpg"/>
          <p:cNvPicPr>
            <a:picLocks noChangeAspect="1" noChangeArrowheads="1"/>
          </p:cNvPicPr>
          <p:nvPr/>
        </p:nvPicPr>
        <p:blipFill>
          <a:blip r:embed="rId2" cstate="print"/>
          <a:srcRect/>
          <a:stretch>
            <a:fillRect/>
          </a:stretch>
        </p:blipFill>
        <p:spPr bwMode="auto">
          <a:xfrm>
            <a:off x="4876800" y="1371600"/>
            <a:ext cx="4267200" cy="415583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3400" y="1"/>
            <a:ext cx="8077200" cy="2971800"/>
          </a:xfrm>
        </p:spPr>
        <p:txBody>
          <a:bodyPr>
            <a:normAutofit/>
          </a:bodyPr>
          <a:lstStyle/>
          <a:p>
            <a:pPr algn="just"/>
            <a:r>
              <a:rPr lang="en-US" sz="2400" dirty="0" smtClean="0"/>
              <a:t>As is the PIET culture, an induction tour was planned for the fresh lot of BBA students to Nainital under the guardianship of the above faculty members. As many as 85 students had joined in the first phase between 21</a:t>
            </a:r>
            <a:r>
              <a:rPr lang="en-US" sz="2400" baseline="30000" dirty="0" smtClean="0"/>
              <a:t>st</a:t>
            </a:r>
            <a:r>
              <a:rPr lang="en-US" sz="2400" dirty="0" smtClean="0"/>
              <a:t>  and 25</a:t>
            </a:r>
            <a:r>
              <a:rPr lang="en-US" sz="2400" baseline="30000" dirty="0" smtClean="0"/>
              <a:t>th</a:t>
            </a:r>
            <a:r>
              <a:rPr lang="en-US" sz="2400" dirty="0" smtClean="0"/>
              <a:t> July.</a:t>
            </a:r>
          </a:p>
          <a:p>
            <a:pPr algn="just"/>
            <a:r>
              <a:rPr lang="en-US" sz="2400" dirty="0" smtClean="0"/>
              <a:t>It is a way to let the students mix and mingle to know one another more closely and establish stronger communication.</a:t>
            </a:r>
          </a:p>
          <a:p>
            <a:endParaRPr lang="en-US" dirty="0"/>
          </a:p>
        </p:txBody>
      </p:sp>
      <p:pic>
        <p:nvPicPr>
          <p:cNvPr id="5" name="Picture 1" descr="C:\Users\piet.9WFUVIFXATVVK7Z\Downloads\1sttourpics\IMG-20180725-WA0007.jpg"/>
          <p:cNvPicPr>
            <a:picLocks noChangeAspect="1" noChangeArrowheads="1"/>
          </p:cNvPicPr>
          <p:nvPr/>
        </p:nvPicPr>
        <p:blipFill>
          <a:blip r:embed="rId2" cstate="print"/>
          <a:srcRect/>
          <a:stretch>
            <a:fillRect/>
          </a:stretch>
        </p:blipFill>
        <p:spPr bwMode="auto">
          <a:xfrm>
            <a:off x="1752600" y="2514600"/>
            <a:ext cx="5867400" cy="43434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a:xfrm>
            <a:off x="457200" y="1435101"/>
            <a:ext cx="3008313" cy="1993900"/>
          </a:xfrm>
        </p:spPr>
        <p:txBody>
          <a:bodyPr>
            <a:normAutofit/>
          </a:bodyPr>
          <a:lstStyle/>
          <a:p>
            <a:pPr algn="just"/>
            <a:r>
              <a:rPr lang="en-US" sz="3200" dirty="0" smtClean="0"/>
              <a:t>Nainital tour, activities in progress.</a:t>
            </a:r>
            <a:endParaRPr lang="en-US" sz="3200" dirty="0"/>
          </a:p>
        </p:txBody>
      </p:sp>
      <p:pic>
        <p:nvPicPr>
          <p:cNvPr id="5" name="Picture 3" descr="C:\Users\piet.9WFUVIFXATVVK7Z\Downloads\1sttourpics\IMG-20180725-WA0016.jpg"/>
          <p:cNvPicPr>
            <a:picLocks noChangeAspect="1" noChangeArrowheads="1"/>
          </p:cNvPicPr>
          <p:nvPr/>
        </p:nvPicPr>
        <p:blipFill>
          <a:blip r:embed="rId2" cstate="print"/>
          <a:srcRect/>
          <a:stretch>
            <a:fillRect/>
          </a:stretch>
        </p:blipFill>
        <p:spPr bwMode="auto">
          <a:xfrm>
            <a:off x="3657600" y="381000"/>
            <a:ext cx="4800600" cy="2943225"/>
          </a:xfrm>
          <a:prstGeom prst="rect">
            <a:avLst/>
          </a:prstGeom>
          <a:noFill/>
        </p:spPr>
      </p:pic>
      <p:pic>
        <p:nvPicPr>
          <p:cNvPr id="6" name="Picture 2" descr="C:\Users\piet.9WFUVIFXATVVK7Z\Downloads\1sttourpics\IMG-20180725-WA0015.jpg"/>
          <p:cNvPicPr>
            <a:picLocks noChangeAspect="1" noChangeArrowheads="1"/>
          </p:cNvPicPr>
          <p:nvPr/>
        </p:nvPicPr>
        <p:blipFill>
          <a:blip r:embed="rId3" cstate="print"/>
          <a:srcRect/>
          <a:stretch>
            <a:fillRect/>
          </a:stretch>
        </p:blipFill>
        <p:spPr bwMode="auto">
          <a:xfrm>
            <a:off x="1447800" y="3505200"/>
            <a:ext cx="4572000" cy="28956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410200" cy="1162050"/>
          </a:xfrm>
        </p:spPr>
        <p:txBody>
          <a:bodyPr>
            <a:normAutofit/>
          </a:bodyPr>
          <a:lstStyle/>
          <a:p>
            <a:r>
              <a:rPr lang="en-US" sz="4400" dirty="0" smtClean="0">
                <a:solidFill>
                  <a:srgbClr val="FF0000"/>
                </a:solidFill>
              </a:rPr>
              <a:t>Group photograph</a:t>
            </a:r>
            <a:endParaRPr lang="en-US" sz="4400" dirty="0">
              <a:solidFill>
                <a:srgbClr val="FF0000"/>
              </a:solidFill>
            </a:endParaRP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39940" name="Picture 4" descr="C:\Users\piet.9WFUVIFXATVVK7Z\Downloads\1sttourpics\IMG-20180725-WA0012.jpg"/>
          <p:cNvPicPr>
            <a:picLocks noChangeAspect="1" noChangeArrowheads="1"/>
          </p:cNvPicPr>
          <p:nvPr/>
        </p:nvPicPr>
        <p:blipFill>
          <a:blip r:embed="rId2" cstate="print"/>
          <a:srcRect/>
          <a:stretch>
            <a:fillRect/>
          </a:stretch>
        </p:blipFill>
        <p:spPr bwMode="auto">
          <a:xfrm>
            <a:off x="1447800" y="1676400"/>
            <a:ext cx="6477000" cy="44196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7848600" cy="565150"/>
          </a:xfrm>
        </p:spPr>
        <p:txBody>
          <a:bodyPr>
            <a:normAutofit/>
          </a:bodyPr>
          <a:lstStyle/>
          <a:p>
            <a:r>
              <a:rPr lang="en-US" sz="2800" u="sng" dirty="0" smtClean="0"/>
              <a:t>Excursion Tour 2- 24/7/18-29-7/18</a:t>
            </a:r>
            <a:endParaRPr lang="en-US" sz="2800" dirty="0"/>
          </a:p>
        </p:txBody>
      </p:sp>
      <p:sp>
        <p:nvSpPr>
          <p:cNvPr id="4" name="Text Placeholder 3"/>
          <p:cNvSpPr>
            <a:spLocks noGrp="1"/>
          </p:cNvSpPr>
          <p:nvPr>
            <p:ph type="body" sz="half" idx="2"/>
          </p:nvPr>
        </p:nvSpPr>
        <p:spPr>
          <a:xfrm>
            <a:off x="457200" y="1435100"/>
            <a:ext cx="4267200" cy="5041900"/>
          </a:xfrm>
        </p:spPr>
        <p:txBody>
          <a:bodyPr>
            <a:normAutofit lnSpcReduction="10000"/>
          </a:bodyPr>
          <a:lstStyle/>
          <a:p>
            <a:pPr algn="just"/>
            <a:r>
              <a:rPr lang="en-US" sz="2100" dirty="0" smtClean="0"/>
              <a:t>In continuation of phase one, 2</a:t>
            </a:r>
            <a:r>
              <a:rPr lang="en-US" sz="2100" baseline="30000" dirty="0" smtClean="0"/>
              <a:t>nd</a:t>
            </a:r>
            <a:r>
              <a:rPr lang="en-US" sz="2100" dirty="0" smtClean="0"/>
              <a:t> trip to Nainital comprising of 70 students was between 24</a:t>
            </a:r>
            <a:r>
              <a:rPr lang="en-US" sz="2100" baseline="30000" dirty="0" smtClean="0"/>
              <a:t>th</a:t>
            </a:r>
            <a:r>
              <a:rPr lang="en-US" sz="2100" dirty="0" smtClean="0"/>
              <a:t> and 28</a:t>
            </a:r>
            <a:r>
              <a:rPr lang="en-US" sz="2100" baseline="30000" dirty="0" smtClean="0"/>
              <a:t>th</a:t>
            </a:r>
            <a:r>
              <a:rPr lang="en-US" sz="2100" dirty="0" smtClean="0"/>
              <a:t> July.</a:t>
            </a:r>
          </a:p>
          <a:p>
            <a:pPr algn="just"/>
            <a:r>
              <a:rPr lang="en-US" sz="2100" dirty="0" smtClean="0"/>
              <a:t>The students shared their emotions and experience of having gone through an excellent period of induction, which they feel is very thrilling, especially being in the close company of teachers which helps them to understand the systems also better.</a:t>
            </a:r>
          </a:p>
          <a:p>
            <a:pPr algn="just"/>
            <a:r>
              <a:rPr lang="en-US" sz="2100" b="1" dirty="0" smtClean="0"/>
              <a:t>Students Accompanied:</a:t>
            </a:r>
            <a:r>
              <a:rPr lang="en-US" sz="2100" dirty="0" smtClean="0"/>
              <a:t> BBA–</a:t>
            </a:r>
            <a:r>
              <a:rPr lang="en-US" sz="2100" dirty="0" err="1" smtClean="0"/>
              <a:t>Ist</a:t>
            </a:r>
            <a:r>
              <a:rPr lang="en-US" sz="2100" dirty="0" smtClean="0"/>
              <a:t> Year</a:t>
            </a:r>
          </a:p>
          <a:p>
            <a:pPr algn="just"/>
            <a:r>
              <a:rPr lang="en-US" sz="2100" b="1" dirty="0" smtClean="0"/>
              <a:t>Teacher Co-</a:t>
            </a:r>
            <a:r>
              <a:rPr lang="en-US" sz="2100" b="1" dirty="0" err="1" smtClean="0"/>
              <a:t>ordinators</a:t>
            </a:r>
            <a:r>
              <a:rPr lang="en-US" sz="2100" b="1" dirty="0" smtClean="0"/>
              <a:t>:</a:t>
            </a:r>
            <a:r>
              <a:rPr lang="en-US" sz="2100" dirty="0" smtClean="0"/>
              <a:t> Dr. Saurabh, </a:t>
            </a:r>
          </a:p>
          <a:p>
            <a:pPr algn="just"/>
            <a:r>
              <a:rPr lang="en-US" sz="2100" dirty="0" smtClean="0"/>
              <a:t>Mr. </a:t>
            </a:r>
            <a:r>
              <a:rPr lang="en-US" sz="2100" dirty="0" err="1" smtClean="0"/>
              <a:t>Charan</a:t>
            </a:r>
            <a:r>
              <a:rPr lang="en-US" sz="2100" dirty="0" smtClean="0"/>
              <a:t>, Ms. </a:t>
            </a:r>
            <a:r>
              <a:rPr lang="en-US" sz="2100" dirty="0" err="1" smtClean="0"/>
              <a:t>Samriti</a:t>
            </a:r>
            <a:r>
              <a:rPr lang="en-US" sz="2100" dirty="0" smtClean="0"/>
              <a:t>, Dr. </a:t>
            </a:r>
            <a:r>
              <a:rPr lang="en-US" sz="2100" dirty="0" err="1" smtClean="0"/>
              <a:t>Annu</a:t>
            </a:r>
            <a:r>
              <a:rPr lang="en-US" sz="2100" dirty="0" smtClean="0"/>
              <a:t>.</a:t>
            </a:r>
          </a:p>
          <a:p>
            <a:pPr algn="just"/>
            <a:r>
              <a:rPr lang="en-US" sz="2100" b="1" dirty="0" smtClean="0"/>
              <a:t>Activities:</a:t>
            </a:r>
            <a:r>
              <a:rPr lang="en-US" sz="2100" dirty="0" smtClean="0"/>
              <a:t> </a:t>
            </a:r>
            <a:r>
              <a:rPr lang="en-US" sz="2100" dirty="0" err="1" smtClean="0"/>
              <a:t>Rapling</a:t>
            </a:r>
            <a:r>
              <a:rPr lang="en-US" sz="2100" dirty="0" smtClean="0"/>
              <a:t>, Trekking, Flying Fox, Visit to City all of them</a:t>
            </a:r>
          </a:p>
          <a:p>
            <a:endParaRPr lang="en-US" dirty="0" smtClean="0"/>
          </a:p>
          <a:p>
            <a:endParaRPr lang="en-US" dirty="0" smtClean="0"/>
          </a:p>
          <a:p>
            <a:endParaRPr lang="en-US" dirty="0"/>
          </a:p>
        </p:txBody>
      </p:sp>
      <p:pic>
        <p:nvPicPr>
          <p:cNvPr id="1026" name="Picture 2" descr="C:\Users\piet.9WFUVIFXATVVK7Z\Downloads\nainitaalpic\20180727_140553.jpg"/>
          <p:cNvPicPr>
            <a:picLocks noGrp="1" noChangeAspect="1" noChangeArrowheads="1"/>
          </p:cNvPicPr>
          <p:nvPr>
            <p:ph idx="1"/>
          </p:nvPr>
        </p:nvPicPr>
        <p:blipFill>
          <a:blip r:embed="rId2" cstate="print"/>
          <a:srcRect/>
          <a:stretch>
            <a:fillRect/>
          </a:stretch>
        </p:blipFill>
        <p:spPr bwMode="auto">
          <a:xfrm>
            <a:off x="5029200" y="1295400"/>
            <a:ext cx="3429000" cy="378050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2051" name="Picture 3" descr="C:\Users\piet.9WFUVIFXATVVK7Z\Downloads\nainitaalpic\20180727_140822(2).jpg"/>
          <p:cNvPicPr>
            <a:picLocks noChangeAspect="1" noChangeArrowheads="1"/>
          </p:cNvPicPr>
          <p:nvPr/>
        </p:nvPicPr>
        <p:blipFill>
          <a:blip r:embed="rId2" cstate="print"/>
          <a:srcRect/>
          <a:stretch>
            <a:fillRect/>
          </a:stretch>
        </p:blipFill>
        <p:spPr bwMode="auto">
          <a:xfrm>
            <a:off x="0" y="3314700"/>
            <a:ext cx="9144000" cy="3543300"/>
          </a:xfrm>
          <a:prstGeom prst="rect">
            <a:avLst/>
          </a:prstGeom>
          <a:noFill/>
        </p:spPr>
      </p:pic>
      <p:pic>
        <p:nvPicPr>
          <p:cNvPr id="2052" name="Picture 4" descr="C:\Users\piet.9WFUVIFXATVVK7Z\Downloads\nainitaalpic\IMG-20180727-WA0004.jpg"/>
          <p:cNvPicPr>
            <a:picLocks noChangeAspect="1" noChangeArrowheads="1"/>
          </p:cNvPicPr>
          <p:nvPr/>
        </p:nvPicPr>
        <p:blipFill>
          <a:blip r:embed="rId3" cstate="print"/>
          <a:srcRect/>
          <a:stretch>
            <a:fillRect/>
          </a:stretch>
        </p:blipFill>
        <p:spPr bwMode="auto">
          <a:xfrm>
            <a:off x="0" y="0"/>
            <a:ext cx="9144000" cy="396204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8610600" cy="717550"/>
          </a:xfrm>
        </p:spPr>
        <p:txBody>
          <a:bodyPr>
            <a:normAutofit/>
          </a:bodyPr>
          <a:lstStyle/>
          <a:p>
            <a:r>
              <a:rPr lang="en-US" sz="3200" dirty="0" smtClean="0"/>
              <a:t>Janta</a:t>
            </a:r>
            <a:r>
              <a:rPr lang="en-US" sz="3200" dirty="0"/>
              <a:t>  </a:t>
            </a:r>
            <a:r>
              <a:rPr lang="en-US" sz="3200" dirty="0" err="1" smtClean="0"/>
              <a:t>Mahapanchayat</a:t>
            </a:r>
            <a:r>
              <a:rPr lang="en-US" sz="3200" dirty="0" smtClean="0"/>
              <a:t>  </a:t>
            </a:r>
            <a:r>
              <a:rPr lang="en-US" sz="3200" dirty="0" err="1" smtClean="0"/>
              <a:t>Zirakpur</a:t>
            </a:r>
            <a:r>
              <a:rPr lang="en-US" sz="3200" dirty="0" smtClean="0"/>
              <a:t>- 24/7/18</a:t>
            </a:r>
            <a:endParaRPr lang="en-US" sz="3200" dirty="0"/>
          </a:p>
        </p:txBody>
      </p:sp>
      <p:sp>
        <p:nvSpPr>
          <p:cNvPr id="4" name="Text Placeholder 3"/>
          <p:cNvSpPr>
            <a:spLocks noGrp="1"/>
          </p:cNvSpPr>
          <p:nvPr>
            <p:ph type="body" sz="half" idx="2"/>
          </p:nvPr>
        </p:nvSpPr>
        <p:spPr>
          <a:xfrm>
            <a:off x="228600" y="1435100"/>
            <a:ext cx="8915400" cy="5422900"/>
          </a:xfrm>
        </p:spPr>
        <p:txBody>
          <a:bodyPr>
            <a:normAutofit/>
          </a:bodyPr>
          <a:lstStyle/>
          <a:p>
            <a:pPr algn="just"/>
            <a:r>
              <a:rPr lang="en-US" sz="2400" dirty="0" smtClean="0"/>
              <a:t>Faculty Coordinator: Ms. Monika and Dr. Ankur</a:t>
            </a:r>
          </a:p>
          <a:p>
            <a:pPr algn="just"/>
            <a:endParaRPr lang="en-US" sz="2400" dirty="0" smtClean="0"/>
          </a:p>
          <a:p>
            <a:pPr algn="just"/>
            <a:r>
              <a:rPr lang="en-US" sz="2400" dirty="0" smtClean="0"/>
              <a:t>‘The Janta Mahapanchayat’, a unique venture of the states of Punjab, Haryana, Himachal and Delhi to discuss publicly the common burning issues of all the states.</a:t>
            </a:r>
          </a:p>
          <a:p>
            <a:pPr algn="just"/>
            <a:r>
              <a:rPr lang="en-US" sz="2400" dirty="0" smtClean="0"/>
              <a:t>It is a matter of pride that 97 students of PIET also formed a part of this ‘Panchayat’ which proved to be a learning platform for the young students, who got an opportunity to flash their questions across to the dignitaries.  </a:t>
            </a:r>
          </a:p>
          <a:p>
            <a:pPr algn="just"/>
            <a:endParaRPr lang="en-US" sz="1800" dirty="0" smtClean="0"/>
          </a:p>
          <a:p>
            <a:pPr algn="just"/>
            <a:endParaRPr lang="en-US" sz="1800" dirty="0" smtClean="0"/>
          </a:p>
          <a:p>
            <a:pPr algn="just"/>
            <a:endParaRPr lang="en-US" sz="1800" dirty="0"/>
          </a:p>
        </p:txBody>
      </p:sp>
      <p:pic>
        <p:nvPicPr>
          <p:cNvPr id="31746" name="Picture 2" descr="C:\Users\piet.9WFUVIFXATVVK7Z\Desktop\emag\jirakpurpics\IMG-20180724-WA0014.jpg"/>
          <p:cNvPicPr>
            <a:picLocks noChangeAspect="1" noChangeArrowheads="1"/>
          </p:cNvPicPr>
          <p:nvPr/>
        </p:nvPicPr>
        <p:blipFill>
          <a:blip r:embed="rId2" cstate="print"/>
          <a:srcRect/>
          <a:stretch>
            <a:fillRect/>
          </a:stretch>
        </p:blipFill>
        <p:spPr bwMode="auto">
          <a:xfrm>
            <a:off x="2743200" y="4724400"/>
            <a:ext cx="3733800" cy="18669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algn="just"/>
            <a:endParaRPr lang="en-US" dirty="0" smtClean="0"/>
          </a:p>
          <a:p>
            <a:pPr algn="just"/>
            <a:r>
              <a:rPr lang="en-US" dirty="0" smtClean="0"/>
              <a:t> Students of BBA, PIET went for an Janta Maha-Panchayat Event presented by Janta TV at Hotel Park Plaza, Zirakpur(Chandigarh) on 24th July, 2018. Janta Maha-Panchayat Event was a platform for The students to discuss Punjab-Haryana’s issues. All the people from Punjab and Haryana were present in this event in order to discuss about the problems and issues which Punjab and Haryana are facing with their political leaders.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82000" cy="5745163"/>
          </a:xfrm>
        </p:spPr>
        <p:txBody>
          <a:bodyPr>
            <a:normAutofit fontScale="70000" lnSpcReduction="20000"/>
          </a:bodyPr>
          <a:lstStyle/>
          <a:p>
            <a:pPr algn="just"/>
            <a:r>
              <a:rPr lang="en-US" dirty="0" smtClean="0"/>
              <a:t>It is with great pleasure that I welcome you to the 2018-2019 session through these pages. While writing this I feel very excited to serve all of you in my capacity as an HOD, which I realize is a big responsibility not only towards my students but their parents as well.</a:t>
            </a:r>
          </a:p>
          <a:p>
            <a:pPr algn="just"/>
            <a:r>
              <a:rPr lang="en-US" dirty="0" smtClean="0"/>
              <a:t>Looking back at our previous years I personally feel we have much more to do in the coming times to carry the name of PIET to still greater heights.  For this our faculty team must continue to engage in the review and revision of our instructional programs and teaching methods. We should make it a point to celebrate our students’ success and also look for areas to increase student achievement in the university exams. At the same time cultural and athletic activities are also equally important and need focus. Time has come to build upon our success academically and continue the positive influence in the community.</a:t>
            </a:r>
          </a:p>
          <a:p>
            <a:pPr algn="just">
              <a:buNone/>
            </a:pPr>
            <a:endParaRPr lang="en-US" dirty="0" smtClean="0"/>
          </a:p>
          <a:p>
            <a:pPr algn="just"/>
            <a:r>
              <a:rPr lang="en-US" dirty="0" smtClean="0"/>
              <a:t>I am looking forward to another amazing year in service to our students, parents and community. </a:t>
            </a:r>
          </a:p>
          <a:p>
            <a:pPr algn="just">
              <a:buNone/>
            </a:pPr>
            <a:r>
              <a:rPr lang="en-US" dirty="0" smtClean="0"/>
              <a:t>	Best Wishes</a:t>
            </a:r>
          </a:p>
          <a:p>
            <a:pPr algn="just">
              <a:buNone/>
            </a:pPr>
            <a:r>
              <a:rPr lang="en-US" dirty="0" smtClean="0"/>
              <a:t>	Dr. Yoginder S Kataria</a:t>
            </a:r>
          </a:p>
          <a:p>
            <a:pPr algn="just"/>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228600"/>
            <a:ext cx="3962400" cy="6629400"/>
          </a:xfrm>
        </p:spPr>
        <p:txBody>
          <a:bodyPr>
            <a:noAutofit/>
          </a:bodyPr>
          <a:lstStyle/>
          <a:p>
            <a:pPr algn="just"/>
            <a:endParaRPr lang="en-US" sz="2400" dirty="0" smtClean="0"/>
          </a:p>
          <a:p>
            <a:pPr algn="just"/>
            <a:r>
              <a:rPr lang="en-US" sz="2400" dirty="0" err="1" smtClean="0"/>
              <a:t>Janta</a:t>
            </a:r>
            <a:r>
              <a:rPr lang="en-US" sz="2400" dirty="0" smtClean="0"/>
              <a:t> TV is a 24X7 National Hindi news channel and news media production House. It was inaugurated on 3rd June, 2011. It’s office and multi facility studio’s production house of Janta TV are located in New Delhi, Haryana, Punjab &amp; Himachal Pradesh. Janta TV offers all production server in house with strong Network all over India. Janta TV has organized an event named “Janta Maha-Panchayat.” </a:t>
            </a:r>
            <a:endParaRPr lang="en-US" sz="2400" dirty="0"/>
          </a:p>
        </p:txBody>
      </p:sp>
      <p:pic>
        <p:nvPicPr>
          <p:cNvPr id="5" name="Picture 3" descr="C:\Users\piet.9WFUVIFXATVVK7Z\Desktop\emag\jirakpurpics\IMG-20180724-WA0020.jpg"/>
          <p:cNvPicPr>
            <a:picLocks noChangeAspect="1" noChangeArrowheads="1"/>
          </p:cNvPicPr>
          <p:nvPr/>
        </p:nvPicPr>
        <p:blipFill>
          <a:blip r:embed="rId2" cstate="print"/>
          <a:srcRect/>
          <a:stretch>
            <a:fillRect/>
          </a:stretch>
        </p:blipFill>
        <p:spPr bwMode="auto">
          <a:xfrm>
            <a:off x="4114800" y="914400"/>
            <a:ext cx="5029200" cy="398145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73050"/>
            <a:ext cx="8305800" cy="6280150"/>
          </a:xfrm>
        </p:spPr>
        <p:txBody>
          <a:bodyPr>
            <a:normAutofit fontScale="70000" lnSpcReduction="20000"/>
          </a:bodyPr>
          <a:lstStyle/>
          <a:p>
            <a:pPr algn="just"/>
            <a:endParaRPr lang="en-US" dirty="0" smtClean="0"/>
          </a:p>
          <a:p>
            <a:pPr algn="just">
              <a:buNone/>
            </a:pPr>
            <a:r>
              <a:rPr lang="en-US" dirty="0" smtClean="0"/>
              <a:t>	It is a student participative &amp; interactive program on burning issues of Punjab &amp; Haryana. So, the Chief Ministers of the various states were invited in this program which includes: </a:t>
            </a:r>
          </a:p>
          <a:p>
            <a:pPr algn="just"/>
            <a:r>
              <a:rPr lang="en-US" dirty="0" smtClean="0"/>
              <a:t> Shri Manohar Lal (Chief Minister, Haryana) </a:t>
            </a:r>
          </a:p>
          <a:p>
            <a:pPr algn="just"/>
            <a:r>
              <a:rPr lang="en-US" dirty="0" smtClean="0"/>
              <a:t> Captain Amrinder Singh (Chief Minister, Punjab) </a:t>
            </a:r>
          </a:p>
          <a:p>
            <a:pPr algn="just"/>
            <a:r>
              <a:rPr lang="en-US" dirty="0" smtClean="0"/>
              <a:t> Shri Arvind Kejriwal (Chief Minister, Delhi) </a:t>
            </a:r>
          </a:p>
          <a:p>
            <a:pPr algn="just"/>
            <a:r>
              <a:rPr lang="en-US" dirty="0" smtClean="0"/>
              <a:t> Shri Jai Ram Thakur (Chief Minister, Himachal Pradesh) </a:t>
            </a:r>
          </a:p>
          <a:p>
            <a:pPr algn="just"/>
            <a:endParaRPr lang="en-US" dirty="0" smtClean="0"/>
          </a:p>
          <a:p>
            <a:pPr algn="just"/>
            <a:r>
              <a:rPr lang="en-US" dirty="0" smtClean="0"/>
              <a:t>All the students were told to ask questions from the political leaders through the platform of Janta Maha-Panchayat event organized by Janta TV So it was a lifetime opportunity for the students to do the interaction related to Social, Culture, &amp; Political issues with the eminent personalities of India. After the program Refreshments was provided and certificates of participation was also provided to the students for encouraging them. Moreover the event was well organized and also helps the students in sharpening and understanding about the Social, Political, Cultural &amp; Ecomical issues of Punjab and Haryana. </a:t>
            </a:r>
          </a:p>
          <a:p>
            <a:pPr algn="just"/>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304800"/>
            <a:ext cx="8534400" cy="6248400"/>
          </a:xfrm>
        </p:spPr>
        <p:txBody>
          <a:bodyPr>
            <a:noAutofit/>
          </a:bodyPr>
          <a:lstStyle/>
          <a:p>
            <a:pPr algn="just"/>
            <a:r>
              <a:rPr lang="en-US" sz="2400" dirty="0" smtClean="0"/>
              <a:t>			</a:t>
            </a:r>
            <a:r>
              <a:rPr lang="en-US" sz="2400" b="1" dirty="0" smtClean="0"/>
              <a:t>STUDENT VIEW</a:t>
            </a:r>
          </a:p>
          <a:p>
            <a:pPr algn="just"/>
            <a:endParaRPr lang="en-US" sz="2400" dirty="0" smtClean="0"/>
          </a:p>
          <a:p>
            <a:pPr algn="just"/>
            <a:r>
              <a:rPr lang="en-US" sz="2400" dirty="0" smtClean="0"/>
              <a:t>It is a great opportunity and overall a good experience with an in depth learning for the BBA. There are various sessions conducted during this event. Other guests were also invited Shri Manpreet Singh Badal (Finance Minister, Punjab) was interviewed at first session; Captain Abhimanyu (Finance Minister, Haryana) was interviewed at second session; Shri Randeep Singh Surjewala (MLA, Kaithal) was interviewed at third session; Shri Abhay Chautala (Leader of Opposition, Haryana) was interviewed at fourth session, etc. The Opposition leaders were also interviewed in next sessions. The whole event was hosted by Dr. Himanshu Dwivedi (Editor-in-Chief, Janta TV) &amp; Shri Shashi Rajan (Consulting Editor, Janta TV). </a:t>
            </a:r>
          </a:p>
          <a:p>
            <a:pPr algn="just"/>
            <a:endParaRPr lang="en-US" sz="2400" dirty="0" smtClean="0"/>
          </a:p>
          <a:p>
            <a:pPr algn="just"/>
            <a:r>
              <a:rPr lang="en-US" sz="2400" i="1" dirty="0" smtClean="0"/>
              <a:t>Suman Yadav </a:t>
            </a:r>
          </a:p>
          <a:p>
            <a:pPr algn="just"/>
            <a:r>
              <a:rPr lang="en-US" sz="2400" i="1" dirty="0" smtClean="0"/>
              <a:t>BBA 2nd Year </a:t>
            </a:r>
            <a:endParaRPr lang="en-US" sz="24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2" descr="C:\Users\piet.9WFUVIFXATVVK7Z\Downloads\IMG-20180724-WA018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73051"/>
            <a:ext cx="8001000" cy="1555749"/>
          </a:xfrm>
        </p:spPr>
        <p:txBody>
          <a:bodyPr>
            <a:normAutofit/>
          </a:bodyPr>
          <a:lstStyle/>
          <a:p>
            <a:pPr>
              <a:buNone/>
            </a:pPr>
            <a:r>
              <a:rPr lang="en-US" sz="5400" dirty="0" smtClean="0"/>
              <a:t>Parent Teacher Meet</a:t>
            </a:r>
            <a:endParaRPr lang="en-US" sz="5400" dirty="0"/>
          </a:p>
        </p:txBody>
      </p:sp>
      <p:pic>
        <p:nvPicPr>
          <p:cNvPr id="71682" name="Picture 2" descr="Image result for ptm"/>
          <p:cNvPicPr>
            <a:picLocks noChangeAspect="1" noChangeArrowheads="1"/>
          </p:cNvPicPr>
          <p:nvPr/>
        </p:nvPicPr>
        <p:blipFill>
          <a:blip r:embed="rId2" cstate="print"/>
          <a:srcRect/>
          <a:stretch>
            <a:fillRect/>
          </a:stretch>
        </p:blipFill>
        <p:spPr bwMode="auto">
          <a:xfrm>
            <a:off x="2362200" y="2362200"/>
            <a:ext cx="4648200" cy="330266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381000"/>
            <a:ext cx="5638800" cy="6477000"/>
          </a:xfrm>
        </p:spPr>
        <p:txBody>
          <a:bodyPr>
            <a:noAutofit/>
          </a:bodyPr>
          <a:lstStyle/>
          <a:p>
            <a:pPr algn="just"/>
            <a:r>
              <a:rPr lang="en-US" sz="2000" dirty="0" smtClean="0"/>
              <a:t>As the practice in this Institute of learning, a special PTM was organised for today for the re-appear case students to sensitize the parents about the importance of internal exams. Dr. Yoginder S Kataria, HOD, BBA, addressed a group of parents who had come with their wards that college has in place very strong tools to take the students to the paths of success, but it is felt that due to misleading information that flows out to them, the results are affected.</a:t>
            </a:r>
          </a:p>
          <a:p>
            <a:pPr algn="just"/>
            <a:r>
              <a:rPr lang="en-US" sz="2000" dirty="0" smtClean="0"/>
              <a:t>Emphasis was laid on the importance of internal exams, which are held twice as a drill to the forthcoming university exams. This drill is not only for academics but also for discipline in the exam centers.</a:t>
            </a:r>
          </a:p>
        </p:txBody>
      </p:sp>
      <p:pic>
        <p:nvPicPr>
          <p:cNvPr id="1026" name="Picture 2" descr="C:\Users\piet.9WFUVIFXATVVK7Z\Desktop\IMG_20180728_100630.jpg"/>
          <p:cNvPicPr>
            <a:picLocks noChangeAspect="1" noChangeArrowheads="1"/>
          </p:cNvPicPr>
          <p:nvPr/>
        </p:nvPicPr>
        <p:blipFill>
          <a:blip r:embed="rId2" cstate="print"/>
          <a:srcRect/>
          <a:stretch>
            <a:fillRect/>
          </a:stretch>
        </p:blipFill>
        <p:spPr bwMode="auto">
          <a:xfrm>
            <a:off x="5715000" y="0"/>
            <a:ext cx="3429000" cy="3200400"/>
          </a:xfrm>
          <a:prstGeom prst="rect">
            <a:avLst/>
          </a:prstGeom>
          <a:noFill/>
        </p:spPr>
      </p:pic>
      <p:pic>
        <p:nvPicPr>
          <p:cNvPr id="1029" name="Picture 5" descr="C:\Users\piet.9WFUVIFXATVVK7Z\Desktop\IMG_20180728_120646.jpg"/>
          <p:cNvPicPr>
            <a:picLocks noChangeAspect="1" noChangeArrowheads="1"/>
          </p:cNvPicPr>
          <p:nvPr/>
        </p:nvPicPr>
        <p:blipFill>
          <a:blip r:embed="rId3" cstate="print"/>
          <a:srcRect/>
          <a:stretch>
            <a:fillRect/>
          </a:stretch>
        </p:blipFill>
        <p:spPr bwMode="auto">
          <a:xfrm>
            <a:off x="5715000" y="3581400"/>
            <a:ext cx="3429000" cy="32766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r>
              <a:rPr lang="en-US" sz="2800" dirty="0" smtClean="0"/>
              <a:t>The first PTM of the new sesion. Shri S K Khanna sir and Dr. B B Sharma sir addressing the parents and teachers.</a:t>
            </a:r>
            <a:endParaRPr lang="en-US" sz="2800" dirty="0"/>
          </a:p>
        </p:txBody>
      </p:sp>
      <p:pic>
        <p:nvPicPr>
          <p:cNvPr id="5" name="Picture 6" descr="C:\Users\piet.9WFUVIFXATVVK7Z\Desktop\IMG_20180728_123115.jpg"/>
          <p:cNvPicPr>
            <a:picLocks noChangeAspect="1" noChangeArrowheads="1"/>
          </p:cNvPicPr>
          <p:nvPr/>
        </p:nvPicPr>
        <p:blipFill>
          <a:blip r:embed="rId2" cstate="print"/>
          <a:srcRect/>
          <a:stretch>
            <a:fillRect/>
          </a:stretch>
        </p:blipFill>
        <p:spPr bwMode="auto">
          <a:xfrm>
            <a:off x="4114800" y="381000"/>
            <a:ext cx="3962400" cy="2362200"/>
          </a:xfrm>
          <a:prstGeom prst="rect">
            <a:avLst/>
          </a:prstGeom>
          <a:noFill/>
        </p:spPr>
      </p:pic>
      <p:pic>
        <p:nvPicPr>
          <p:cNvPr id="6" name="Picture 3" descr="C:\Users\piet.9WFUVIFXATVVK7Z\Desktop\IMG_20180728_124323.jpg"/>
          <p:cNvPicPr>
            <a:picLocks noChangeAspect="1" noChangeArrowheads="1"/>
          </p:cNvPicPr>
          <p:nvPr/>
        </p:nvPicPr>
        <p:blipFill>
          <a:blip r:embed="rId3" cstate="print"/>
          <a:srcRect/>
          <a:stretch>
            <a:fillRect/>
          </a:stretch>
        </p:blipFill>
        <p:spPr bwMode="auto">
          <a:xfrm>
            <a:off x="4114800" y="3352800"/>
            <a:ext cx="3962400" cy="337537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228601"/>
            <a:ext cx="3008313" cy="1295400"/>
          </a:xfrm>
        </p:spPr>
        <p:txBody>
          <a:bodyPr>
            <a:normAutofit/>
          </a:bodyPr>
          <a:lstStyle/>
          <a:p>
            <a:r>
              <a:rPr lang="en-US" sz="3200" dirty="0" smtClean="0"/>
              <a:t>PTM in progress</a:t>
            </a:r>
            <a:endParaRPr lang="en-US" sz="3200" dirty="0"/>
          </a:p>
        </p:txBody>
      </p:sp>
      <p:pic>
        <p:nvPicPr>
          <p:cNvPr id="2050" name="Picture 2" descr="C:\Users\piet.9WFUVIFXATVVK7Z\Desktop\IMG_20180728_123218.jpg"/>
          <p:cNvPicPr>
            <a:picLocks noChangeAspect="1" noChangeArrowheads="1"/>
          </p:cNvPicPr>
          <p:nvPr/>
        </p:nvPicPr>
        <p:blipFill>
          <a:blip r:embed="rId2" cstate="print"/>
          <a:srcRect/>
          <a:stretch>
            <a:fillRect/>
          </a:stretch>
        </p:blipFill>
        <p:spPr bwMode="auto">
          <a:xfrm>
            <a:off x="4572000" y="457200"/>
            <a:ext cx="4114800" cy="3124200"/>
          </a:xfrm>
          <a:prstGeom prst="rect">
            <a:avLst/>
          </a:prstGeom>
          <a:noFill/>
        </p:spPr>
      </p:pic>
      <p:pic>
        <p:nvPicPr>
          <p:cNvPr id="2052" name="Picture 4" descr="C:\Users\piet.9WFUVIFXATVVK7Z\Desktop\IMG_20180728_104003.jpg"/>
          <p:cNvPicPr>
            <a:picLocks noChangeAspect="1" noChangeArrowheads="1"/>
          </p:cNvPicPr>
          <p:nvPr/>
        </p:nvPicPr>
        <p:blipFill>
          <a:blip r:embed="rId3" cstate="print"/>
          <a:srcRect/>
          <a:stretch>
            <a:fillRect/>
          </a:stretch>
        </p:blipFill>
        <p:spPr bwMode="auto">
          <a:xfrm>
            <a:off x="304800" y="1600200"/>
            <a:ext cx="3505200" cy="3505200"/>
          </a:xfrm>
          <a:prstGeom prst="rect">
            <a:avLst/>
          </a:prstGeom>
          <a:noFill/>
        </p:spPr>
      </p:pic>
      <p:sp>
        <p:nvSpPr>
          <p:cNvPr id="5" name="TextBox 4"/>
          <p:cNvSpPr txBox="1"/>
          <p:nvPr/>
        </p:nvSpPr>
        <p:spPr>
          <a:xfrm>
            <a:off x="3886200" y="4191000"/>
            <a:ext cx="4572000" cy="2308324"/>
          </a:xfrm>
          <a:prstGeom prst="rect">
            <a:avLst/>
          </a:prstGeom>
          <a:noFill/>
        </p:spPr>
        <p:txBody>
          <a:bodyPr wrap="square" rtlCol="0">
            <a:spAutoFit/>
          </a:bodyPr>
          <a:lstStyle/>
          <a:p>
            <a:pPr algn="just"/>
            <a:r>
              <a:rPr lang="en-US" sz="2400" b="1" dirty="0" smtClean="0"/>
              <a:t>The message has been well taken and they appreciated the gesture of this college to establish direct contact with parents for the betterment of their wards. </a:t>
            </a:r>
          </a:p>
          <a:p>
            <a:pPr algn="just"/>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21506" name="AutoShape 2" descr="Image result for FACULTY CORN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07" name="Picture 3"/>
          <p:cNvPicPr>
            <a:picLocks noChangeAspect="1" noChangeArrowheads="1"/>
          </p:cNvPicPr>
          <p:nvPr/>
        </p:nvPicPr>
        <p:blipFill>
          <a:blip r:embed="rId2" cstate="print"/>
          <a:srcRect/>
          <a:stretch>
            <a:fillRect/>
          </a:stretch>
        </p:blipFill>
        <p:spPr bwMode="auto">
          <a:xfrm>
            <a:off x="1981200" y="990600"/>
            <a:ext cx="4161263" cy="4489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Pooja Gupta</a:t>
            </a:r>
            <a:endParaRPr lang="en-US" sz="4000"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5" name="Picture 2" descr="C:\Users\piet.9WFUVIFXATVVK7Z\Downloads\IMG-20180619-WA0002.jpg"/>
          <p:cNvPicPr>
            <a:picLocks noChangeAspect="1" noChangeArrowheads="1"/>
          </p:cNvPicPr>
          <p:nvPr/>
        </p:nvPicPr>
        <p:blipFill>
          <a:blip r:embed="rId2" cstate="print"/>
          <a:srcRect/>
          <a:stretch>
            <a:fillRect/>
          </a:stretch>
        </p:blipFill>
        <p:spPr bwMode="auto">
          <a:xfrm>
            <a:off x="1659836" y="1752601"/>
            <a:ext cx="5426764" cy="32846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0" y="304800"/>
            <a:ext cx="6172200" cy="1295400"/>
          </a:xfrm>
        </p:spPr>
        <p:txBody>
          <a:bodyPr rtlCol="0">
            <a:normAutofit fontScale="90000"/>
          </a:bodyPr>
          <a:lstStyle/>
          <a:p>
            <a:pPr algn="ctr" eaLnBrk="1" fontAlgn="auto" hangingPunct="1">
              <a:spcAft>
                <a:spcPts val="0"/>
              </a:spcAft>
              <a:defRPr/>
            </a:pPr>
            <a:r>
              <a:rPr lang="en-US" altLang="en-US" sz="4400" dirty="0" smtClean="0"/>
              <a:t>Editorial Team’s View </a:t>
            </a:r>
            <a:r>
              <a:rPr lang="en-IN" altLang="en-US" sz="4400" dirty="0" smtClean="0"/>
              <a:t/>
            </a:r>
            <a:br>
              <a:rPr lang="en-IN" altLang="en-US" sz="4400" dirty="0" smtClean="0"/>
            </a:br>
            <a:endParaRPr lang="en-IN" altLang="en-US" sz="4400" dirty="0" smtClean="0"/>
          </a:p>
        </p:txBody>
      </p:sp>
      <p:sp>
        <p:nvSpPr>
          <p:cNvPr id="8195" name="Text Placeholder 5"/>
          <p:cNvSpPr>
            <a:spLocks noGrp="1"/>
          </p:cNvSpPr>
          <p:nvPr>
            <p:ph type="body" sz="half" idx="2"/>
          </p:nvPr>
        </p:nvSpPr>
        <p:spPr>
          <a:xfrm>
            <a:off x="142875" y="1071563"/>
            <a:ext cx="5114925" cy="5481637"/>
          </a:xfrm>
        </p:spPr>
        <p:txBody>
          <a:bodyPr>
            <a:normAutofit lnSpcReduction="10000"/>
          </a:bodyPr>
          <a:lstStyle/>
          <a:p>
            <a:pPr algn="just"/>
            <a:r>
              <a:rPr lang="en-US" sz="1800" dirty="0" smtClean="0"/>
              <a:t>Dear Readers </a:t>
            </a:r>
          </a:p>
          <a:p>
            <a:pPr algn="just"/>
            <a:r>
              <a:rPr lang="en-US" sz="1800" dirty="0" smtClean="0"/>
              <a:t>A weak link is better than a strong memory. Nothing exemplifies it better than the nostalgic feeling one used to get when leafing through the dusty old pages of his/her college magazine. But sadly we are now in an era where we have lost the opportunity to feel a touch of the paper and pen. Everything today is virtual, something in the air, untouchable.</a:t>
            </a:r>
          </a:p>
          <a:p>
            <a:pPr algn="just"/>
            <a:r>
              <a:rPr lang="en-US" sz="1800" dirty="0" smtClean="0"/>
              <a:t>In whatever form it may be today, still one thing remains intact that it can still make a reader travel down the lanes of memory, giving rise to a surge of emotions of many hues and colours. </a:t>
            </a:r>
          </a:p>
          <a:p>
            <a:pPr algn="just"/>
            <a:r>
              <a:rPr lang="en-US" sz="1800" dirty="0" smtClean="0"/>
              <a:t>This first issue of  Kshitiz, the e-</a:t>
            </a:r>
            <a:r>
              <a:rPr lang="en-US" sz="1800" dirty="0" err="1" smtClean="0"/>
              <a:t>mag</a:t>
            </a:r>
            <a:r>
              <a:rPr lang="en-US" sz="1800" dirty="0" smtClean="0"/>
              <a:t> for the current semester is going to give the same pleasure to all the brilliant minds which traverse through the portals of this temple of learning. I am happy to see the amount of enthusiasm of eminent faculty members of the college to contribute to the magazine. It really adds lot of value to our work as their messages travel across to the entire </a:t>
            </a:r>
            <a:r>
              <a:rPr lang="en-US" sz="1800" smtClean="0"/>
              <a:t>BBA family.</a:t>
            </a:r>
            <a:endParaRPr lang="en-US" altLang="en-US" sz="1800" dirty="0" smtClean="0"/>
          </a:p>
          <a:p>
            <a:pPr algn="just" eaLnBrk="1" hangingPunct="1"/>
            <a:endParaRPr lang="en-US" altLang="en-US" dirty="0" smtClean="0"/>
          </a:p>
          <a:p>
            <a:pPr algn="just" eaLnBrk="1" hangingPunct="1">
              <a:buFont typeface="Arial" charset="0"/>
              <a:buChar char="•"/>
            </a:pPr>
            <a:endParaRPr lang="en-US" altLang="en-US" dirty="0" smtClean="0"/>
          </a:p>
        </p:txBody>
      </p:sp>
      <p:pic>
        <p:nvPicPr>
          <p:cNvPr id="8196" name="Picture 2" descr="C:\Users\TEMP\Downloads\BeautyPlus_20160502140102_save.jpg"/>
          <p:cNvPicPr>
            <a:picLocks noGrp="1" noChangeAspect="1" noChangeArrowheads="1"/>
          </p:cNvPicPr>
          <p:nvPr>
            <p:ph idx="1"/>
          </p:nvPr>
        </p:nvPicPr>
        <p:blipFill>
          <a:blip r:embed="rId2" cstate="print"/>
          <a:srcRect/>
          <a:stretch>
            <a:fillRect/>
          </a:stretch>
        </p:blipFill>
        <p:spPr>
          <a:xfrm>
            <a:off x="5715000" y="304800"/>
            <a:ext cx="2895600" cy="2247900"/>
          </a:xfrm>
        </p:spPr>
      </p:pic>
      <p:pic>
        <p:nvPicPr>
          <p:cNvPr id="1026" name="Picture 2" descr="C:\Users\piet.9WFUVIFXATVVK7Z\Downloads\IMG-20180619-WA0002.jpg"/>
          <p:cNvPicPr>
            <a:picLocks noChangeAspect="1" noChangeArrowheads="1"/>
          </p:cNvPicPr>
          <p:nvPr/>
        </p:nvPicPr>
        <p:blipFill>
          <a:blip r:embed="rId3" cstate="print"/>
          <a:srcRect/>
          <a:stretch>
            <a:fillRect/>
          </a:stretch>
        </p:blipFill>
        <p:spPr bwMode="auto">
          <a:xfrm>
            <a:off x="5638800" y="4724400"/>
            <a:ext cx="2895600" cy="1752600"/>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5715000" y="2590800"/>
            <a:ext cx="2895600" cy="21767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848600" cy="1162050"/>
          </a:xfrm>
        </p:spPr>
        <p:txBody>
          <a:bodyPr>
            <a:noAutofit/>
          </a:bodyPr>
          <a:lstStyle/>
          <a:p>
            <a:r>
              <a:rPr lang="en-US" sz="3600" dirty="0" smtClean="0"/>
              <a:t>INDIA'S MODERN EDUCATION SYSTEM</a:t>
            </a:r>
            <a:endParaRPr lang="en-US" sz="3600" dirty="0"/>
          </a:p>
        </p:txBody>
      </p:sp>
      <p:sp>
        <p:nvSpPr>
          <p:cNvPr id="4" name="Text Placeholder 3"/>
          <p:cNvSpPr>
            <a:spLocks noGrp="1"/>
          </p:cNvSpPr>
          <p:nvPr>
            <p:ph type="body" sz="half" idx="2"/>
          </p:nvPr>
        </p:nvSpPr>
        <p:spPr/>
        <p:txBody>
          <a:bodyPr/>
          <a:lstStyle/>
          <a:p>
            <a:endParaRPr lang="en-US"/>
          </a:p>
        </p:txBody>
      </p:sp>
      <p:pic>
        <p:nvPicPr>
          <p:cNvPr id="9218" name="Picture 2" descr="https://media.licdn.com/mpr/mpr/gcrc/dms/image/C5612AQG61HY0_yPSyw/article-cover_image-shrink_423_752/0?e=1539216000&amp;v=beta&amp;t=BcoGfnr_O2A5PbyrZBy4snlslZMPfrOnyYSdjQgJ6Jk"/>
          <p:cNvPicPr>
            <a:picLocks noChangeAspect="1" noChangeArrowheads="1"/>
          </p:cNvPicPr>
          <p:nvPr/>
        </p:nvPicPr>
        <p:blipFill>
          <a:blip r:embed="rId2" cstate="print"/>
          <a:srcRect/>
          <a:stretch>
            <a:fillRect/>
          </a:stretch>
        </p:blipFill>
        <p:spPr bwMode="auto">
          <a:xfrm>
            <a:off x="228600" y="1447800"/>
            <a:ext cx="8458200" cy="47244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914400"/>
            <a:ext cx="7696200" cy="5562600"/>
          </a:xfrm>
        </p:spPr>
        <p:txBody>
          <a:bodyPr>
            <a:normAutofit fontScale="92500" lnSpcReduction="20000"/>
          </a:bodyPr>
          <a:lstStyle/>
          <a:p>
            <a:pPr algn="just" fontAlgn="base"/>
            <a:r>
              <a:rPr lang="en-US" b="1" dirty="0" smtClean="0">
                <a:solidFill>
                  <a:schemeClr val="tx1"/>
                </a:solidFill>
              </a:rPr>
              <a:t>Education</a:t>
            </a:r>
            <a:r>
              <a:rPr lang="en-US" dirty="0" smtClean="0">
                <a:solidFill>
                  <a:schemeClr val="tx1"/>
                </a:solidFill>
              </a:rPr>
              <a:t> is the imparting and acquiring of knowledge through teaching and learning, especially at a school or similar institution. Education developed from the human struggle for survival and enlightenment. It may be formal or informal. Informal education refers to the general social process by which human beings acquire the knowledge and skills needed to function in their culture. Formal education refers to the process by which teachers instruct students in courses of study within institutions. Education is the equipping with knowledge. The overall development of mind, body and soul is the real education.</a:t>
            </a:r>
          </a:p>
          <a:p>
            <a:pPr algn="just"/>
            <a:endParaRPr lang="en-US"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PRO’S</a:t>
            </a:r>
            <a:endParaRPr lang="en-US" dirty="0"/>
          </a:p>
        </p:txBody>
      </p:sp>
      <p:sp>
        <p:nvSpPr>
          <p:cNvPr id="3" name="Content Placeholder 2"/>
          <p:cNvSpPr>
            <a:spLocks noGrp="1"/>
          </p:cNvSpPr>
          <p:nvPr>
            <p:ph idx="1"/>
          </p:nvPr>
        </p:nvSpPr>
        <p:spPr>
          <a:xfrm>
            <a:off x="457200" y="1600200"/>
            <a:ext cx="8229600" cy="4876800"/>
          </a:xfrm>
        </p:spPr>
        <p:txBody>
          <a:bodyPr>
            <a:noAutofit/>
          </a:bodyPr>
          <a:lstStyle/>
          <a:p>
            <a:pPr algn="just" fontAlgn="base"/>
            <a:r>
              <a:rPr lang="en-US" sz="2400" dirty="0" smtClean="0"/>
              <a:t>Modern day education is aided with a variety of technology, computers, projectors, internet, and many more. Diverse knowledge is being spread among the people. Everything that can be simplified has been made simpler. Science has explored every aspect of life. There is much to learn and more to assimilate. Internet provides abysmal knowledge. There is no end to it. One can learn everything he wishes to. Every topic has developed into a subject.</a:t>
            </a:r>
          </a:p>
          <a:p>
            <a:pPr algn="just" fontAlgn="base"/>
            <a:r>
              <a:rPr lang="en-US" sz="2400" dirty="0" smtClean="0"/>
              <a:t>New inventions and discoveries have revealed the unknown world to us more variedly. Once a new aspect is discovered, hundreds of heads start babbling over it, and you get a dogma from hearsay. Not only our planet but the whole universe has become accessible.</a:t>
            </a:r>
          </a:p>
          <a:p>
            <a:pPr algn="just">
              <a:buNone/>
            </a:pPr>
            <a:endParaRPr lang="en-US" sz="1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792162"/>
          </a:xfrm>
        </p:spPr>
        <p:txBody>
          <a:bodyPr>
            <a:normAutofit/>
          </a:bodyPr>
          <a:lstStyle/>
          <a:p>
            <a:r>
              <a:rPr lang="en-US" dirty="0" smtClean="0"/>
              <a:t>THE CON’S</a:t>
            </a:r>
            <a:endParaRPr lang="en-US" dirty="0"/>
          </a:p>
        </p:txBody>
      </p:sp>
      <p:sp>
        <p:nvSpPr>
          <p:cNvPr id="3" name="Content Placeholder 2"/>
          <p:cNvSpPr>
            <a:spLocks noGrp="1"/>
          </p:cNvSpPr>
          <p:nvPr>
            <p:ph idx="1"/>
          </p:nvPr>
        </p:nvSpPr>
        <p:spPr>
          <a:xfrm>
            <a:off x="304800" y="1219200"/>
            <a:ext cx="8458200" cy="4572000"/>
          </a:xfrm>
        </p:spPr>
        <p:txBody>
          <a:bodyPr>
            <a:noAutofit/>
          </a:bodyPr>
          <a:lstStyle/>
          <a:p>
            <a:pPr algn="just" fontAlgn="base"/>
            <a:r>
              <a:rPr lang="en-US" sz="2000" dirty="0" smtClean="0"/>
              <a:t>Firstly our education is confined to schools and colleges. It has become a process of spoon feeding. “Spoon feeding in the long run teaches us nothing but the shape of the spoon” were the words of </a:t>
            </a:r>
            <a:r>
              <a:rPr lang="en-US" sz="2000" b="1" dirty="0" err="1" smtClean="0"/>
              <a:t>E.M.Forster</a:t>
            </a:r>
            <a:r>
              <a:rPr lang="en-US" sz="2000" dirty="0" smtClean="0"/>
              <a:t>. We are being fed with facts and knowledge. Not art, not books, but life itself is the true basis of teaching and learning. Cramming of facts and dates, hi-fi mathematical formulas, theories and doctrines should be at college levels when one has chosen his area of interest. What will the history pay a doctor or a mathematician, or medical terms to a historian?</a:t>
            </a:r>
          </a:p>
          <a:p>
            <a:pPr algn="just" fontAlgn="base"/>
            <a:r>
              <a:rPr lang="en-US" sz="2000" dirty="0" smtClean="0"/>
              <a:t>Secondly, an art can only be learned from a workshop of those who are earning their bread from it. Modern education has spread more ignorance than knowledge. Most of the women even don’t know, where, the fabric they are wearing, came from. The word “How” is missing in our world which causes ignorance.</a:t>
            </a:r>
          </a:p>
          <a:p>
            <a:pPr algn="just"/>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Image result for STUDENT CORN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0" name="AutoShape 2" descr="Image result for alumni corn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alumni corn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2" cstate="print"/>
          <a:srcRect/>
          <a:stretch>
            <a:fillRect/>
          </a:stretch>
        </p:blipFill>
        <p:spPr bwMode="auto">
          <a:xfrm>
            <a:off x="1143000" y="1295400"/>
            <a:ext cx="7181850" cy="31980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3008313" cy="3048000"/>
          </a:xfrm>
        </p:spPr>
        <p:txBody>
          <a:bodyPr>
            <a:normAutofit/>
          </a:bodyPr>
          <a:lstStyle/>
          <a:p>
            <a:pPr algn="ctr"/>
            <a:r>
              <a:rPr lang="en-US" sz="4000" dirty="0" err="1" smtClean="0"/>
              <a:t>Mahima</a:t>
            </a:r>
            <a:r>
              <a:rPr lang="en-US" sz="4000" dirty="0" smtClean="0"/>
              <a:t> </a:t>
            </a:r>
            <a:br>
              <a:rPr lang="en-US" sz="4000" dirty="0" smtClean="0"/>
            </a:br>
            <a:r>
              <a:rPr lang="en-US" sz="4000" dirty="0" smtClean="0"/>
              <a:t/>
            </a:r>
            <a:br>
              <a:rPr lang="en-US" sz="4000" dirty="0" smtClean="0"/>
            </a:br>
            <a:r>
              <a:rPr lang="en-US" sz="4000" dirty="0" err="1" smtClean="0"/>
              <a:t>Chauhan</a:t>
            </a:r>
            <a:endParaRPr lang="en-US" sz="4000" dirty="0"/>
          </a:p>
        </p:txBody>
      </p:sp>
      <p:pic>
        <p:nvPicPr>
          <p:cNvPr id="1027" name="Picture 3" descr="C:\Users\piet.9WFUVIFXATVVK7Z\Desktop\IMG-20180725-WA0024.jpg"/>
          <p:cNvPicPr>
            <a:picLocks noChangeAspect="1" noChangeArrowheads="1"/>
          </p:cNvPicPr>
          <p:nvPr/>
        </p:nvPicPr>
        <p:blipFill>
          <a:blip r:embed="rId2" cstate="print"/>
          <a:srcRect/>
          <a:stretch>
            <a:fillRect/>
          </a:stretch>
        </p:blipFill>
        <p:spPr bwMode="auto">
          <a:xfrm>
            <a:off x="3276600" y="0"/>
            <a:ext cx="58674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4" name="Text Placeholder 3"/>
          <p:cNvSpPr>
            <a:spLocks noGrp="1"/>
          </p:cNvSpPr>
          <p:nvPr>
            <p:ph type="body" sz="half" idx="2"/>
          </p:nvPr>
        </p:nvSpPr>
        <p:spPr>
          <a:xfrm>
            <a:off x="304800" y="533400"/>
            <a:ext cx="8305800" cy="5592763"/>
          </a:xfrm>
        </p:spPr>
        <p:txBody>
          <a:bodyPr>
            <a:noAutofit/>
          </a:bodyPr>
          <a:lstStyle/>
          <a:p>
            <a:pPr algn="just"/>
            <a:r>
              <a:rPr lang="en-US" sz="3200" dirty="0" smtClean="0"/>
              <a:t>My experience at PIET has taught me one fundamental thing – life is unpredictable. It might be good, it might be bad, it might be weird, and it might not interest you, but expect anything to happen. PIET prepares you for all of this. It is a perfect blend of joy and hardships. This College is the Santa Claus that keeps on giving all these wonderful opportunities while you’re in it. There are also campus festivals, which draw a lot of fun crowd from other colleges and let you show off your skills. You could also enjoy with the celebrities who are invited to perform.</a:t>
            </a:r>
          </a:p>
          <a:p>
            <a:pPr algn="just"/>
            <a:r>
              <a:rPr lang="en-US" sz="3200" dirty="0" smtClean="0"/>
              <a:t/>
            </a:r>
            <a:br>
              <a:rPr lang="en-US" sz="3200" dirty="0" smtClean="0"/>
            </a:br>
            <a:endParaRPr lang="en-US" sz="3200" dirty="0" smtClean="0"/>
          </a:p>
          <a:p>
            <a:pPr algn="just"/>
            <a:endParaRPr lang="en-US" sz="3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4375150"/>
          </a:xfrm>
        </p:spPr>
        <p:txBody>
          <a:bodyPr>
            <a:normAutofit/>
          </a:bodyPr>
          <a:lstStyle/>
          <a:p>
            <a:r>
              <a:rPr lang="en-US" sz="4800" dirty="0" err="1" smtClean="0"/>
              <a:t>Niharika</a:t>
            </a:r>
            <a:r>
              <a:rPr lang="en-US" sz="4800" dirty="0" smtClean="0"/>
              <a:t> </a:t>
            </a:r>
            <a:br>
              <a:rPr lang="en-US" sz="4800" dirty="0" smtClean="0"/>
            </a:br>
            <a:r>
              <a:rPr lang="en-US" sz="4800" dirty="0" smtClean="0"/>
              <a:t/>
            </a:r>
            <a:br>
              <a:rPr lang="en-US" sz="4800" dirty="0" smtClean="0"/>
            </a:br>
            <a:r>
              <a:rPr lang="en-US" sz="4800" dirty="0" err="1" smtClean="0"/>
              <a:t>Guglani</a:t>
            </a:r>
            <a:endParaRPr lang="en-US" sz="4800" dirty="0"/>
          </a:p>
        </p:txBody>
      </p:sp>
      <p:pic>
        <p:nvPicPr>
          <p:cNvPr id="5" name="Picture 2" descr="C:\Users\piet.9WFUVIFXATVVK7Z\Desktop\IMG-20180725-WA0025.jpg"/>
          <p:cNvPicPr>
            <a:picLocks noGrp="1" noChangeAspect="1" noChangeArrowheads="1"/>
          </p:cNvPicPr>
          <p:nvPr>
            <p:ph idx="1"/>
          </p:nvPr>
        </p:nvPicPr>
        <p:blipFill>
          <a:blip r:embed="rId2" cstate="print"/>
          <a:srcRect/>
          <a:stretch>
            <a:fillRect/>
          </a:stretch>
        </p:blipFill>
        <p:spPr bwMode="auto">
          <a:xfrm>
            <a:off x="3936007" y="0"/>
            <a:ext cx="5207993" cy="681064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4" name="Text Placeholder 3"/>
          <p:cNvSpPr>
            <a:spLocks noGrp="1"/>
          </p:cNvSpPr>
          <p:nvPr>
            <p:ph type="body" sz="half" idx="2"/>
          </p:nvPr>
        </p:nvSpPr>
        <p:spPr>
          <a:xfrm>
            <a:off x="304800" y="457200"/>
            <a:ext cx="8229600" cy="5668963"/>
          </a:xfrm>
        </p:spPr>
        <p:txBody>
          <a:bodyPr>
            <a:noAutofit/>
          </a:bodyPr>
          <a:lstStyle/>
          <a:p>
            <a:pPr algn="just"/>
            <a:r>
              <a:rPr lang="en-US" sz="3200" dirty="0" smtClean="0"/>
              <a:t>Life at College is the most glorious phase of one's life. This golden period better equips you for all the challenges you’ll face in life and creates a strong foundation of knowledge. The past three years of my life at PIET have given me greater visions of my future. The college offers me more than the great reputation of this fine school, but a large student body with diverse likes and dislikes, and many activities, both academic and non-academic, to participate in. With the help of the college and faculty, I will be successful after college and be able to make a name and place for myself in our society.</a:t>
            </a:r>
          </a:p>
          <a:p>
            <a:pPr algn="just"/>
            <a:r>
              <a:rPr lang="en-US" sz="3200" dirty="0" smtClean="0"/>
              <a:t/>
            </a:r>
            <a:br>
              <a:rPr lang="en-US" sz="3200" dirty="0" smtClean="0"/>
            </a:br>
            <a:endParaRPr lang="en-US" sz="3200" dirty="0" smtClean="0"/>
          </a:p>
          <a:p>
            <a:pPr algn="just"/>
            <a:endParaRPr lang="en-US" sz="3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733800" cy="6356350"/>
          </a:xfrm>
        </p:spPr>
        <p:txBody>
          <a:bodyPr>
            <a:normAutofit/>
          </a:bodyPr>
          <a:lstStyle/>
          <a:p>
            <a:r>
              <a:rPr lang="en-US" sz="4400" dirty="0" err="1" smtClean="0"/>
              <a:t>NAINA</a:t>
            </a:r>
            <a:r>
              <a:rPr lang="en-US" sz="4400" dirty="0" smtClean="0"/>
              <a:t> </a:t>
            </a:r>
            <a:br>
              <a:rPr lang="en-US" sz="4400" dirty="0" smtClean="0"/>
            </a:br>
            <a:r>
              <a:rPr lang="en-US" sz="4400" dirty="0" smtClean="0"/>
              <a:t/>
            </a:r>
            <a:br>
              <a:rPr lang="en-US" sz="4400" dirty="0" smtClean="0"/>
            </a:br>
            <a:r>
              <a:rPr lang="en-US" sz="4400" dirty="0" err="1" smtClean="0"/>
              <a:t>GUGLANI</a:t>
            </a:r>
            <a:r>
              <a:rPr lang="en-US" sz="4400" dirty="0" smtClean="0"/>
              <a:t/>
            </a:r>
            <a:br>
              <a:rPr lang="en-US" sz="4400" dirty="0" smtClean="0"/>
            </a:br>
            <a:r>
              <a:rPr lang="en-US" sz="4400" dirty="0" smtClean="0"/>
              <a:t/>
            </a:r>
            <a:br>
              <a:rPr lang="en-US" sz="4400" dirty="0" smtClean="0"/>
            </a:br>
            <a:endParaRPr lang="en-US" sz="4400" dirty="0"/>
          </a:p>
        </p:txBody>
      </p:sp>
      <p:pic>
        <p:nvPicPr>
          <p:cNvPr id="2050" name="Picture 2" descr="C:\Users\piet.9WFUVIFXATVVK7Z\Desktop\IMG-20180725-WA0023.jpg"/>
          <p:cNvPicPr>
            <a:picLocks noGrp="1" noChangeAspect="1" noChangeArrowheads="1"/>
          </p:cNvPicPr>
          <p:nvPr>
            <p:ph idx="1"/>
          </p:nvPr>
        </p:nvPicPr>
        <p:blipFill>
          <a:blip r:embed="rId2" cstate="print"/>
          <a:srcRect/>
          <a:stretch>
            <a:fillRect/>
          </a:stretch>
        </p:blipFill>
        <p:spPr bwMode="auto">
          <a:xfrm>
            <a:off x="4484736" y="0"/>
            <a:ext cx="4659264" cy="693058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172200"/>
          </a:xfrm>
        </p:spPr>
        <p:txBody>
          <a:bodyPr>
            <a:normAutofit fontScale="85000" lnSpcReduction="20000"/>
          </a:bodyPr>
          <a:lstStyle/>
          <a:p>
            <a:pPr algn="just">
              <a:buNone/>
            </a:pPr>
            <a:r>
              <a:rPr lang="en-US" dirty="0" smtClean="0"/>
              <a:t>Not to be outdone, our students have devoted time and plunged into creating meaningful notice boards, heart-warming rangolis on special occasions, vivid cultural and informative performances. We all stand over- awed by their very enthusiasm which speaks of contribution of the teachers, filling these minds with positivity. </a:t>
            </a:r>
          </a:p>
          <a:p>
            <a:pPr algn="just">
              <a:buNone/>
            </a:pPr>
            <a:r>
              <a:rPr lang="en-US" dirty="0" smtClean="0"/>
              <a:t>We proudly release this first issue of the magazine magazine in order to show to the outside world, and also to remind our ownselves that life is ongoing and the progress unstagnated. We intend to continue presenting the talent and creativity of our staff and students through ‘Kshitiz’ and I invite you to read and immerse yourself in the unfolding art and be exulted.</a:t>
            </a:r>
          </a:p>
          <a:p>
            <a:endParaRPr lang="en-US" dirty="0" smtClean="0"/>
          </a:p>
          <a:p>
            <a:pPr>
              <a:buNone/>
            </a:pPr>
            <a:r>
              <a:rPr lang="en-US" dirty="0" smtClean="0"/>
              <a:t>Jagmohan Malhotra</a:t>
            </a:r>
          </a:p>
          <a:p>
            <a:pPr>
              <a:buNone/>
            </a:pPr>
            <a:r>
              <a:rPr lang="en-US" dirty="0" smtClean="0"/>
              <a:t>(Chief Editor)</a:t>
            </a:r>
          </a:p>
          <a:p>
            <a:pPr algn="just">
              <a:buNone/>
            </a:pPr>
            <a:endParaRPr lang="en-US" dirty="0" smtClean="0"/>
          </a:p>
          <a:p>
            <a:pPr algn="just">
              <a:buNone/>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457200"/>
            <a:ext cx="7924800" cy="5668963"/>
          </a:xfrm>
        </p:spPr>
        <p:txBody>
          <a:bodyPr>
            <a:noAutofit/>
          </a:bodyPr>
          <a:lstStyle/>
          <a:p>
            <a:pPr algn="just"/>
            <a:r>
              <a:rPr lang="en-US" sz="3600" dirty="0" smtClean="0"/>
              <a:t>It was an amazing experience to be a part of such a reputed and disciplined institution. It was always a second home. Teachers are very kind, friendly and gave a parental advice when required. Discipline was given highest priority. I am proud to be a PIETIANS. Thanks to all for making 3  years of my life a memorable and sweet one. </a:t>
            </a:r>
          </a:p>
          <a:p>
            <a:pPr algn="just"/>
            <a:r>
              <a:rPr lang="en-US" sz="3600" dirty="0" smtClean="0"/>
              <a:t/>
            </a:r>
            <a:br>
              <a:rPr lang="en-US" sz="3600" dirty="0" smtClean="0"/>
            </a:br>
            <a:endParaRPr lang="en-US" sz="3600" dirty="0" smtClean="0"/>
          </a:p>
          <a:p>
            <a:pPr algn="just"/>
            <a:endParaRPr lang="en-US" sz="3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200400" y="609600"/>
            <a:ext cx="3886200" cy="5072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3074" name="Picture 2" descr="Image result for motivational teaching quotes"/>
          <p:cNvPicPr>
            <a:picLocks noChangeAspect="1" noChangeArrowheads="1"/>
          </p:cNvPicPr>
          <p:nvPr/>
        </p:nvPicPr>
        <p:blipFill>
          <a:blip r:embed="rId2" cstate="print"/>
          <a:srcRect/>
          <a:stretch>
            <a:fillRect/>
          </a:stretch>
        </p:blipFill>
        <p:spPr bwMode="auto">
          <a:xfrm>
            <a:off x="381001" y="381000"/>
            <a:ext cx="3810000" cy="3298209"/>
          </a:xfrm>
          <a:prstGeom prst="rect">
            <a:avLst/>
          </a:prstGeom>
          <a:noFill/>
        </p:spPr>
      </p:pic>
      <p:pic>
        <p:nvPicPr>
          <p:cNvPr id="3076" name="Picture 4" descr="Image result for motivational teaching quotes"/>
          <p:cNvPicPr>
            <a:picLocks noChangeAspect="1" noChangeArrowheads="1"/>
          </p:cNvPicPr>
          <p:nvPr/>
        </p:nvPicPr>
        <p:blipFill>
          <a:blip r:embed="rId3" cstate="print"/>
          <a:srcRect/>
          <a:stretch>
            <a:fillRect/>
          </a:stretch>
        </p:blipFill>
        <p:spPr bwMode="auto">
          <a:xfrm>
            <a:off x="4953000" y="1686126"/>
            <a:ext cx="3200400" cy="4562273"/>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0"/>
            <a:ext cx="9144000" cy="1022350"/>
          </a:xfrm>
        </p:spPr>
        <p:txBody>
          <a:bodyPr/>
          <a:lstStyle/>
          <a:p>
            <a:pPr algn="ctr" eaLnBrk="1" hangingPunct="1"/>
            <a:r>
              <a:rPr lang="en-US" altLang="en-US" sz="3200" dirty="0" smtClean="0"/>
              <a:t>Thank you</a:t>
            </a:r>
          </a:p>
        </p:txBody>
      </p:sp>
      <p:sp>
        <p:nvSpPr>
          <p:cNvPr id="67587" name="Content Placeholder 2"/>
          <p:cNvSpPr>
            <a:spLocks noGrp="1"/>
          </p:cNvSpPr>
          <p:nvPr>
            <p:ph idx="1"/>
          </p:nvPr>
        </p:nvSpPr>
        <p:spPr>
          <a:xfrm>
            <a:off x="457200" y="2057400"/>
            <a:ext cx="8229600" cy="4068763"/>
          </a:xfrm>
        </p:spPr>
        <p:txBody>
          <a:bodyPr/>
          <a:lstStyle/>
          <a:p>
            <a:pPr eaLnBrk="1" hangingPunct="1"/>
            <a:r>
              <a:rPr lang="en-US" altLang="en-US" b="1" dirty="0" err="1" smtClean="0"/>
              <a:t>BBA,HOD</a:t>
            </a:r>
            <a:endParaRPr lang="en-US" altLang="en-US" b="1" dirty="0" smtClean="0"/>
          </a:p>
          <a:p>
            <a:pPr eaLnBrk="1" hangingPunct="1">
              <a:buFont typeface="Arial" charset="0"/>
              <a:buNone/>
            </a:pPr>
            <a:r>
              <a:rPr lang="en-US" altLang="en-US" dirty="0" smtClean="0"/>
              <a:t>    (Mr. Yoginder Kataria)</a:t>
            </a:r>
          </a:p>
          <a:p>
            <a:pPr eaLnBrk="1" hangingPunct="1">
              <a:buFont typeface="Arial" charset="0"/>
              <a:buNone/>
            </a:pPr>
            <a:endParaRPr lang="en-US" altLang="en-US" dirty="0" smtClean="0"/>
          </a:p>
          <a:p>
            <a:pPr eaLnBrk="1" hangingPunct="1"/>
            <a:r>
              <a:rPr lang="en-US" altLang="en-US" b="1" dirty="0" smtClean="0"/>
              <a:t>BBA, E- Committee</a:t>
            </a:r>
          </a:p>
          <a:p>
            <a:pPr eaLnBrk="1" hangingPunct="1">
              <a:buFont typeface="Arial" charset="0"/>
              <a:buNone/>
            </a:pPr>
            <a:r>
              <a:rPr lang="en-US" altLang="en-US" dirty="0" smtClean="0"/>
              <a:t>    </a:t>
            </a:r>
            <a:r>
              <a:rPr lang="en-US" altLang="en-US" sz="2800" dirty="0" smtClean="0"/>
              <a:t>(Mr. Jagmohan Malhotra)</a:t>
            </a:r>
          </a:p>
          <a:p>
            <a:pPr eaLnBrk="1" hangingPunct="1">
              <a:buFont typeface="Arial" charset="0"/>
              <a:buNone/>
            </a:pPr>
            <a:r>
              <a:rPr lang="en-US" altLang="en-US" sz="2800" dirty="0" smtClean="0"/>
              <a:t>     (Dr. Sangeeta)</a:t>
            </a:r>
          </a:p>
          <a:p>
            <a:pPr eaLnBrk="1" hangingPunct="1">
              <a:buFont typeface="Arial" charset="0"/>
              <a:buNone/>
            </a:pPr>
            <a:r>
              <a:rPr lang="en-US" altLang="en-US" sz="2800" dirty="0" smtClean="0"/>
              <a:t>     (Ms. Pooja Gupta)</a:t>
            </a:r>
          </a:p>
        </p:txBody>
      </p:sp>
      <p:sp>
        <p:nvSpPr>
          <p:cNvPr id="23554" name="AutoShape 2" descr="Image result for we will be back so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55" name="Picture 3"/>
          <p:cNvPicPr>
            <a:picLocks noChangeAspect="1" noChangeArrowheads="1"/>
          </p:cNvPicPr>
          <p:nvPr/>
        </p:nvPicPr>
        <p:blipFill>
          <a:blip r:embed="rId2" cstate="print"/>
          <a:srcRect/>
          <a:stretch>
            <a:fillRect/>
          </a:stretch>
        </p:blipFill>
        <p:spPr bwMode="auto">
          <a:xfrm>
            <a:off x="5029200" y="2209800"/>
            <a:ext cx="3791648"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hello jul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hello jul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2" cstate="print"/>
          <a:srcRect/>
          <a:stretch>
            <a:fillRect/>
          </a:stretch>
        </p:blipFill>
        <p:spPr bwMode="auto">
          <a:xfrm>
            <a:off x="220690" y="533400"/>
            <a:ext cx="8588112" cy="5714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images.jpg"/>
          <p:cNvPicPr>
            <a:picLocks noChangeAspect="1"/>
          </p:cNvPicPr>
          <p:nvPr/>
        </p:nvPicPr>
        <p:blipFill>
          <a:blip r:embed="rId2" cstate="print"/>
          <a:srcRect/>
          <a:stretch>
            <a:fillRect/>
          </a:stretch>
        </p:blipFill>
        <p:spPr>
          <a:xfrm>
            <a:off x="228600" y="228600"/>
            <a:ext cx="8610600" cy="3429000"/>
          </a:xfrm>
          <a:prstGeom prst="rect">
            <a:avLst/>
          </a:prstGeom>
        </p:spPr>
      </p:pic>
      <p:pic>
        <p:nvPicPr>
          <p:cNvPr id="6" name="Picture 4" descr="kshitij-logo.jpg"/>
          <p:cNvPicPr>
            <a:picLocks noChangeAspect="1"/>
          </p:cNvPicPr>
          <p:nvPr/>
        </p:nvPicPr>
        <p:blipFill>
          <a:blip r:embed="rId3" cstate="print"/>
          <a:srcRect/>
          <a:stretch>
            <a:fillRect/>
          </a:stretch>
        </p:blipFill>
        <p:spPr bwMode="auto">
          <a:xfrm>
            <a:off x="762000" y="3633788"/>
            <a:ext cx="8077200" cy="2843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1828800" cy="1098550"/>
          </a:xfrm>
        </p:spPr>
        <p:txBody>
          <a:bodyPr>
            <a:normAutofit/>
          </a:bodyPr>
          <a:lstStyle/>
          <a:p>
            <a:r>
              <a:rPr lang="en-US" dirty="0" smtClean="0"/>
              <a:t>16 July 2018 to 19 July 2018</a:t>
            </a:r>
            <a:endParaRPr lang="en-US" dirty="0"/>
          </a:p>
        </p:txBody>
      </p:sp>
      <p:sp>
        <p:nvSpPr>
          <p:cNvPr id="3" name="Content Placeholder 2"/>
          <p:cNvSpPr>
            <a:spLocks noGrp="1"/>
          </p:cNvSpPr>
          <p:nvPr>
            <p:ph idx="1"/>
          </p:nvPr>
        </p:nvSpPr>
        <p:spPr>
          <a:xfrm>
            <a:off x="2895600" y="273050"/>
            <a:ext cx="5791200" cy="6356350"/>
          </a:xfrm>
        </p:spPr>
        <p:txBody>
          <a:bodyPr>
            <a:normAutofit fontScale="77500" lnSpcReduction="20000"/>
          </a:bodyPr>
          <a:lstStyle/>
          <a:p>
            <a:pPr algn="just"/>
            <a:r>
              <a:rPr lang="en-US" dirty="0" smtClean="0"/>
              <a:t>BBA  orientation programme was organised between 16</a:t>
            </a:r>
            <a:r>
              <a:rPr lang="en-US" baseline="30000" dirty="0" smtClean="0"/>
              <a:t>th</a:t>
            </a:r>
            <a:r>
              <a:rPr lang="en-US" dirty="0" smtClean="0"/>
              <a:t> and 19</a:t>
            </a:r>
            <a:r>
              <a:rPr lang="en-US" baseline="30000" dirty="0" smtClean="0"/>
              <a:t>th</a:t>
            </a:r>
            <a:r>
              <a:rPr lang="en-US" dirty="0" smtClean="0"/>
              <a:t> July. While the two day session was handled by Mr. </a:t>
            </a:r>
            <a:r>
              <a:rPr lang="en-US" smtClean="0"/>
              <a:t>Surya</a:t>
            </a:r>
            <a:r>
              <a:rPr lang="en-US" dirty="0" smtClean="0"/>
              <a:t>, the Managing Director of Confluence, the other two days were entirely handled by 2</a:t>
            </a:r>
            <a:r>
              <a:rPr lang="en-US" baseline="30000" dirty="0" smtClean="0"/>
              <a:t>nd</a:t>
            </a:r>
            <a:r>
              <a:rPr lang="en-US" dirty="0" smtClean="0"/>
              <a:t> year students and faculty members.</a:t>
            </a:r>
          </a:p>
          <a:p>
            <a:pPr algn="just"/>
            <a:r>
              <a:rPr lang="en-US" dirty="0" smtClean="0"/>
              <a:t>The fresher's were exposed to the strengths of the BBA course and the advantages of doing it at PIET. It was a wonderful learning on various management aspects where the students participated actively in question answer session. </a:t>
            </a:r>
          </a:p>
          <a:p>
            <a:pPr algn="just"/>
            <a:r>
              <a:rPr lang="en-US" dirty="0" smtClean="0"/>
              <a:t>The other two days were full of fun and frolic and latent talent hunt.  The new comers exhibited their skills on the stage and enjoyed to the optimum.</a:t>
            </a:r>
          </a:p>
          <a:p>
            <a:pPr algn="just">
              <a:buNone/>
            </a:pPr>
            <a:endParaRPr lang="en-US" dirty="0"/>
          </a:p>
        </p:txBody>
      </p:sp>
      <p:sp>
        <p:nvSpPr>
          <p:cNvPr id="4" name="Text Placeholder 3"/>
          <p:cNvSpPr>
            <a:spLocks noGrp="1"/>
          </p:cNvSpPr>
          <p:nvPr>
            <p:ph type="body" sz="half" idx="2"/>
          </p:nvPr>
        </p:nvSpPr>
        <p:spPr>
          <a:xfrm>
            <a:off x="457200" y="2286000"/>
            <a:ext cx="3008313" cy="3840163"/>
          </a:xfrm>
        </p:spPr>
        <p:txBody>
          <a:bodyPr>
            <a:normAutofit/>
          </a:bodyPr>
          <a:lstStyle/>
          <a:p>
            <a:r>
              <a:rPr lang="en-US" sz="2000" dirty="0" smtClean="0"/>
              <a:t>Cultural Committee : </a:t>
            </a:r>
          </a:p>
          <a:p>
            <a:r>
              <a:rPr lang="en-US" sz="2000" dirty="0" smtClean="0"/>
              <a:t>Ms. </a:t>
            </a:r>
            <a:r>
              <a:rPr lang="en-US" sz="2000" dirty="0" err="1" smtClean="0"/>
              <a:t>Samriti</a:t>
            </a:r>
            <a:endParaRPr lang="en-US" sz="2000" dirty="0" smtClean="0"/>
          </a:p>
          <a:p>
            <a:r>
              <a:rPr lang="en-US" sz="2000" dirty="0" smtClean="0"/>
              <a:t>Ms. </a:t>
            </a:r>
            <a:r>
              <a:rPr lang="en-US" sz="2000" dirty="0" err="1" smtClean="0"/>
              <a:t>Namita</a:t>
            </a:r>
            <a:endParaRPr lang="en-US" sz="2000" dirty="0" smtClean="0"/>
          </a:p>
          <a:p>
            <a:r>
              <a:rPr lang="en-US" sz="2000" dirty="0" smtClean="0"/>
              <a:t>Ms. Monika</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262</TotalTime>
  <Words>2331</Words>
  <Application>Microsoft Office PowerPoint</Application>
  <PresentationFormat>On-screen Show (4:3)</PresentationFormat>
  <Paragraphs>152</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Slide 1</vt:lpstr>
      <vt:lpstr>Slide 2</vt:lpstr>
      <vt:lpstr>Mr. Yoginder Kataria</vt:lpstr>
      <vt:lpstr>Slide 4</vt:lpstr>
      <vt:lpstr>Editorial Team’s View  </vt:lpstr>
      <vt:lpstr>Slide 6</vt:lpstr>
      <vt:lpstr>Slide 7</vt:lpstr>
      <vt:lpstr>Slide 8</vt:lpstr>
      <vt:lpstr>16 July 2018 to 19 July 2018</vt:lpstr>
      <vt:lpstr>Slide 10</vt:lpstr>
      <vt:lpstr>Slide 11</vt:lpstr>
      <vt:lpstr>Slide 12</vt:lpstr>
      <vt:lpstr>Slide 13</vt:lpstr>
      <vt:lpstr>Slide 14</vt:lpstr>
      <vt:lpstr>Slide 15</vt:lpstr>
      <vt:lpstr>Slide 16</vt:lpstr>
      <vt:lpstr>Slide 17</vt:lpstr>
      <vt:lpstr>Slide 18</vt:lpstr>
      <vt:lpstr>Slide 19</vt:lpstr>
      <vt:lpstr>Welcome Back</vt:lpstr>
      <vt:lpstr>Slide 21</vt:lpstr>
      <vt:lpstr>Slide 22</vt:lpstr>
      <vt:lpstr>Slide 23</vt:lpstr>
      <vt:lpstr>Slide 24</vt:lpstr>
      <vt:lpstr>Slide 25</vt:lpstr>
      <vt:lpstr>Slide 26</vt:lpstr>
      <vt:lpstr>Slide 27</vt:lpstr>
      <vt:lpstr>Slide 28</vt:lpstr>
      <vt:lpstr>Slide 29</vt:lpstr>
      <vt:lpstr>Raahgiri (22/7/18)</vt:lpstr>
      <vt:lpstr>Students of BBA department performing at Raahgiri-PANIPAT</vt:lpstr>
      <vt:lpstr>Excursion Tour 1- 21/7/18-24/7/18</vt:lpstr>
      <vt:lpstr>Slide 33</vt:lpstr>
      <vt:lpstr>Slide 34</vt:lpstr>
      <vt:lpstr>Group photograph</vt:lpstr>
      <vt:lpstr>Excursion Tour 2- 24/7/18-29-7/18</vt:lpstr>
      <vt:lpstr>Slide 37</vt:lpstr>
      <vt:lpstr>Janta  Mahapanchayat  Zirakpur- 24/7/18</vt:lpstr>
      <vt:lpstr>Slide 39</vt:lpstr>
      <vt:lpstr>Slide 40</vt:lpstr>
      <vt:lpstr>Slide 41</vt:lpstr>
      <vt:lpstr>Slide 42</vt:lpstr>
      <vt:lpstr>Slide 43</vt:lpstr>
      <vt:lpstr>Slide 44</vt:lpstr>
      <vt:lpstr>Slide 45</vt:lpstr>
      <vt:lpstr>Slide 46</vt:lpstr>
      <vt:lpstr>Slide 47</vt:lpstr>
      <vt:lpstr>Slide 48</vt:lpstr>
      <vt:lpstr>Pooja Gupta</vt:lpstr>
      <vt:lpstr>INDIA'S MODERN EDUCATION SYSTEM</vt:lpstr>
      <vt:lpstr>Slide 51</vt:lpstr>
      <vt:lpstr>THE PRO’S</vt:lpstr>
      <vt:lpstr>THE CON’S</vt:lpstr>
      <vt:lpstr>Slide 54</vt:lpstr>
      <vt:lpstr>Mahima   Chauhan</vt:lpstr>
      <vt:lpstr> </vt:lpstr>
      <vt:lpstr>Niharika   Guglani</vt:lpstr>
      <vt:lpstr> </vt:lpstr>
      <vt:lpstr>NAINA   GUGLANI  </vt:lpstr>
      <vt:lpstr>Slide 60</vt:lpstr>
      <vt:lpstr>Slide 61</vt:lpstr>
      <vt:lpstr>Slide 62</vt:lpstr>
      <vt:lpstr>Thank you</vt:lpstr>
    </vt:vector>
  </TitlesOfParts>
  <Company>Nguyen Truong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Truong</dc:creator>
  <cp:lastModifiedBy>Corporate Edition</cp:lastModifiedBy>
  <cp:revision>87</cp:revision>
  <dcterms:created xsi:type="dcterms:W3CDTF">2018-07-24T06:34:36Z</dcterms:created>
  <dcterms:modified xsi:type="dcterms:W3CDTF">2018-08-11T09:18:46Z</dcterms:modified>
</cp:coreProperties>
</file>