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xml" PartName="/ppt/slides/slide45.xml"/>
  <Override ContentType="application/vnd.openxmlformats-officedocument.presentationml.slide+xml" PartName="/ppt/slides/slide54.xml"/>
  <Override ContentType="application/vnd.openxmlformats-officedocument.presentationml.slide+xml" PartName="/ppt/slides/slide65.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presentationml.slide+xml" PartName="/ppt/slides/slide52.xml"/>
  <Override ContentType="application/vnd.openxmlformats-officedocument.presentationml.slide+xml" PartName="/ppt/slides/slide63.xml"/>
  <Override ContentType="application/vnd.openxmlformats-officedocument.presentationml.slide+xml" PartName="/ppt/slides/slide72.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slide+xml" PartName="/ppt/slides/slide70.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slide+xml" PartName="/ppt/slides/slide68.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xml" PartName="/ppt/slides/slide66.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64.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xml" PartName="/ppt/slides/slide71.xml"/>
  <Override ContentType="application/vnd.openxmlformats-officedocument.presentationml.slideLayout+xml" PartName="/ppt/slideLayouts/slideLayout3.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69.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xml" PartName="/ppt/slides/slide67.xml"/>
  <Override ContentType="application/vnd.openxmlformats-officedocument.presentationml.slideLayout+xml" PartName="/ppt/slideLayouts/slideLayout8.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58" r:id="rId3"/>
    <p:sldId id="259" r:id="rId4"/>
    <p:sldId id="293" r:id="rId5"/>
    <p:sldId id="296" r:id="rId6"/>
    <p:sldId id="353" r:id="rId7"/>
    <p:sldId id="354" r:id="rId8"/>
    <p:sldId id="371" r:id="rId9"/>
    <p:sldId id="372" r:id="rId10"/>
    <p:sldId id="299" r:id="rId11"/>
    <p:sldId id="340" r:id="rId12"/>
    <p:sldId id="341" r:id="rId13"/>
    <p:sldId id="342" r:id="rId14"/>
    <p:sldId id="346" r:id="rId15"/>
    <p:sldId id="347" r:id="rId16"/>
    <p:sldId id="348" r:id="rId17"/>
    <p:sldId id="345" r:id="rId18"/>
    <p:sldId id="343" r:id="rId19"/>
    <p:sldId id="344" r:id="rId20"/>
    <p:sldId id="381" r:id="rId21"/>
    <p:sldId id="376" r:id="rId22"/>
    <p:sldId id="378" r:id="rId23"/>
    <p:sldId id="298" r:id="rId24"/>
    <p:sldId id="307" r:id="rId25"/>
    <p:sldId id="306" r:id="rId26"/>
    <p:sldId id="305" r:id="rId27"/>
    <p:sldId id="308" r:id="rId28"/>
    <p:sldId id="318" r:id="rId29"/>
    <p:sldId id="310" r:id="rId30"/>
    <p:sldId id="311" r:id="rId31"/>
    <p:sldId id="312" r:id="rId32"/>
    <p:sldId id="313" r:id="rId33"/>
    <p:sldId id="314" r:id="rId34"/>
    <p:sldId id="315" r:id="rId35"/>
    <p:sldId id="316" r:id="rId36"/>
    <p:sldId id="319" r:id="rId37"/>
    <p:sldId id="317" r:id="rId38"/>
    <p:sldId id="321" r:id="rId39"/>
    <p:sldId id="357" r:id="rId40"/>
    <p:sldId id="323" r:id="rId41"/>
    <p:sldId id="324" r:id="rId42"/>
    <p:sldId id="325" r:id="rId43"/>
    <p:sldId id="326" r:id="rId44"/>
    <p:sldId id="327" r:id="rId45"/>
    <p:sldId id="328" r:id="rId46"/>
    <p:sldId id="330" r:id="rId47"/>
    <p:sldId id="329" r:id="rId48"/>
    <p:sldId id="301" r:id="rId49"/>
    <p:sldId id="356" r:id="rId50"/>
    <p:sldId id="360" r:id="rId51"/>
    <p:sldId id="303" r:id="rId52"/>
    <p:sldId id="349" r:id="rId53"/>
    <p:sldId id="304" r:id="rId54"/>
    <p:sldId id="335" r:id="rId55"/>
    <p:sldId id="334" r:id="rId56"/>
    <p:sldId id="331" r:id="rId57"/>
    <p:sldId id="336" r:id="rId58"/>
    <p:sldId id="337" r:id="rId59"/>
    <p:sldId id="338" r:id="rId60"/>
    <p:sldId id="332" r:id="rId61"/>
    <p:sldId id="333" r:id="rId62"/>
    <p:sldId id="339" r:id="rId63"/>
    <p:sldId id="351" r:id="rId64"/>
    <p:sldId id="350" r:id="rId65"/>
    <p:sldId id="358" r:id="rId66"/>
    <p:sldId id="374" r:id="rId67"/>
    <p:sldId id="366" r:id="rId68"/>
    <p:sldId id="365" r:id="rId69"/>
    <p:sldId id="361" r:id="rId70"/>
    <p:sldId id="373" r:id="rId71"/>
    <p:sldId id="367" r:id="rId72"/>
    <p:sldId id="35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89D6C-F1AA-4962-A3D6-BA47E649E17D}" type="datetimeFigureOut">
              <a:rPr lang="en-US" smtClean="0"/>
              <a:pPr/>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6EB86-1A21-4D6D-8449-D750936467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6EB86-1A21-4D6D-8449-D750936467B8}"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6EB86-1A21-4D6D-8449-D750936467B8}"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C7A20-6009-4863-A5F8-D21D509B3730}" type="datetimeFigureOut">
              <a:rPr lang="en-US" smtClean="0"/>
              <a:pPr/>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C7A20-6009-4863-A5F8-D21D509B3730}"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C7A20-6009-4863-A5F8-D21D509B3730}" type="datetimeFigureOut">
              <a:rPr lang="en-US" smtClean="0"/>
              <a:pPr/>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C7A20-6009-4863-A5F8-D21D509B3730}" type="datetimeFigureOut">
              <a:rPr lang="en-US" smtClean="0"/>
              <a:pPr/>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C7A20-6009-4863-A5F8-D21D509B3730}" type="datetimeFigureOut">
              <a:rPr lang="en-US" smtClean="0"/>
              <a:pPr/>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C7A20-6009-4863-A5F8-D21D509B3730}"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C7A20-6009-4863-A5F8-D21D509B3730}" type="datetimeFigureOut">
              <a:rPr lang="en-US" smtClean="0"/>
              <a:pPr/>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C7A20-6009-4863-A5F8-D21D509B3730}" type="datetimeFigureOut">
              <a:rPr lang="en-US" smtClean="0"/>
              <a:pPr/>
              <a:t>5/2/2018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69546-2C23-4DA0-AC05-AE2CC929FC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1.JPG"/>
          <p:cNvPicPr>
            <a:picLocks noChangeAspect="1"/>
          </p:cNvPicPr>
          <p:nvPr/>
        </p:nvPicPr>
        <p:blipFill>
          <a:blip r:embed="rId2" cstate="print">
            <a:lum bright="10000"/>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logo-in.jpg"/>
          <p:cNvPicPr>
            <a:picLocks noChangeAspect="1"/>
          </p:cNvPicPr>
          <p:nvPr/>
        </p:nvPicPr>
        <p:blipFill>
          <a:blip r:embed="rId3" cstate="print"/>
          <a:stretch>
            <a:fillRect/>
          </a:stretch>
        </p:blipFill>
        <p:spPr>
          <a:xfrm>
            <a:off x="0" y="0"/>
            <a:ext cx="9144000" cy="129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notice board logo"/>
          <p:cNvPicPr>
            <a:picLocks noChangeAspect="1" noChangeArrowheads="1"/>
          </p:cNvPicPr>
          <p:nvPr/>
        </p:nvPicPr>
        <p:blipFill>
          <a:blip r:embed="rId2" cstate="print"/>
          <a:srcRect t="25182" b="18644"/>
          <a:stretch>
            <a:fillRect/>
          </a:stretch>
        </p:blipFill>
        <p:spPr bwMode="auto">
          <a:xfrm>
            <a:off x="0" y="152400"/>
            <a:ext cx="6019800" cy="1745742"/>
          </a:xfrm>
          <a:prstGeom prst="rect">
            <a:avLst/>
          </a:prstGeom>
          <a:noFill/>
        </p:spPr>
      </p:pic>
      <p:pic>
        <p:nvPicPr>
          <p:cNvPr id="23556" name="Picture 4" descr="Image result for decoration logo"/>
          <p:cNvPicPr>
            <a:picLocks noChangeAspect="1" noChangeArrowheads="1"/>
          </p:cNvPicPr>
          <p:nvPr/>
        </p:nvPicPr>
        <p:blipFill>
          <a:blip r:embed="rId3" cstate="print"/>
          <a:srcRect t="63230"/>
          <a:stretch>
            <a:fillRect/>
          </a:stretch>
        </p:blipFill>
        <p:spPr bwMode="auto">
          <a:xfrm>
            <a:off x="2895600" y="1524000"/>
            <a:ext cx="6096000" cy="1205680"/>
          </a:xfrm>
          <a:prstGeom prst="rect">
            <a:avLst/>
          </a:prstGeom>
          <a:noFill/>
        </p:spPr>
      </p:pic>
      <p:pic>
        <p:nvPicPr>
          <p:cNvPr id="6146" name="Picture 2" descr="Image result for second sessional logo"/>
          <p:cNvPicPr>
            <a:picLocks noChangeAspect="1" noChangeArrowheads="1"/>
          </p:cNvPicPr>
          <p:nvPr/>
        </p:nvPicPr>
        <p:blipFill>
          <a:blip r:embed="rId4" cstate="print"/>
          <a:srcRect/>
          <a:stretch>
            <a:fillRect/>
          </a:stretch>
        </p:blipFill>
        <p:spPr bwMode="auto">
          <a:xfrm>
            <a:off x="304800" y="2514600"/>
            <a:ext cx="4566285" cy="1619250"/>
          </a:xfrm>
          <a:prstGeom prst="rect">
            <a:avLst/>
          </a:prstGeom>
          <a:noFill/>
        </p:spPr>
      </p:pic>
      <p:sp>
        <p:nvSpPr>
          <p:cNvPr id="5" name="Rectangle 4"/>
          <p:cNvSpPr/>
          <p:nvPr/>
        </p:nvSpPr>
        <p:spPr>
          <a:xfrm>
            <a:off x="152400" y="4267200"/>
            <a:ext cx="8763000" cy="2308324"/>
          </a:xfrm>
          <a:prstGeom prst="rect">
            <a:avLst/>
          </a:prstGeom>
        </p:spPr>
        <p:txBody>
          <a:bodyPr wrap="square">
            <a:spAutoFit/>
          </a:bodyPr>
          <a:lstStyle/>
          <a:p>
            <a:pPr algn="just"/>
            <a:r>
              <a:rPr lang="en-US" dirty="0" smtClean="0"/>
              <a:t>A notice board is like a face of college which displays multiple skills of the students. They not only display their creative skills but also through these notice board they depict  some of the best Management lesson which help all the students to refresh these topics as and when they stand near these.</a:t>
            </a:r>
          </a:p>
          <a:p>
            <a:pPr algn="just"/>
            <a:endParaRPr lang="en-US" dirty="0" smtClean="0"/>
          </a:p>
          <a:p>
            <a:pPr algn="just"/>
            <a:r>
              <a:rPr lang="en-US" dirty="0" smtClean="0"/>
              <a:t>Obviously the teachers motivate students to participate their wards in these activities and provide them a platform to prove themselves. Finally these creations are examined by a team of judges and awards are given.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S\Notice Board\IMG_20180322_115629.jpg"/>
          <p:cNvPicPr>
            <a:picLocks noChangeAspect="1" noChangeArrowheads="1"/>
          </p:cNvPicPr>
          <p:nvPr/>
        </p:nvPicPr>
        <p:blipFill>
          <a:blip r:embed="rId2" cstate="print">
            <a:lum bright="10000"/>
          </a:blip>
          <a:srcRect l="6549" t="9883" r="1804" b="9725"/>
          <a:stretch>
            <a:fillRect/>
          </a:stretch>
        </p:blipFill>
        <p:spPr bwMode="auto">
          <a:xfrm>
            <a:off x="152400" y="152400"/>
            <a:ext cx="8686800" cy="5715000"/>
          </a:xfrm>
          <a:prstGeom prst="rect">
            <a:avLst/>
          </a:prstGeom>
          <a:noFill/>
        </p:spPr>
      </p:pic>
      <p:sp>
        <p:nvSpPr>
          <p:cNvPr id="3" name="Rectangle 2"/>
          <p:cNvSpPr/>
          <p:nvPr/>
        </p:nvSpPr>
        <p:spPr>
          <a:xfrm>
            <a:off x="228600" y="5715000"/>
            <a:ext cx="8686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Notice Board-1 , 1</a:t>
            </a:r>
            <a:r>
              <a:rPr lang="en-US" sz="2000" b="1" baseline="30000" dirty="0" smtClean="0"/>
              <a:t>st</a:t>
            </a:r>
            <a:r>
              <a:rPr lang="en-US" sz="2000" b="1" dirty="0" smtClean="0"/>
              <a:t> Floor</a:t>
            </a:r>
          </a:p>
          <a:p>
            <a:pPr algn="ctr"/>
            <a:r>
              <a:rPr lang="en-US" sz="2000" b="1" dirty="0" smtClean="0"/>
              <a:t>Prepared by Ms. </a:t>
            </a:r>
            <a:r>
              <a:rPr lang="en-US" sz="2000" b="1" dirty="0" err="1" smtClean="0"/>
              <a:t>Priya</a:t>
            </a:r>
            <a:r>
              <a:rPr lang="en-US" sz="2000" b="1" dirty="0" smtClean="0"/>
              <a:t>, Ms. </a:t>
            </a:r>
            <a:r>
              <a:rPr lang="en-US" sz="2000" b="1" dirty="0" err="1" smtClean="0"/>
              <a:t>Kirti</a:t>
            </a:r>
            <a:r>
              <a:rPr lang="en-US" sz="2000" b="1" dirty="0" smtClean="0"/>
              <a:t> Jain, Ms. </a:t>
            </a:r>
            <a:r>
              <a:rPr lang="en-US" sz="2000" b="1" dirty="0" err="1" smtClean="0"/>
              <a:t>Sakshi</a:t>
            </a:r>
            <a:r>
              <a:rPr lang="en-US" sz="2000" b="1" dirty="0" smtClean="0"/>
              <a:t> </a:t>
            </a:r>
            <a:r>
              <a:rPr lang="en-US" sz="2000" b="1" dirty="0" err="1" smtClean="0"/>
              <a:t>Rana</a:t>
            </a:r>
            <a:r>
              <a:rPr lang="en-US" sz="2000" b="1" dirty="0" smtClean="0"/>
              <a:t>, &amp; Ms. Himani</a:t>
            </a:r>
          </a:p>
          <a:p>
            <a:pPr algn="ctr"/>
            <a:r>
              <a:rPr lang="en-US" sz="2000" b="1" dirty="0" smtClean="0"/>
              <a:t>(BBA 2</a:t>
            </a:r>
            <a:r>
              <a:rPr lang="en-US" sz="2000" b="1" baseline="30000" dirty="0" smtClean="0"/>
              <a:t>nd</a:t>
            </a:r>
            <a:r>
              <a:rPr lang="en-US" sz="2000" b="1" dirty="0" smtClean="0"/>
              <a:t> Year)</a:t>
            </a:r>
            <a:endParaRPr lang="en-US"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Notice Board\IMG_20180322_115731.jpg"/>
          <p:cNvPicPr>
            <a:picLocks noChangeAspect="1" noChangeArrowheads="1"/>
          </p:cNvPicPr>
          <p:nvPr/>
        </p:nvPicPr>
        <p:blipFill>
          <a:blip r:embed="rId2" cstate="print">
            <a:lum bright="10000"/>
          </a:blip>
          <a:srcRect t="12222"/>
          <a:stretch>
            <a:fillRect/>
          </a:stretch>
        </p:blipFill>
        <p:spPr bwMode="auto">
          <a:xfrm>
            <a:off x="0" y="0"/>
            <a:ext cx="9144000" cy="6019800"/>
          </a:xfrm>
          <a:prstGeom prst="rect">
            <a:avLst/>
          </a:prstGeom>
          <a:noFill/>
        </p:spPr>
      </p:pic>
      <p:sp>
        <p:nvSpPr>
          <p:cNvPr id="3" name="Rectangle 2"/>
          <p:cNvSpPr/>
          <p:nvPr/>
        </p:nvSpPr>
        <p:spPr>
          <a:xfrm>
            <a:off x="228600" y="5715000"/>
            <a:ext cx="8610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Board-2 , 1</a:t>
            </a:r>
            <a:r>
              <a:rPr lang="en-US" b="1" baseline="30000" dirty="0" smtClean="0"/>
              <a:t>st</a:t>
            </a:r>
            <a:r>
              <a:rPr lang="en-US" b="1" dirty="0" smtClean="0"/>
              <a:t> Floor</a:t>
            </a:r>
          </a:p>
          <a:p>
            <a:pPr algn="ctr"/>
            <a:r>
              <a:rPr lang="en-US" b="1" dirty="0" smtClean="0"/>
              <a:t>Prepared by Ms. </a:t>
            </a:r>
            <a:r>
              <a:rPr lang="en-US" b="1" dirty="0" err="1" smtClean="0"/>
              <a:t>Priya</a:t>
            </a:r>
            <a:r>
              <a:rPr lang="en-US" b="1" dirty="0" smtClean="0"/>
              <a:t>, Ms. </a:t>
            </a:r>
            <a:r>
              <a:rPr lang="en-US" b="1" dirty="0" err="1" smtClean="0"/>
              <a:t>Kirti</a:t>
            </a:r>
            <a:r>
              <a:rPr lang="en-US" b="1" dirty="0" smtClean="0"/>
              <a:t> Jain, Ms. </a:t>
            </a:r>
            <a:r>
              <a:rPr lang="en-US" b="1" dirty="0" err="1" smtClean="0"/>
              <a:t>Sakshi</a:t>
            </a:r>
            <a:r>
              <a:rPr lang="en-US" b="1" dirty="0" smtClean="0"/>
              <a:t> </a:t>
            </a:r>
            <a:r>
              <a:rPr lang="en-US" b="1" dirty="0" err="1" smtClean="0"/>
              <a:t>Rana</a:t>
            </a:r>
            <a:r>
              <a:rPr lang="en-US" b="1" dirty="0" smtClean="0"/>
              <a:t>, &amp; Ms. Himani</a:t>
            </a:r>
          </a:p>
          <a:p>
            <a:pPr algn="ctr"/>
            <a:r>
              <a:rPr lang="en-US" b="1" dirty="0" smtClean="0"/>
              <a:t>(BBA 2</a:t>
            </a:r>
            <a:r>
              <a:rPr lang="en-US" b="1" baseline="30000" dirty="0" smtClean="0"/>
              <a:t>nd</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S\Notice Board\IMG_20180322_115649.jpg"/>
          <p:cNvPicPr>
            <a:picLocks noChangeAspect="1" noChangeArrowheads="1"/>
          </p:cNvPicPr>
          <p:nvPr/>
        </p:nvPicPr>
        <p:blipFill>
          <a:blip r:embed="rId2" cstate="print">
            <a:lum bright="10000"/>
          </a:blip>
          <a:srcRect b="28889"/>
          <a:stretch>
            <a:fillRect/>
          </a:stretch>
        </p:blipFill>
        <p:spPr bwMode="auto">
          <a:xfrm>
            <a:off x="0" y="0"/>
            <a:ext cx="9144000" cy="4876800"/>
          </a:xfrm>
          <a:prstGeom prst="rect">
            <a:avLst/>
          </a:prstGeom>
          <a:noFill/>
        </p:spPr>
      </p:pic>
      <p:sp>
        <p:nvSpPr>
          <p:cNvPr id="3" name="Rectangle 2"/>
          <p:cNvSpPr/>
          <p:nvPr/>
        </p:nvSpPr>
        <p:spPr>
          <a:xfrm>
            <a:off x="304800" y="5105400"/>
            <a:ext cx="86106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Board-3 , 1</a:t>
            </a:r>
            <a:r>
              <a:rPr lang="en-US" b="1" baseline="30000" dirty="0" smtClean="0"/>
              <a:t>st</a:t>
            </a:r>
            <a:r>
              <a:rPr lang="en-US" b="1" dirty="0" smtClean="0"/>
              <a:t> Floor</a:t>
            </a:r>
          </a:p>
          <a:p>
            <a:pPr algn="ctr"/>
            <a:r>
              <a:rPr lang="en-US" b="1" dirty="0" smtClean="0"/>
              <a:t>Prepared by Ms. </a:t>
            </a:r>
            <a:r>
              <a:rPr lang="en-US" b="1" dirty="0" err="1" smtClean="0"/>
              <a:t>Priya</a:t>
            </a:r>
            <a:r>
              <a:rPr lang="en-US" b="1" dirty="0" smtClean="0"/>
              <a:t>, Ms. </a:t>
            </a:r>
            <a:r>
              <a:rPr lang="en-US" b="1" dirty="0" err="1" smtClean="0"/>
              <a:t>Kirti</a:t>
            </a:r>
            <a:r>
              <a:rPr lang="en-US" b="1" dirty="0" smtClean="0"/>
              <a:t> Jain, Ms. </a:t>
            </a:r>
            <a:r>
              <a:rPr lang="en-US" b="1" dirty="0" err="1" smtClean="0"/>
              <a:t>Sakshi</a:t>
            </a:r>
            <a:r>
              <a:rPr lang="en-US" b="1" dirty="0" smtClean="0"/>
              <a:t> </a:t>
            </a:r>
            <a:r>
              <a:rPr lang="en-US" b="1" dirty="0" err="1" smtClean="0"/>
              <a:t>Rana</a:t>
            </a:r>
            <a:r>
              <a:rPr lang="en-US" b="1" dirty="0" smtClean="0"/>
              <a:t>, &amp; Ms. Himani</a:t>
            </a:r>
          </a:p>
          <a:p>
            <a:pPr algn="ctr"/>
            <a:r>
              <a:rPr lang="en-US" b="1" dirty="0" smtClean="0"/>
              <a:t>(BBA 2</a:t>
            </a:r>
            <a:r>
              <a:rPr lang="en-US" b="1" baseline="30000" dirty="0" smtClean="0"/>
              <a:t>nd</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323_123039.jpg"/>
          <p:cNvPicPr>
            <a:picLocks noChangeAspect="1"/>
          </p:cNvPicPr>
          <p:nvPr/>
        </p:nvPicPr>
        <p:blipFill>
          <a:blip r:embed="rId2" cstate="print">
            <a:lum bright="10000"/>
          </a:blip>
          <a:srcRect b="38889"/>
          <a:stretch>
            <a:fillRect/>
          </a:stretch>
        </p:blipFill>
        <p:spPr>
          <a:xfrm>
            <a:off x="0" y="381000"/>
            <a:ext cx="9144000" cy="4191000"/>
          </a:xfrm>
          <a:prstGeom prst="rect">
            <a:avLst/>
          </a:prstGeom>
        </p:spPr>
      </p:pic>
      <p:sp>
        <p:nvSpPr>
          <p:cNvPr id="3" name="Rectangle 2"/>
          <p:cNvSpPr/>
          <p:nvPr/>
        </p:nvSpPr>
        <p:spPr>
          <a:xfrm>
            <a:off x="304800" y="4953000"/>
            <a:ext cx="8382000"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Board-1, 3rd Floor</a:t>
            </a:r>
          </a:p>
          <a:p>
            <a:pPr algn="ctr"/>
            <a:r>
              <a:rPr lang="en-US" b="1" dirty="0" smtClean="0"/>
              <a:t>Prepared by Ms. </a:t>
            </a:r>
            <a:r>
              <a:rPr lang="en-US" b="1" dirty="0" err="1" smtClean="0"/>
              <a:t>Niharika</a:t>
            </a:r>
            <a:r>
              <a:rPr lang="en-US" b="1" dirty="0" smtClean="0"/>
              <a:t>, Ms. </a:t>
            </a:r>
            <a:r>
              <a:rPr lang="en-US" b="1" dirty="0" err="1" smtClean="0"/>
              <a:t>Shefali</a:t>
            </a:r>
            <a:r>
              <a:rPr lang="en-US" b="1" dirty="0" smtClean="0"/>
              <a:t>, Ms. </a:t>
            </a:r>
            <a:r>
              <a:rPr lang="en-US" b="1" dirty="0" err="1" smtClean="0"/>
              <a:t>Sakshi</a:t>
            </a:r>
            <a:r>
              <a:rPr lang="en-US" b="1" dirty="0" smtClean="0"/>
              <a:t> </a:t>
            </a:r>
            <a:r>
              <a:rPr lang="en-US" b="1" dirty="0" err="1" smtClean="0"/>
              <a:t>Bhutra</a:t>
            </a:r>
            <a:r>
              <a:rPr lang="en-US" b="1" dirty="0" smtClean="0"/>
              <a:t>, &amp; Ms. </a:t>
            </a:r>
            <a:r>
              <a:rPr lang="en-US" b="1" dirty="0" err="1" smtClean="0"/>
              <a:t>Varnika</a:t>
            </a:r>
            <a:endParaRPr lang="en-US" b="1" dirty="0" smtClean="0"/>
          </a:p>
          <a:p>
            <a:pPr algn="ctr"/>
            <a:r>
              <a:rPr lang="en-US" b="1" dirty="0" smtClean="0"/>
              <a:t>(BBA 1</a:t>
            </a:r>
            <a:r>
              <a:rPr lang="en-US" b="1" baseline="30000" dirty="0" smtClean="0"/>
              <a:t>st</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323_122550.jpg"/>
          <p:cNvPicPr>
            <a:picLocks noChangeAspect="1"/>
          </p:cNvPicPr>
          <p:nvPr/>
        </p:nvPicPr>
        <p:blipFill>
          <a:blip r:embed="rId2" cstate="print">
            <a:lum bright="10000"/>
          </a:blip>
          <a:srcRect t="14444" b="22222"/>
          <a:stretch>
            <a:fillRect/>
          </a:stretch>
        </p:blipFill>
        <p:spPr>
          <a:xfrm>
            <a:off x="0" y="381000"/>
            <a:ext cx="9144000" cy="4343400"/>
          </a:xfrm>
          <a:prstGeom prst="rect">
            <a:avLst/>
          </a:prstGeom>
        </p:spPr>
      </p:pic>
      <p:sp>
        <p:nvSpPr>
          <p:cNvPr id="3" name="Rectangle 2"/>
          <p:cNvSpPr/>
          <p:nvPr/>
        </p:nvSpPr>
        <p:spPr>
          <a:xfrm>
            <a:off x="457200" y="5257800"/>
            <a:ext cx="83820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Board-2, 3rd Floor</a:t>
            </a:r>
          </a:p>
          <a:p>
            <a:pPr algn="ctr"/>
            <a:r>
              <a:rPr lang="en-US" b="1" dirty="0" smtClean="0"/>
              <a:t>Prepared by Ms. </a:t>
            </a:r>
            <a:r>
              <a:rPr lang="en-US" b="1" dirty="0" err="1" smtClean="0"/>
              <a:t>Niharika</a:t>
            </a:r>
            <a:r>
              <a:rPr lang="en-US" b="1" dirty="0" smtClean="0"/>
              <a:t>, Ms. </a:t>
            </a:r>
            <a:r>
              <a:rPr lang="en-US" b="1" dirty="0" err="1" smtClean="0"/>
              <a:t>Shefali</a:t>
            </a:r>
            <a:r>
              <a:rPr lang="en-US" b="1" dirty="0" smtClean="0"/>
              <a:t>, Ms. </a:t>
            </a:r>
            <a:r>
              <a:rPr lang="en-US" b="1" dirty="0" err="1" smtClean="0"/>
              <a:t>Sakshi</a:t>
            </a:r>
            <a:r>
              <a:rPr lang="en-US" b="1" dirty="0" smtClean="0"/>
              <a:t> </a:t>
            </a:r>
            <a:r>
              <a:rPr lang="en-US" b="1" dirty="0" err="1" smtClean="0"/>
              <a:t>Bhutra</a:t>
            </a:r>
            <a:r>
              <a:rPr lang="en-US" b="1" dirty="0" smtClean="0"/>
              <a:t>, &amp; Ms. </a:t>
            </a:r>
            <a:r>
              <a:rPr lang="en-US" b="1" dirty="0" err="1" smtClean="0"/>
              <a:t>Varnika</a:t>
            </a:r>
            <a:endParaRPr lang="en-US" b="1" dirty="0" smtClean="0"/>
          </a:p>
          <a:p>
            <a:pPr algn="ctr"/>
            <a:r>
              <a:rPr lang="en-US" b="1" dirty="0" smtClean="0"/>
              <a:t>(BBA 1</a:t>
            </a:r>
            <a:r>
              <a:rPr lang="en-US" b="1" baseline="30000" dirty="0" smtClean="0"/>
              <a:t>st</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0323_123438.jpg"/>
          <p:cNvPicPr>
            <a:picLocks noChangeAspect="1"/>
          </p:cNvPicPr>
          <p:nvPr/>
        </p:nvPicPr>
        <p:blipFill>
          <a:blip r:embed="rId2" cstate="print">
            <a:lum bright="10000"/>
          </a:blip>
          <a:srcRect l="20000" r="6667" b="32222"/>
          <a:stretch>
            <a:fillRect/>
          </a:stretch>
        </p:blipFill>
        <p:spPr>
          <a:xfrm>
            <a:off x="1143000" y="228600"/>
            <a:ext cx="6705600" cy="4648200"/>
          </a:xfrm>
          <a:prstGeom prst="rect">
            <a:avLst/>
          </a:prstGeom>
        </p:spPr>
      </p:pic>
      <p:sp>
        <p:nvSpPr>
          <p:cNvPr id="3" name="Rectangle 2"/>
          <p:cNvSpPr/>
          <p:nvPr/>
        </p:nvSpPr>
        <p:spPr>
          <a:xfrm>
            <a:off x="381000" y="5105400"/>
            <a:ext cx="85344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Board-3, 3rd Floor</a:t>
            </a:r>
          </a:p>
          <a:p>
            <a:pPr algn="ctr"/>
            <a:r>
              <a:rPr lang="en-US" b="1" dirty="0" smtClean="0"/>
              <a:t>Prepared by Ms. </a:t>
            </a:r>
            <a:r>
              <a:rPr lang="en-US" b="1" dirty="0" err="1" smtClean="0"/>
              <a:t>Niharika</a:t>
            </a:r>
            <a:r>
              <a:rPr lang="en-US" b="1" dirty="0" smtClean="0"/>
              <a:t>, Ms. </a:t>
            </a:r>
            <a:r>
              <a:rPr lang="en-US" b="1" dirty="0" err="1" smtClean="0"/>
              <a:t>Shefali</a:t>
            </a:r>
            <a:r>
              <a:rPr lang="en-US" b="1" dirty="0" smtClean="0"/>
              <a:t>, Ms. </a:t>
            </a:r>
            <a:r>
              <a:rPr lang="en-US" b="1" dirty="0" err="1" smtClean="0"/>
              <a:t>Sakshi</a:t>
            </a:r>
            <a:r>
              <a:rPr lang="en-US" b="1" dirty="0" smtClean="0"/>
              <a:t> </a:t>
            </a:r>
            <a:r>
              <a:rPr lang="en-US" b="1" dirty="0" err="1" smtClean="0"/>
              <a:t>Bhutra</a:t>
            </a:r>
            <a:r>
              <a:rPr lang="en-US" b="1" dirty="0" smtClean="0"/>
              <a:t>, &amp; Ms. </a:t>
            </a:r>
            <a:r>
              <a:rPr lang="en-US" b="1" dirty="0" err="1" smtClean="0"/>
              <a:t>Varnika</a:t>
            </a:r>
            <a:endParaRPr lang="en-US" b="1" dirty="0" smtClean="0"/>
          </a:p>
          <a:p>
            <a:pPr algn="ctr"/>
            <a:r>
              <a:rPr lang="en-US" b="1" dirty="0" smtClean="0"/>
              <a:t>(BBA 1</a:t>
            </a:r>
            <a:r>
              <a:rPr lang="en-US" b="1" baseline="30000" dirty="0" smtClean="0"/>
              <a:t>st</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S\Notice Board\IMG_20180322_115444.jpg"/>
          <p:cNvPicPr>
            <a:picLocks noChangeAspect="1" noChangeArrowheads="1"/>
          </p:cNvPicPr>
          <p:nvPr/>
        </p:nvPicPr>
        <p:blipFill>
          <a:blip r:embed="rId2" cstate="print">
            <a:lum bright="10000"/>
          </a:blip>
          <a:srcRect t="18889"/>
          <a:stretch>
            <a:fillRect/>
          </a:stretch>
        </p:blipFill>
        <p:spPr bwMode="auto">
          <a:xfrm>
            <a:off x="0" y="228600"/>
            <a:ext cx="9144000" cy="5562600"/>
          </a:xfrm>
          <a:prstGeom prst="rect">
            <a:avLst/>
          </a:prstGeom>
          <a:noFill/>
        </p:spPr>
      </p:pic>
      <p:sp>
        <p:nvSpPr>
          <p:cNvPr id="3" name="Rectangle 2"/>
          <p:cNvSpPr/>
          <p:nvPr/>
        </p:nvSpPr>
        <p:spPr>
          <a:xfrm>
            <a:off x="228600" y="5638800"/>
            <a:ext cx="8610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Board-1 , 4</a:t>
            </a:r>
            <a:r>
              <a:rPr lang="en-US" b="1" baseline="30000" dirty="0" smtClean="0"/>
              <a:t>th</a:t>
            </a:r>
            <a:r>
              <a:rPr lang="en-US" b="1" dirty="0" smtClean="0"/>
              <a:t>  Floor</a:t>
            </a:r>
          </a:p>
          <a:p>
            <a:pPr algn="ctr"/>
            <a:r>
              <a:rPr lang="en-US" b="1" dirty="0" smtClean="0"/>
              <a:t>Prepared by Mr. Harsh Jain, Mr. </a:t>
            </a:r>
            <a:r>
              <a:rPr lang="en-US" b="1" dirty="0" err="1" smtClean="0"/>
              <a:t>Rishabh</a:t>
            </a:r>
            <a:r>
              <a:rPr lang="en-US" b="1" dirty="0" smtClean="0"/>
              <a:t>, Mr. </a:t>
            </a:r>
            <a:r>
              <a:rPr lang="en-US" b="1" dirty="0" err="1" smtClean="0"/>
              <a:t>Saurabh</a:t>
            </a:r>
            <a:r>
              <a:rPr lang="en-US" b="1" dirty="0" smtClean="0"/>
              <a:t> &amp; Ms. </a:t>
            </a:r>
            <a:r>
              <a:rPr lang="en-US" b="1" dirty="0" err="1" smtClean="0"/>
              <a:t>Komal</a:t>
            </a:r>
            <a:endParaRPr lang="en-US" b="1" dirty="0" smtClean="0"/>
          </a:p>
          <a:p>
            <a:pPr algn="ctr"/>
            <a:r>
              <a:rPr lang="en-US" b="1" dirty="0" smtClean="0"/>
              <a:t>(BBA 3</a:t>
            </a:r>
            <a:r>
              <a:rPr lang="en-US" b="1" baseline="30000" dirty="0" smtClean="0"/>
              <a:t>rd</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S\Notice Board\IMG_20180322_115304.jpg"/>
          <p:cNvPicPr>
            <a:picLocks noChangeAspect="1" noChangeArrowheads="1"/>
          </p:cNvPicPr>
          <p:nvPr/>
        </p:nvPicPr>
        <p:blipFill>
          <a:blip r:embed="rId2" cstate="print">
            <a:lum bright="10000"/>
          </a:blip>
          <a:srcRect t="12222"/>
          <a:stretch>
            <a:fillRect/>
          </a:stretch>
        </p:blipFill>
        <p:spPr bwMode="auto">
          <a:xfrm>
            <a:off x="0" y="152400"/>
            <a:ext cx="9144000" cy="6019800"/>
          </a:xfrm>
          <a:prstGeom prst="rect">
            <a:avLst/>
          </a:prstGeom>
          <a:noFill/>
        </p:spPr>
      </p:pic>
      <p:sp>
        <p:nvSpPr>
          <p:cNvPr id="3" name="Rectangle 2"/>
          <p:cNvSpPr/>
          <p:nvPr/>
        </p:nvSpPr>
        <p:spPr>
          <a:xfrm>
            <a:off x="228600" y="5791200"/>
            <a:ext cx="853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Board-2 , 4</a:t>
            </a:r>
            <a:r>
              <a:rPr lang="en-US" b="1" baseline="30000" dirty="0" smtClean="0"/>
              <a:t>th</a:t>
            </a:r>
            <a:r>
              <a:rPr lang="en-US" b="1" dirty="0" smtClean="0"/>
              <a:t>  Floor</a:t>
            </a:r>
          </a:p>
          <a:p>
            <a:pPr algn="ctr"/>
            <a:r>
              <a:rPr lang="en-US" b="1" dirty="0" smtClean="0"/>
              <a:t>Prepared by Ms. </a:t>
            </a:r>
            <a:r>
              <a:rPr lang="en-US" b="1" dirty="0" err="1" smtClean="0"/>
              <a:t>Priya</a:t>
            </a:r>
            <a:r>
              <a:rPr lang="en-US" b="1" dirty="0" smtClean="0"/>
              <a:t>, Ms. </a:t>
            </a:r>
            <a:r>
              <a:rPr lang="en-US" b="1" dirty="0" err="1" smtClean="0"/>
              <a:t>Kirti</a:t>
            </a:r>
            <a:r>
              <a:rPr lang="en-US" b="1" dirty="0" smtClean="0"/>
              <a:t> Jain, Ms. </a:t>
            </a:r>
            <a:r>
              <a:rPr lang="en-US" b="1" dirty="0" err="1" smtClean="0"/>
              <a:t>Sakshi</a:t>
            </a:r>
            <a:r>
              <a:rPr lang="en-US" b="1" dirty="0" smtClean="0"/>
              <a:t> </a:t>
            </a:r>
            <a:r>
              <a:rPr lang="en-US" b="1" dirty="0" err="1" smtClean="0"/>
              <a:t>Rana</a:t>
            </a:r>
            <a:r>
              <a:rPr lang="en-US" b="1" dirty="0" smtClean="0"/>
              <a:t>, &amp; Ms. Himani</a:t>
            </a:r>
          </a:p>
          <a:p>
            <a:pPr algn="ctr"/>
            <a:r>
              <a:rPr lang="en-US" b="1" dirty="0" smtClean="0"/>
              <a:t>(BBA 2</a:t>
            </a:r>
            <a:r>
              <a:rPr lang="en-US" b="1" baseline="30000" dirty="0" smtClean="0"/>
              <a:t>nd</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S\Notice Board\IMG_20180322_115154.jpg"/>
          <p:cNvPicPr>
            <a:picLocks noChangeAspect="1" noChangeArrowheads="1"/>
          </p:cNvPicPr>
          <p:nvPr/>
        </p:nvPicPr>
        <p:blipFill>
          <a:blip r:embed="rId2" cstate="print">
            <a:lum bright="10000"/>
          </a:blip>
          <a:srcRect t="13333" b="5556"/>
          <a:stretch>
            <a:fillRect/>
          </a:stretch>
        </p:blipFill>
        <p:spPr bwMode="auto">
          <a:xfrm>
            <a:off x="0" y="152400"/>
            <a:ext cx="9144000" cy="5562600"/>
          </a:xfrm>
          <a:prstGeom prst="rect">
            <a:avLst/>
          </a:prstGeom>
          <a:noFill/>
        </p:spPr>
      </p:pic>
      <p:sp>
        <p:nvSpPr>
          <p:cNvPr id="3" name="Rectangle 2"/>
          <p:cNvSpPr/>
          <p:nvPr/>
        </p:nvSpPr>
        <p:spPr>
          <a:xfrm>
            <a:off x="228600" y="5562600"/>
            <a:ext cx="8610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Notice Board-3 , 4</a:t>
            </a:r>
            <a:r>
              <a:rPr lang="en-US" b="1" baseline="30000" dirty="0" smtClean="0"/>
              <a:t>th</a:t>
            </a:r>
            <a:r>
              <a:rPr lang="en-US" b="1" dirty="0" smtClean="0"/>
              <a:t> Floor</a:t>
            </a:r>
          </a:p>
          <a:p>
            <a:pPr algn="ctr"/>
            <a:r>
              <a:rPr lang="en-US" b="1" dirty="0" smtClean="0"/>
              <a:t>Prepared by Ms. </a:t>
            </a:r>
            <a:r>
              <a:rPr lang="en-US" b="1" dirty="0" err="1" smtClean="0"/>
              <a:t>Priya</a:t>
            </a:r>
            <a:r>
              <a:rPr lang="en-US" b="1" dirty="0" smtClean="0"/>
              <a:t>, Ms. </a:t>
            </a:r>
            <a:r>
              <a:rPr lang="en-US" b="1" dirty="0" err="1" smtClean="0"/>
              <a:t>Kirti</a:t>
            </a:r>
            <a:r>
              <a:rPr lang="en-US" b="1" dirty="0" smtClean="0"/>
              <a:t> Jain, Ms. </a:t>
            </a:r>
            <a:r>
              <a:rPr lang="en-US" b="1" dirty="0" err="1" smtClean="0"/>
              <a:t>Sakshi</a:t>
            </a:r>
            <a:r>
              <a:rPr lang="en-US" b="1" dirty="0" smtClean="0"/>
              <a:t> </a:t>
            </a:r>
            <a:r>
              <a:rPr lang="en-US" b="1" dirty="0" err="1" smtClean="0"/>
              <a:t>Rana</a:t>
            </a:r>
            <a:r>
              <a:rPr lang="en-US" b="1" dirty="0" smtClean="0"/>
              <a:t>, &amp; Ms. Himani</a:t>
            </a:r>
          </a:p>
          <a:p>
            <a:pPr algn="ctr"/>
            <a:r>
              <a:rPr lang="en-US" b="1" dirty="0" smtClean="0"/>
              <a:t>(BBA 2</a:t>
            </a:r>
            <a:r>
              <a:rPr lang="en-US" b="1" baseline="30000" dirty="0" smtClean="0"/>
              <a:t>nd</a:t>
            </a:r>
            <a:r>
              <a:rPr lang="en-US" b="1" dirty="0" smtClean="0"/>
              <a:t> Year)</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9aa46d-a108-44d1-8841-0a779d7b46bb.png"/>
          <p:cNvPicPr>
            <a:picLocks noGrp="1" noChangeAspect="1"/>
          </p:cNvPicPr>
          <p:nvPr>
            <p:ph idx="4294967295"/>
          </p:nvPr>
        </p:nvPicPr>
        <p:blipFill>
          <a:blip r:embed="rId2" cstate="print"/>
          <a:stretch>
            <a:fillRect/>
          </a:stretch>
        </p:blipFill>
        <p:spPr>
          <a:xfrm>
            <a:off x="228600" y="304800"/>
            <a:ext cx="2209800" cy="2362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BBA LOGO"/>
          <p:cNvPicPr>
            <a:picLocks noChangeAspect="1" noChangeArrowheads="1"/>
          </p:cNvPicPr>
          <p:nvPr/>
        </p:nvPicPr>
        <p:blipFill>
          <a:blip r:embed="rId3" cstate="print"/>
          <a:srcRect t="46667"/>
          <a:stretch>
            <a:fillRect/>
          </a:stretch>
        </p:blipFill>
        <p:spPr bwMode="auto">
          <a:xfrm>
            <a:off x="2819400" y="304800"/>
            <a:ext cx="6096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Image result for E-NEWSLETTER LOGO"/>
          <p:cNvPicPr>
            <a:picLocks noChangeAspect="1" noChangeArrowheads="1"/>
          </p:cNvPicPr>
          <p:nvPr/>
        </p:nvPicPr>
        <p:blipFill>
          <a:blip r:embed="rId4" cstate="print"/>
          <a:srcRect/>
          <a:stretch>
            <a:fillRect/>
          </a:stretch>
        </p:blipFill>
        <p:spPr bwMode="auto">
          <a:xfrm>
            <a:off x="0" y="3276600"/>
            <a:ext cx="44958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Image result for sankalp logo"/>
          <p:cNvPicPr>
            <a:picLocks noChangeAspect="1" noChangeArrowheads="1"/>
          </p:cNvPicPr>
          <p:nvPr/>
        </p:nvPicPr>
        <p:blipFill>
          <a:blip r:embed="rId5" cstate="print"/>
          <a:srcRect l="9600" t="6400" r="7200" b="8267"/>
          <a:stretch>
            <a:fillRect/>
          </a:stretch>
        </p:blipFill>
        <p:spPr bwMode="auto">
          <a:xfrm>
            <a:off x="4495800" y="3282462"/>
            <a:ext cx="4648200" cy="3575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Talent-Logo.jpg"/>
          <p:cNvPicPr>
            <a:picLocks noChangeAspect="1"/>
          </p:cNvPicPr>
          <p:nvPr/>
        </p:nvPicPr>
        <p:blipFill>
          <a:blip r:embed="rId2" cstate="print"/>
          <a:srcRect b="5731"/>
          <a:stretch>
            <a:fillRect/>
          </a:stretch>
        </p:blipFill>
        <p:spPr>
          <a:xfrm>
            <a:off x="609600" y="533401"/>
            <a:ext cx="7924800" cy="5715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914400"/>
          </a:xfrm>
        </p:spPr>
        <p:txBody>
          <a:bodyPr>
            <a:normAutofit/>
          </a:bodyPr>
          <a:lstStyle/>
          <a:p>
            <a:r>
              <a:rPr lang="en-US" sz="3600" b="1" u="sng" dirty="0" smtClean="0"/>
              <a:t>Success is a Journey not a Destination</a:t>
            </a:r>
            <a:endParaRPr lang="en-US" sz="3600" b="1" u="sng" dirty="0"/>
          </a:p>
        </p:txBody>
      </p:sp>
      <p:sp>
        <p:nvSpPr>
          <p:cNvPr id="5" name="Content Placeholder 4"/>
          <p:cNvSpPr>
            <a:spLocks noGrp="1"/>
          </p:cNvSpPr>
          <p:nvPr>
            <p:ph idx="1"/>
          </p:nvPr>
        </p:nvSpPr>
        <p:spPr>
          <a:xfrm>
            <a:off x="381000" y="838200"/>
            <a:ext cx="8229600" cy="3352800"/>
          </a:xfrm>
        </p:spPr>
        <p:txBody>
          <a:bodyPr>
            <a:normAutofit fontScale="92500"/>
          </a:bodyPr>
          <a:lstStyle/>
          <a:p>
            <a:pPr algn="just">
              <a:buNone/>
            </a:pPr>
            <a:endParaRPr lang="en-US" sz="1800" dirty="0"/>
          </a:p>
          <a:p>
            <a:pPr algn="just">
              <a:buNone/>
            </a:pPr>
            <a:r>
              <a:rPr lang="en-US" sz="2200" dirty="0" smtClean="0"/>
              <a:t>      Students of BBA 2</a:t>
            </a:r>
            <a:r>
              <a:rPr lang="en-US" sz="2200" baseline="30000" dirty="0" smtClean="0"/>
              <a:t>nd</a:t>
            </a:r>
            <a:r>
              <a:rPr lang="en-US" sz="2200" dirty="0" smtClean="0"/>
              <a:t> year again achieved a new milestone in the journey of research. </a:t>
            </a:r>
            <a:r>
              <a:rPr lang="en-US" sz="2200" dirty="0" err="1" smtClean="0"/>
              <a:t>Domita</a:t>
            </a:r>
            <a:r>
              <a:rPr lang="en-US" sz="2200" dirty="0" smtClean="0"/>
              <a:t> and </a:t>
            </a:r>
            <a:r>
              <a:rPr lang="en-US" sz="2200" dirty="0" err="1" smtClean="0"/>
              <a:t>Deepam</a:t>
            </a:r>
            <a:r>
              <a:rPr lang="en-US" sz="2200" dirty="0" smtClean="0"/>
              <a:t> has presented their paper in National </a:t>
            </a:r>
            <a:r>
              <a:rPr lang="en-US" sz="2200" dirty="0"/>
              <a:t>S</a:t>
            </a:r>
            <a:r>
              <a:rPr lang="en-US" sz="2200" dirty="0" smtClean="0"/>
              <a:t>eminar on ‘</a:t>
            </a:r>
            <a:r>
              <a:rPr lang="en-US" sz="2200" b="1" i="1" dirty="0" smtClean="0"/>
              <a:t>Managing Business in the Era of Transformation’</a:t>
            </a:r>
            <a:r>
              <a:rPr lang="en-US" sz="2200" dirty="0" smtClean="0"/>
              <a:t> .</a:t>
            </a:r>
          </a:p>
          <a:p>
            <a:pPr algn="just">
              <a:buNone/>
            </a:pPr>
            <a:r>
              <a:rPr lang="en-US" sz="2200" dirty="0" smtClean="0"/>
              <a:t>       The title of the paper was ‘</a:t>
            </a:r>
            <a:r>
              <a:rPr lang="en-US" sz="2200" b="1" dirty="0" smtClean="0"/>
              <a:t>Assessing Consumer Perception regarding Environment Friendly Packaging Products.’ </a:t>
            </a:r>
            <a:r>
              <a:rPr lang="en-US" sz="2200" dirty="0" smtClean="0"/>
              <a:t>The paper was framed under the guidance of Dr. </a:t>
            </a:r>
            <a:r>
              <a:rPr lang="en-US" sz="2200" dirty="0" err="1" smtClean="0"/>
              <a:t>Sandeep</a:t>
            </a:r>
            <a:r>
              <a:rPr lang="en-US" sz="2200" dirty="0" smtClean="0"/>
              <a:t> and Dr. </a:t>
            </a:r>
            <a:r>
              <a:rPr lang="en-US" sz="2200" dirty="0" err="1" smtClean="0"/>
              <a:t>Sangeeta</a:t>
            </a:r>
            <a:r>
              <a:rPr lang="en-US" sz="2200" dirty="0" smtClean="0"/>
              <a:t>.</a:t>
            </a:r>
          </a:p>
          <a:p>
            <a:pPr algn="just">
              <a:buNone/>
            </a:pPr>
            <a:r>
              <a:rPr lang="en-US" sz="2200" dirty="0" smtClean="0"/>
              <a:t>       The seminar was held on 8</a:t>
            </a:r>
            <a:r>
              <a:rPr lang="en-US" sz="2200" baseline="30000" dirty="0" smtClean="0"/>
              <a:t>th</a:t>
            </a:r>
            <a:r>
              <a:rPr lang="en-US" sz="2200" dirty="0" smtClean="0"/>
              <a:t> March, 2018  under </a:t>
            </a:r>
            <a:r>
              <a:rPr lang="en-US" sz="2200" dirty="0" err="1" smtClean="0"/>
              <a:t>UGC</a:t>
            </a:r>
            <a:r>
              <a:rPr lang="en-US" sz="2200" dirty="0" smtClean="0"/>
              <a:t> SAP- DRS phase III in Department of Commerce, </a:t>
            </a:r>
            <a:r>
              <a:rPr lang="en-US" sz="2200" dirty="0" err="1" smtClean="0"/>
              <a:t>Kurukshetra</a:t>
            </a:r>
            <a:r>
              <a:rPr lang="en-US" sz="2200" dirty="0" smtClean="0"/>
              <a:t> University, </a:t>
            </a:r>
            <a:r>
              <a:rPr lang="en-US" sz="2200" dirty="0" err="1" smtClean="0"/>
              <a:t>Kurukshetra</a:t>
            </a:r>
            <a:r>
              <a:rPr lang="en-US" sz="2200" dirty="0" smtClean="0"/>
              <a:t>.  </a:t>
            </a:r>
          </a:p>
          <a:p>
            <a:pPr algn="just">
              <a:buNone/>
            </a:pPr>
            <a:endParaRPr lang="en-US" sz="1800" dirty="0"/>
          </a:p>
        </p:txBody>
      </p:sp>
      <p:pic>
        <p:nvPicPr>
          <p:cNvPr id="1026" name="Picture 2" descr="C:\Users\piet\Desktop\New folder (2)\IMG-20180406-WA0017.jpg"/>
          <p:cNvPicPr>
            <a:picLocks noChangeAspect="1" noChangeArrowheads="1"/>
          </p:cNvPicPr>
          <p:nvPr/>
        </p:nvPicPr>
        <p:blipFill>
          <a:blip r:embed="rId2" cstate="print"/>
          <a:srcRect l="23377" t="22581" r="22078"/>
          <a:stretch>
            <a:fillRect/>
          </a:stretch>
        </p:blipFill>
        <p:spPr bwMode="auto">
          <a:xfrm>
            <a:off x="3200400" y="4191000"/>
            <a:ext cx="3200400" cy="2438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u="sng" dirty="0" smtClean="0"/>
              <a:t>Example is better than Percept</a:t>
            </a:r>
            <a:endParaRPr lang="en-US" u="sng" dirty="0"/>
          </a:p>
        </p:txBody>
      </p:sp>
      <p:sp>
        <p:nvSpPr>
          <p:cNvPr id="3" name="Content Placeholder 2"/>
          <p:cNvSpPr>
            <a:spLocks noGrp="1"/>
          </p:cNvSpPr>
          <p:nvPr>
            <p:ph sz="half" idx="4294967295"/>
          </p:nvPr>
        </p:nvSpPr>
        <p:spPr>
          <a:xfrm>
            <a:off x="0" y="990600"/>
            <a:ext cx="4953000" cy="5638800"/>
          </a:xfrm>
        </p:spPr>
        <p:txBody>
          <a:bodyPr>
            <a:noAutofit/>
          </a:bodyPr>
          <a:lstStyle/>
          <a:p>
            <a:pPr algn="just">
              <a:buNone/>
            </a:pPr>
            <a:r>
              <a:rPr lang="en-US" sz="1700" dirty="0" smtClean="0"/>
              <a:t>       Aiming to provide a supportive environment to the research team of BBA  department and to develop their presentation and writing skills, students were encouraged for the national symposium that was held in </a:t>
            </a:r>
            <a:r>
              <a:rPr lang="en-US" sz="1700" dirty="0" err="1" smtClean="0"/>
              <a:t>IITM</a:t>
            </a:r>
            <a:r>
              <a:rPr lang="en-US" sz="1700" dirty="0" smtClean="0"/>
              <a:t>, </a:t>
            </a:r>
            <a:r>
              <a:rPr lang="en-US" sz="1700" dirty="0" err="1" smtClean="0"/>
              <a:t>Janakpuri</a:t>
            </a:r>
            <a:r>
              <a:rPr lang="en-US" sz="1700" dirty="0" smtClean="0"/>
              <a:t> on 24</a:t>
            </a:r>
            <a:r>
              <a:rPr lang="en-US" sz="1700" baseline="30000" dirty="0" smtClean="0"/>
              <a:t>th</a:t>
            </a:r>
            <a:r>
              <a:rPr lang="en-US" sz="1700" dirty="0" smtClean="0"/>
              <a:t> March, 2018. The symposium was based on the theme </a:t>
            </a:r>
            <a:r>
              <a:rPr lang="en-US" sz="1700" b="1" dirty="0" smtClean="0"/>
              <a:t>‘ India’s Yes to Mega Reforms: Issues, Challenges and Implications</a:t>
            </a:r>
            <a:r>
              <a:rPr lang="en-US" sz="1700" dirty="0" smtClean="0"/>
              <a:t>’.</a:t>
            </a:r>
          </a:p>
          <a:p>
            <a:pPr algn="just"/>
            <a:endParaRPr lang="en-US" sz="1700" dirty="0" smtClean="0"/>
          </a:p>
          <a:p>
            <a:pPr algn="just">
              <a:buNone/>
            </a:pPr>
            <a:r>
              <a:rPr lang="en-US" sz="1700" dirty="0" smtClean="0"/>
              <a:t>       Two teams of BBA department was presented their paper in symposium. </a:t>
            </a:r>
          </a:p>
          <a:p>
            <a:pPr algn="just">
              <a:buNone/>
            </a:pPr>
            <a:endParaRPr lang="en-US" sz="1700" dirty="0" smtClean="0"/>
          </a:p>
          <a:p>
            <a:pPr marL="457200" indent="-457200" algn="just">
              <a:buNone/>
            </a:pPr>
            <a:r>
              <a:rPr lang="en-US" sz="1700" dirty="0" smtClean="0"/>
              <a:t>      1. </a:t>
            </a:r>
            <a:r>
              <a:rPr lang="en-US" sz="1700" dirty="0" err="1" smtClean="0"/>
              <a:t>Domita</a:t>
            </a:r>
            <a:r>
              <a:rPr lang="en-US" sz="1700" dirty="0" smtClean="0"/>
              <a:t> </a:t>
            </a:r>
            <a:r>
              <a:rPr lang="en-US" sz="1700" dirty="0" err="1" smtClean="0"/>
              <a:t>Talwar</a:t>
            </a:r>
            <a:r>
              <a:rPr lang="en-US" sz="1700" dirty="0" smtClean="0"/>
              <a:t> and </a:t>
            </a:r>
            <a:r>
              <a:rPr lang="en-US" sz="1700" dirty="0" err="1" smtClean="0"/>
              <a:t>Deepam</a:t>
            </a:r>
            <a:r>
              <a:rPr lang="en-US" sz="1700" dirty="0" smtClean="0"/>
              <a:t> </a:t>
            </a:r>
            <a:r>
              <a:rPr lang="en-US" sz="1700" dirty="0" err="1" smtClean="0"/>
              <a:t>Kapoor</a:t>
            </a:r>
            <a:r>
              <a:rPr lang="en-US" sz="1700" dirty="0" smtClean="0"/>
              <a:t>  presented paper titled </a:t>
            </a:r>
            <a:r>
              <a:rPr lang="en-US" sz="1700" b="1" dirty="0" smtClean="0"/>
              <a:t>“ Consumer </a:t>
            </a:r>
            <a:r>
              <a:rPr lang="en-US" sz="1700" b="1" dirty="0" err="1" smtClean="0"/>
              <a:t>Preception</a:t>
            </a:r>
            <a:r>
              <a:rPr lang="en-US" sz="1700" b="1" dirty="0" smtClean="0"/>
              <a:t> for Environment Friendly Products: an Empirical Investigation”</a:t>
            </a:r>
          </a:p>
          <a:p>
            <a:pPr marL="457200" indent="-457200" algn="just">
              <a:buNone/>
            </a:pPr>
            <a:endParaRPr lang="en-US" sz="1700" b="1" dirty="0" smtClean="0"/>
          </a:p>
          <a:p>
            <a:pPr marL="457200" indent="-457200" algn="just">
              <a:buNone/>
            </a:pPr>
            <a:r>
              <a:rPr lang="en-US" sz="1700" dirty="0" smtClean="0"/>
              <a:t>      2. </a:t>
            </a:r>
            <a:r>
              <a:rPr lang="en-US" sz="1700" dirty="0" err="1" smtClean="0"/>
              <a:t>Abhinav</a:t>
            </a:r>
            <a:r>
              <a:rPr lang="en-US" sz="1700" dirty="0" smtClean="0"/>
              <a:t> and </a:t>
            </a:r>
            <a:r>
              <a:rPr lang="en-US" sz="1700" dirty="0" err="1" smtClean="0"/>
              <a:t>Nasir</a:t>
            </a:r>
            <a:r>
              <a:rPr lang="en-US" sz="1700" dirty="0" smtClean="0"/>
              <a:t> has presented paper titled </a:t>
            </a:r>
            <a:r>
              <a:rPr lang="en-US" sz="1700" b="1" dirty="0" smtClean="0"/>
              <a:t>“An Empirical Study to assess Online shopping </a:t>
            </a:r>
            <a:r>
              <a:rPr lang="en-US" sz="1700" b="1" dirty="0" err="1" smtClean="0"/>
              <a:t>Behaviour</a:t>
            </a:r>
            <a:r>
              <a:rPr lang="en-US" sz="1700" b="1" dirty="0" smtClean="0"/>
              <a:t>”. </a:t>
            </a:r>
          </a:p>
          <a:p>
            <a:pPr marL="457200" indent="-457200" algn="just">
              <a:buNone/>
            </a:pPr>
            <a:r>
              <a:rPr lang="en-US" sz="1700" dirty="0" smtClean="0"/>
              <a:t>         </a:t>
            </a:r>
            <a:endParaRPr lang="en-US" sz="1700" dirty="0"/>
          </a:p>
        </p:txBody>
      </p:sp>
      <p:pic>
        <p:nvPicPr>
          <p:cNvPr id="4" name="Content Placeholder 6" descr="IMG_20180404_080652.JPG"/>
          <p:cNvPicPr>
            <a:picLocks noChangeAspect="1"/>
          </p:cNvPicPr>
          <p:nvPr/>
        </p:nvPicPr>
        <p:blipFill>
          <a:blip r:embed="rId2" cstate="print"/>
          <a:srcRect r="9615"/>
          <a:stretch>
            <a:fillRect/>
          </a:stretch>
        </p:blipFill>
        <p:spPr>
          <a:xfrm>
            <a:off x="5105400" y="1066800"/>
            <a:ext cx="3886200" cy="3962400"/>
          </a:xfrm>
          <a:prstGeom prst="rect">
            <a:avLst/>
          </a:prstGeom>
        </p:spPr>
      </p:pic>
      <p:sp>
        <p:nvSpPr>
          <p:cNvPr id="5" name="Rectangle 4"/>
          <p:cNvSpPr/>
          <p:nvPr/>
        </p:nvSpPr>
        <p:spPr>
          <a:xfrm>
            <a:off x="5105400" y="5181600"/>
            <a:ext cx="3810000" cy="1477328"/>
          </a:xfrm>
          <a:prstGeom prst="rect">
            <a:avLst/>
          </a:prstGeom>
        </p:spPr>
        <p:txBody>
          <a:bodyPr wrap="square">
            <a:spAutoFit/>
          </a:bodyPr>
          <a:lstStyle/>
          <a:p>
            <a:pPr marL="457200" indent="-457200" algn="just">
              <a:buNone/>
            </a:pPr>
            <a:r>
              <a:rPr lang="en-US" dirty="0" smtClean="0"/>
              <a:t>         This achievement of students were the outcome of continuous support of their mentors Dr. </a:t>
            </a:r>
            <a:r>
              <a:rPr lang="en-US" dirty="0" err="1" smtClean="0"/>
              <a:t>Sangeeta</a:t>
            </a:r>
            <a:r>
              <a:rPr lang="en-US" dirty="0" smtClean="0"/>
              <a:t>, Mr. Rajesh and Dr. </a:t>
            </a:r>
            <a:r>
              <a:rPr lang="en-US" dirty="0" err="1" smtClean="0"/>
              <a:t>Sandeep</a:t>
            </a:r>
            <a:r>
              <a:rPr lang="en-US"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ternational women's day"/>
          <p:cNvPicPr>
            <a:picLocks noChangeAspect="1" noChangeArrowheads="1"/>
          </p:cNvPicPr>
          <p:nvPr/>
        </p:nvPicPr>
        <p:blipFill>
          <a:blip r:embed="rId2" cstate="print">
            <a:lum bright="10000"/>
          </a:blip>
          <a:srcRect b="5477"/>
          <a:stretch>
            <a:fillRect/>
          </a:stretch>
        </p:blipFill>
        <p:spPr bwMode="auto">
          <a:xfrm>
            <a:off x="228600" y="304800"/>
            <a:ext cx="8629055" cy="4876800"/>
          </a:xfrm>
          <a:prstGeom prst="rect">
            <a:avLst/>
          </a:prstGeom>
          <a:noFill/>
        </p:spPr>
      </p:pic>
      <p:pic>
        <p:nvPicPr>
          <p:cNvPr id="1028" name="Picture 4" descr="Image result for international women's day"/>
          <p:cNvPicPr>
            <a:picLocks noChangeAspect="1" noChangeArrowheads="1"/>
          </p:cNvPicPr>
          <p:nvPr/>
        </p:nvPicPr>
        <p:blipFill>
          <a:blip r:embed="rId3" cstate="print"/>
          <a:srcRect t="14419" b="7442"/>
          <a:stretch>
            <a:fillRect/>
          </a:stretch>
        </p:blipFill>
        <p:spPr bwMode="auto">
          <a:xfrm>
            <a:off x="1600200" y="5105400"/>
            <a:ext cx="5791200" cy="1600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S\Women's Day Central 8-March-2k18\IMG_3936.JPG"/>
          <p:cNvPicPr>
            <a:picLocks noChangeAspect="1" noChangeArrowheads="1"/>
          </p:cNvPicPr>
          <p:nvPr/>
        </p:nvPicPr>
        <p:blipFill>
          <a:blip r:embed="rId2" cstate="print">
            <a:lum bright="10000"/>
          </a:blip>
          <a:srcRect l="13333" t="8750" r="16667" b="12500"/>
          <a:stretch>
            <a:fillRect/>
          </a:stretch>
        </p:blipFill>
        <p:spPr bwMode="auto">
          <a:xfrm>
            <a:off x="1219200" y="228600"/>
            <a:ext cx="6400800" cy="4800600"/>
          </a:xfrm>
          <a:prstGeom prst="rect">
            <a:avLst/>
          </a:prstGeom>
          <a:noFill/>
        </p:spPr>
      </p:pic>
      <p:sp>
        <p:nvSpPr>
          <p:cNvPr id="3" name="Rectangle 2"/>
          <p:cNvSpPr/>
          <p:nvPr/>
        </p:nvSpPr>
        <p:spPr>
          <a:xfrm>
            <a:off x="914400" y="5486400"/>
            <a:ext cx="7162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Nishant</a:t>
            </a:r>
            <a:r>
              <a:rPr lang="en-US" sz="2400" b="1" dirty="0" smtClean="0"/>
              <a:t> </a:t>
            </a:r>
            <a:r>
              <a:rPr lang="en-US" sz="2400" b="1" dirty="0" err="1" smtClean="0"/>
              <a:t>Bareja</a:t>
            </a:r>
            <a:r>
              <a:rPr lang="en-US" sz="2400" b="1" dirty="0" smtClean="0"/>
              <a:t> &amp; </a:t>
            </a:r>
            <a:r>
              <a:rPr lang="en-US" sz="2400" b="1" dirty="0" err="1" smtClean="0"/>
              <a:t>Kritika</a:t>
            </a:r>
            <a:r>
              <a:rPr lang="en-US" sz="2400" b="1" dirty="0" smtClean="0"/>
              <a:t> </a:t>
            </a:r>
            <a:r>
              <a:rPr lang="en-US" sz="2400" b="1" dirty="0" err="1" smtClean="0"/>
              <a:t>Arora</a:t>
            </a:r>
            <a:r>
              <a:rPr lang="en-US" sz="2400" b="1" dirty="0" smtClean="0"/>
              <a:t> (BBA 1</a:t>
            </a:r>
            <a:r>
              <a:rPr lang="en-US" sz="2400" b="1" baseline="30000" dirty="0" smtClean="0"/>
              <a:t>st</a:t>
            </a:r>
            <a:r>
              <a:rPr lang="en-US" sz="2400" b="1" dirty="0" smtClean="0"/>
              <a:t> Year)</a:t>
            </a:r>
          </a:p>
          <a:p>
            <a:pPr algn="ctr"/>
            <a:r>
              <a:rPr lang="en-US" sz="2400" b="1" dirty="0" smtClean="0"/>
              <a:t>Anchors of the day.</a:t>
            </a:r>
            <a:endParaRPr lang="en-US"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Women's Day Central 8-March-2k18\IMG_3881.JPG"/>
          <p:cNvPicPr>
            <a:picLocks noChangeAspect="1" noChangeArrowheads="1"/>
          </p:cNvPicPr>
          <p:nvPr/>
        </p:nvPicPr>
        <p:blipFill>
          <a:blip r:embed="rId2" cstate="print">
            <a:lum bright="10000"/>
          </a:blip>
          <a:srcRect t="22500"/>
          <a:stretch>
            <a:fillRect/>
          </a:stretch>
        </p:blipFill>
        <p:spPr bwMode="auto">
          <a:xfrm>
            <a:off x="0" y="457200"/>
            <a:ext cx="9144000" cy="4724400"/>
          </a:xfrm>
          <a:prstGeom prst="rect">
            <a:avLst/>
          </a:prstGeom>
          <a:noFill/>
        </p:spPr>
      </p:pic>
      <p:sp>
        <p:nvSpPr>
          <p:cNvPr id="3" name="Rectangle 2"/>
          <p:cNvSpPr/>
          <p:nvPr/>
        </p:nvSpPr>
        <p:spPr>
          <a:xfrm>
            <a:off x="228600" y="5562600"/>
            <a:ext cx="8610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Students of BBA 3</a:t>
            </a:r>
            <a:r>
              <a:rPr lang="en-US" sz="2000" b="1" baseline="30000" dirty="0" smtClean="0"/>
              <a:t>rd</a:t>
            </a:r>
            <a:r>
              <a:rPr lang="en-US" sz="2000" b="1" dirty="0" smtClean="0"/>
              <a:t> Year &amp; 2</a:t>
            </a:r>
            <a:r>
              <a:rPr lang="en-US" sz="2000" b="1" baseline="30000" dirty="0" smtClean="0"/>
              <a:t>nd</a:t>
            </a:r>
            <a:r>
              <a:rPr lang="en-US" sz="2000" b="1" dirty="0" smtClean="0"/>
              <a:t> Year performed an act on “ACID ATTACK”, It was really touching and one can relate it to reality of today’s world.</a:t>
            </a:r>
            <a:endParaRPr 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S\Women's Day Central 8-March-2k18\IMG_3887.JPG"/>
          <p:cNvPicPr>
            <a:picLocks noChangeAspect="1" noChangeArrowheads="1"/>
          </p:cNvPicPr>
          <p:nvPr/>
        </p:nvPicPr>
        <p:blipFill>
          <a:blip r:embed="rId2" cstate="print">
            <a:lum bright="10000"/>
          </a:blip>
          <a:srcRect t="11250"/>
          <a:stretch>
            <a:fillRect/>
          </a:stretch>
        </p:blipFill>
        <p:spPr bwMode="auto">
          <a:xfrm>
            <a:off x="0" y="152400"/>
            <a:ext cx="9144000" cy="5410200"/>
          </a:xfrm>
          <a:prstGeom prst="rect">
            <a:avLst/>
          </a:prstGeom>
          <a:noFill/>
        </p:spPr>
      </p:pic>
      <p:sp>
        <p:nvSpPr>
          <p:cNvPr id="3" name="Rectangle 2"/>
          <p:cNvSpPr/>
          <p:nvPr/>
        </p:nvSpPr>
        <p:spPr>
          <a:xfrm>
            <a:off x="304800" y="5715000"/>
            <a:ext cx="8458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Palak</a:t>
            </a:r>
            <a:r>
              <a:rPr lang="en-US" sz="2400" b="1" dirty="0" smtClean="0"/>
              <a:t> Gupta, BBA-3</a:t>
            </a:r>
            <a:r>
              <a:rPr lang="en-US" sz="2400" b="1" baseline="30000" dirty="0" smtClean="0"/>
              <a:t>rd</a:t>
            </a:r>
            <a:r>
              <a:rPr lang="en-US" sz="2400" b="1" dirty="0" smtClean="0"/>
              <a:t> Year</a:t>
            </a:r>
          </a:p>
          <a:p>
            <a:pPr algn="ctr"/>
            <a:r>
              <a:rPr lang="en-US" sz="2400" b="1" dirty="0" smtClean="0"/>
              <a:t>Performed as “VICTIM OF ACID ATTACK”</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S\Women's Day Central 8-March-2k18\IMG_4070.JPG"/>
          <p:cNvPicPr>
            <a:picLocks noChangeAspect="1" noChangeArrowheads="1"/>
          </p:cNvPicPr>
          <p:nvPr/>
        </p:nvPicPr>
        <p:blipFill>
          <a:blip r:embed="rId2" cstate="print">
            <a:lum bright="10000"/>
          </a:blip>
          <a:srcRect t="15000" b="12500"/>
          <a:stretch>
            <a:fillRect/>
          </a:stretch>
        </p:blipFill>
        <p:spPr bwMode="auto">
          <a:xfrm>
            <a:off x="0" y="609600"/>
            <a:ext cx="9144000" cy="4419600"/>
          </a:xfrm>
          <a:prstGeom prst="rect">
            <a:avLst/>
          </a:prstGeom>
          <a:noFill/>
        </p:spPr>
      </p:pic>
      <p:sp>
        <p:nvSpPr>
          <p:cNvPr id="3" name="Rectangle 2"/>
          <p:cNvSpPr/>
          <p:nvPr/>
        </p:nvSpPr>
        <p:spPr>
          <a:xfrm>
            <a:off x="381000" y="5486400"/>
            <a:ext cx="8458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Momento</a:t>
            </a:r>
            <a:r>
              <a:rPr lang="en-US" sz="2400" b="1" dirty="0" smtClean="0"/>
              <a:t> presentation to Chief guest by Dignitaries of PIET.</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S\Women's Day 2K18 BBA\IMG_0144.JPG"/>
          <p:cNvPicPr>
            <a:picLocks noChangeAspect="1" noChangeArrowheads="1"/>
          </p:cNvPicPr>
          <p:nvPr/>
        </p:nvPicPr>
        <p:blipFill>
          <a:blip r:embed="rId2" cstate="print">
            <a:lum bright="10000"/>
          </a:blip>
          <a:srcRect t="23750"/>
          <a:stretch>
            <a:fillRect/>
          </a:stretch>
        </p:blipFill>
        <p:spPr bwMode="auto">
          <a:xfrm>
            <a:off x="0" y="533400"/>
            <a:ext cx="9144000" cy="4648200"/>
          </a:xfrm>
          <a:prstGeom prst="rect">
            <a:avLst/>
          </a:prstGeom>
          <a:noFill/>
        </p:spPr>
      </p:pic>
      <p:sp>
        <p:nvSpPr>
          <p:cNvPr id="3" name="Rectangle 2"/>
          <p:cNvSpPr/>
          <p:nvPr/>
        </p:nvSpPr>
        <p:spPr>
          <a:xfrm>
            <a:off x="228600" y="5486400"/>
            <a:ext cx="8534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Welcoming of HOD Sir on Women’s day celebration. It was organized by BBA Students at Department level. </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PICS\Women's Day 2K18 BBA\IMG_0106.JPG"/>
          <p:cNvPicPr>
            <a:picLocks noChangeAspect="1" noChangeArrowheads="1"/>
          </p:cNvPicPr>
          <p:nvPr/>
        </p:nvPicPr>
        <p:blipFill>
          <a:blip r:embed="rId2" cstate="print">
            <a:lum bright="10000"/>
          </a:blip>
          <a:srcRect t="3750"/>
          <a:stretch>
            <a:fillRect/>
          </a:stretch>
        </p:blipFill>
        <p:spPr bwMode="auto">
          <a:xfrm>
            <a:off x="457200" y="228600"/>
            <a:ext cx="8305800" cy="5329555"/>
          </a:xfrm>
          <a:prstGeom prst="rect">
            <a:avLst/>
          </a:prstGeom>
          <a:noFill/>
        </p:spPr>
      </p:pic>
      <p:sp>
        <p:nvSpPr>
          <p:cNvPr id="3" name="Rectangle 2"/>
          <p:cNvSpPr/>
          <p:nvPr/>
        </p:nvSpPr>
        <p:spPr>
          <a:xfrm>
            <a:off x="381000" y="5486400"/>
            <a:ext cx="8305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Welcome of Ms. Monika </a:t>
            </a:r>
            <a:r>
              <a:rPr lang="en-US" sz="2800" b="1" dirty="0" err="1" smtClean="0"/>
              <a:t>Sawhney</a:t>
            </a:r>
            <a:r>
              <a:rPr lang="en-US" sz="2800" b="1" dirty="0" smtClean="0"/>
              <a:t> by Ms. </a:t>
            </a:r>
            <a:r>
              <a:rPr lang="en-US" sz="2800" b="1" dirty="0" err="1" smtClean="0"/>
              <a:t>Vidhi</a:t>
            </a:r>
            <a:r>
              <a:rPr lang="en-US" sz="2800" b="1" dirty="0" smtClean="0"/>
              <a:t> &amp; Ms. </a:t>
            </a:r>
            <a:r>
              <a:rPr lang="en-US" sz="2800" b="1" dirty="0" err="1" smtClean="0"/>
              <a:t>Manya</a:t>
            </a:r>
            <a:r>
              <a:rPr lang="en-US" sz="2800" b="1" dirty="0" smtClean="0"/>
              <a:t> (BBA 2</a:t>
            </a:r>
            <a:r>
              <a:rPr lang="en-US" sz="2800" b="1" baseline="30000" dirty="0" smtClean="0"/>
              <a:t>nd</a:t>
            </a:r>
            <a:r>
              <a:rPr lang="en-US" sz="2800" b="1" dirty="0" smtClean="0"/>
              <a:t> Year)</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VOLUME 4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88" name="Picture 4" descr="Image result for VOLUME 4 logo"/>
          <p:cNvPicPr>
            <a:picLocks noChangeAspect="1" noChangeArrowheads="1"/>
          </p:cNvPicPr>
          <p:nvPr/>
        </p:nvPicPr>
        <p:blipFill>
          <a:blip r:embed="rId2" cstate="print"/>
          <a:srcRect/>
          <a:stretch>
            <a:fillRect/>
          </a:stretch>
        </p:blipFill>
        <p:spPr bwMode="auto">
          <a:xfrm>
            <a:off x="533400" y="914400"/>
            <a:ext cx="4103912" cy="2209800"/>
          </a:xfrm>
          <a:prstGeom prst="rect">
            <a:avLst/>
          </a:prstGeom>
          <a:noFill/>
        </p:spPr>
      </p:pic>
      <p:pic>
        <p:nvPicPr>
          <p:cNvPr id="16396" name="Picture 12" descr="Image result for person reading news online"/>
          <p:cNvPicPr>
            <a:picLocks noChangeAspect="1" noChangeArrowheads="1"/>
          </p:cNvPicPr>
          <p:nvPr/>
        </p:nvPicPr>
        <p:blipFill>
          <a:blip r:embed="rId3" cstate="print"/>
          <a:srcRect/>
          <a:stretch>
            <a:fillRect/>
          </a:stretch>
        </p:blipFill>
        <p:spPr bwMode="auto">
          <a:xfrm>
            <a:off x="2133600" y="3657600"/>
            <a:ext cx="4457700" cy="297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s.jpg"/>
          <p:cNvPicPr>
            <a:picLocks noChangeAspect="1"/>
          </p:cNvPicPr>
          <p:nvPr/>
        </p:nvPicPr>
        <p:blipFill>
          <a:blip r:embed="rId4" cstate="print"/>
          <a:srcRect b="36000"/>
          <a:stretch>
            <a:fillRect/>
          </a:stretch>
        </p:blipFill>
        <p:spPr>
          <a:xfrm>
            <a:off x="4419600" y="990600"/>
            <a:ext cx="3048000" cy="19507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S\Women's Day 2K18 BBA\IMG_0123.JPG"/>
          <p:cNvPicPr>
            <a:picLocks noChangeAspect="1" noChangeArrowheads="1"/>
          </p:cNvPicPr>
          <p:nvPr/>
        </p:nvPicPr>
        <p:blipFill>
          <a:blip r:embed="rId2" cstate="print">
            <a:lum bright="10000"/>
          </a:blip>
          <a:srcRect t="3750"/>
          <a:stretch>
            <a:fillRect/>
          </a:stretch>
        </p:blipFill>
        <p:spPr bwMode="auto">
          <a:xfrm>
            <a:off x="0" y="76200"/>
            <a:ext cx="9144000" cy="5867400"/>
          </a:xfrm>
          <a:prstGeom prst="rect">
            <a:avLst/>
          </a:prstGeom>
          <a:noFill/>
        </p:spPr>
      </p:pic>
      <p:sp>
        <p:nvSpPr>
          <p:cNvPr id="3" name="Rectangle 2"/>
          <p:cNvSpPr/>
          <p:nvPr/>
        </p:nvSpPr>
        <p:spPr>
          <a:xfrm>
            <a:off x="457200" y="5791200"/>
            <a:ext cx="8153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Welcome of Ms. </a:t>
            </a:r>
            <a:r>
              <a:rPr lang="en-US" sz="2400" b="1" dirty="0" err="1" smtClean="0"/>
              <a:t>Shachie</a:t>
            </a:r>
            <a:r>
              <a:rPr lang="en-US" sz="2400" b="1" dirty="0" smtClean="0"/>
              <a:t> </a:t>
            </a:r>
            <a:r>
              <a:rPr lang="en-US" sz="2400" b="1" dirty="0" err="1" smtClean="0"/>
              <a:t>Sandhu</a:t>
            </a:r>
            <a:r>
              <a:rPr lang="en-US" sz="2400" b="1" dirty="0" smtClean="0"/>
              <a:t> by Ms. </a:t>
            </a:r>
            <a:r>
              <a:rPr lang="en-US" sz="2400" b="1" dirty="0" err="1" smtClean="0"/>
              <a:t>Megha</a:t>
            </a:r>
            <a:r>
              <a:rPr lang="en-US" sz="2400" b="1" dirty="0" smtClean="0"/>
              <a:t> (BBA 1</a:t>
            </a:r>
            <a:r>
              <a:rPr lang="en-US" sz="2400" b="1" baseline="30000" dirty="0" smtClean="0"/>
              <a:t>st</a:t>
            </a:r>
            <a:r>
              <a:rPr lang="en-US" sz="2400" b="1" dirty="0" smtClean="0"/>
              <a:t> Year) &amp; Ms. </a:t>
            </a:r>
            <a:r>
              <a:rPr lang="en-US" sz="2400" b="1" dirty="0" err="1" smtClean="0"/>
              <a:t>Manya</a:t>
            </a:r>
            <a:r>
              <a:rPr lang="en-US" sz="2400" b="1" dirty="0" smtClean="0"/>
              <a:t> (BBA 2</a:t>
            </a:r>
            <a:r>
              <a:rPr lang="en-US" sz="2400" b="1" baseline="30000" dirty="0" smtClean="0"/>
              <a:t>nd</a:t>
            </a:r>
            <a:r>
              <a:rPr lang="en-US" sz="2400" b="1" dirty="0" smtClean="0"/>
              <a:t> Year)</a:t>
            </a:r>
            <a:endParaRPr lang="en-US"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ICS\Women's Day 2K18 BBA\IMG_0124.JPG"/>
          <p:cNvPicPr>
            <a:picLocks noChangeAspect="1" noChangeArrowheads="1"/>
          </p:cNvPicPr>
          <p:nvPr/>
        </p:nvPicPr>
        <p:blipFill>
          <a:blip r:embed="rId2" cstate="print">
            <a:lum bright="10000"/>
          </a:blip>
          <a:srcRect/>
          <a:stretch>
            <a:fillRect/>
          </a:stretch>
        </p:blipFill>
        <p:spPr bwMode="auto">
          <a:xfrm>
            <a:off x="0" y="152400"/>
            <a:ext cx="9144000" cy="6096000"/>
          </a:xfrm>
          <a:prstGeom prst="rect">
            <a:avLst/>
          </a:prstGeom>
          <a:noFill/>
        </p:spPr>
      </p:pic>
      <p:sp>
        <p:nvSpPr>
          <p:cNvPr id="3" name="Rectangle 2"/>
          <p:cNvSpPr/>
          <p:nvPr/>
        </p:nvSpPr>
        <p:spPr>
          <a:xfrm>
            <a:off x="381000" y="5715000"/>
            <a:ext cx="8077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Welcome of Mr. </a:t>
            </a:r>
            <a:r>
              <a:rPr lang="en-US" sz="2400" b="1" dirty="0" err="1" smtClean="0"/>
              <a:t>Charan</a:t>
            </a:r>
            <a:r>
              <a:rPr lang="en-US" sz="2400" b="1" dirty="0" smtClean="0"/>
              <a:t> </a:t>
            </a:r>
            <a:r>
              <a:rPr lang="en-US" sz="2400" b="1" dirty="0" err="1" smtClean="0"/>
              <a:t>Malik</a:t>
            </a:r>
            <a:r>
              <a:rPr lang="en-US" sz="2400" b="1" dirty="0" smtClean="0"/>
              <a:t> by Ms. </a:t>
            </a:r>
            <a:r>
              <a:rPr lang="en-US" sz="2400" b="1" dirty="0" err="1" smtClean="0"/>
              <a:t>Manya</a:t>
            </a:r>
            <a:r>
              <a:rPr lang="en-US" sz="2400" b="1" dirty="0" smtClean="0"/>
              <a:t> (BBA 2</a:t>
            </a:r>
            <a:r>
              <a:rPr lang="en-US" sz="2400" b="1" baseline="30000" dirty="0" smtClean="0"/>
              <a:t>nd</a:t>
            </a:r>
            <a:r>
              <a:rPr lang="en-US" sz="2400" b="1" dirty="0" smtClean="0"/>
              <a:t> Year)</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ICS\Women's Day 2K18 BBA\IMG_0118.JPG"/>
          <p:cNvPicPr>
            <a:picLocks noChangeAspect="1" noChangeArrowheads="1"/>
          </p:cNvPicPr>
          <p:nvPr/>
        </p:nvPicPr>
        <p:blipFill>
          <a:blip r:embed="rId2" cstate="print"/>
          <a:srcRect t="20000"/>
          <a:stretch>
            <a:fillRect/>
          </a:stretch>
        </p:blipFill>
        <p:spPr bwMode="auto">
          <a:xfrm>
            <a:off x="0" y="457200"/>
            <a:ext cx="9144000" cy="4876800"/>
          </a:xfrm>
          <a:prstGeom prst="rect">
            <a:avLst/>
          </a:prstGeom>
          <a:noFill/>
        </p:spPr>
      </p:pic>
      <p:sp>
        <p:nvSpPr>
          <p:cNvPr id="3" name="Rectangle 2"/>
          <p:cNvSpPr/>
          <p:nvPr/>
        </p:nvSpPr>
        <p:spPr>
          <a:xfrm>
            <a:off x="228600" y="5562600"/>
            <a:ext cx="8610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Ms. Annu Dahiya, Ms. </a:t>
            </a:r>
            <a:r>
              <a:rPr lang="en-US" sz="2400" b="1" dirty="0" err="1" smtClean="0"/>
              <a:t>Simranjeet</a:t>
            </a:r>
            <a:r>
              <a:rPr lang="en-US" sz="2400" b="1" dirty="0" smtClean="0"/>
              <a:t> &amp; Ms. </a:t>
            </a:r>
            <a:r>
              <a:rPr lang="en-US" sz="2400" b="1" dirty="0" err="1" smtClean="0"/>
              <a:t>Simran</a:t>
            </a:r>
            <a:r>
              <a:rPr lang="en-US" sz="2400" b="1" dirty="0" smtClean="0"/>
              <a:t> during women’s day celebration.</a:t>
            </a:r>
            <a:endParaRPr lang="en-US" sz="2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ICS\Women's Day 2K18 BBA\IMG_0134.JPG"/>
          <p:cNvPicPr>
            <a:picLocks noChangeAspect="1" noChangeArrowheads="1"/>
          </p:cNvPicPr>
          <p:nvPr/>
        </p:nvPicPr>
        <p:blipFill>
          <a:blip r:embed="rId2" cstate="print"/>
          <a:srcRect t="5000" r="16667"/>
          <a:stretch>
            <a:fillRect/>
          </a:stretch>
        </p:blipFill>
        <p:spPr bwMode="auto">
          <a:xfrm>
            <a:off x="609600" y="152400"/>
            <a:ext cx="7620000" cy="5791200"/>
          </a:xfrm>
          <a:prstGeom prst="rect">
            <a:avLst/>
          </a:prstGeom>
          <a:noFill/>
        </p:spPr>
      </p:pic>
      <p:sp>
        <p:nvSpPr>
          <p:cNvPr id="3" name="Rectangle 2"/>
          <p:cNvSpPr/>
          <p:nvPr/>
        </p:nvSpPr>
        <p:spPr>
          <a:xfrm>
            <a:off x="838200" y="5715000"/>
            <a:ext cx="7162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Welcome of Mr. </a:t>
            </a:r>
            <a:r>
              <a:rPr lang="en-US" sz="2400" b="1" dirty="0" err="1" smtClean="0"/>
              <a:t>Atul</a:t>
            </a:r>
            <a:r>
              <a:rPr lang="en-US" sz="2400" b="1" dirty="0" smtClean="0"/>
              <a:t> </a:t>
            </a:r>
            <a:r>
              <a:rPr lang="en-US" sz="2400" b="1" dirty="0" err="1" smtClean="0"/>
              <a:t>Gautam</a:t>
            </a:r>
            <a:r>
              <a:rPr lang="en-US" sz="2400" b="1" dirty="0" smtClean="0"/>
              <a:t> by Students of BBA</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PICS\Women's Day 2K18 BBA\IMG_0128.JPG"/>
          <p:cNvPicPr>
            <a:picLocks noChangeAspect="1" noChangeArrowheads="1"/>
          </p:cNvPicPr>
          <p:nvPr/>
        </p:nvPicPr>
        <p:blipFill>
          <a:blip r:embed="rId2" cstate="print"/>
          <a:srcRect t="9633"/>
          <a:stretch>
            <a:fillRect/>
          </a:stretch>
        </p:blipFill>
        <p:spPr bwMode="auto">
          <a:xfrm>
            <a:off x="381000" y="228600"/>
            <a:ext cx="8305800" cy="5003800"/>
          </a:xfrm>
          <a:prstGeom prst="rect">
            <a:avLst/>
          </a:prstGeom>
          <a:noFill/>
        </p:spPr>
      </p:pic>
      <p:sp>
        <p:nvSpPr>
          <p:cNvPr id="3" name="Rectangle 2"/>
          <p:cNvSpPr/>
          <p:nvPr/>
        </p:nvSpPr>
        <p:spPr>
          <a:xfrm>
            <a:off x="381000" y="5334000"/>
            <a:ext cx="8305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Welcome of Ms. Namita </a:t>
            </a:r>
            <a:r>
              <a:rPr lang="en-US" sz="2400" b="1" dirty="0" err="1" smtClean="0"/>
              <a:t>Arora</a:t>
            </a:r>
            <a:r>
              <a:rPr lang="en-US" sz="2400" b="1" dirty="0" smtClean="0"/>
              <a:t>  by Ms. </a:t>
            </a:r>
            <a:r>
              <a:rPr lang="en-US" sz="2400" b="1" dirty="0" err="1" smtClean="0"/>
              <a:t>Manya</a:t>
            </a:r>
            <a:r>
              <a:rPr lang="en-US" sz="2400" b="1" dirty="0" smtClean="0"/>
              <a:t> (BBA 2</a:t>
            </a:r>
            <a:r>
              <a:rPr lang="en-US" sz="2400" b="1" baseline="30000" dirty="0" smtClean="0"/>
              <a:t>nd</a:t>
            </a:r>
            <a:r>
              <a:rPr lang="en-US" sz="2400" b="1" dirty="0" smtClean="0"/>
              <a:t> Year)</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ICS\Women's Day 2K18 BBA\IMG_0125.JPG"/>
          <p:cNvPicPr>
            <a:picLocks noChangeAspect="1" noChangeArrowheads="1"/>
          </p:cNvPicPr>
          <p:nvPr/>
        </p:nvPicPr>
        <p:blipFill>
          <a:blip r:embed="rId2" cstate="print"/>
          <a:srcRect r="16667" b="7500"/>
          <a:stretch>
            <a:fillRect/>
          </a:stretch>
        </p:blipFill>
        <p:spPr bwMode="auto">
          <a:xfrm>
            <a:off x="990600" y="225552"/>
            <a:ext cx="7315200" cy="5413248"/>
          </a:xfrm>
          <a:prstGeom prst="rect">
            <a:avLst/>
          </a:prstGeom>
          <a:noFill/>
        </p:spPr>
      </p:pic>
      <p:sp>
        <p:nvSpPr>
          <p:cNvPr id="3" name="Rectangle 2"/>
          <p:cNvSpPr/>
          <p:nvPr/>
        </p:nvSpPr>
        <p:spPr>
          <a:xfrm>
            <a:off x="533400" y="5638800"/>
            <a:ext cx="80772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Welcome of Ms. Samriti </a:t>
            </a:r>
            <a:r>
              <a:rPr lang="en-US" sz="2400" b="1" dirty="0" err="1" smtClean="0"/>
              <a:t>Pasricha</a:t>
            </a:r>
            <a:r>
              <a:rPr lang="en-US" sz="2400" b="1" dirty="0" smtClean="0"/>
              <a:t> by  Ms. </a:t>
            </a:r>
            <a:r>
              <a:rPr lang="en-US" sz="2400" b="1" dirty="0" err="1" smtClean="0"/>
              <a:t>Vidhi</a:t>
            </a:r>
            <a:r>
              <a:rPr lang="en-US" sz="2400" b="1" dirty="0" smtClean="0"/>
              <a:t> (BBA 2</a:t>
            </a:r>
            <a:r>
              <a:rPr lang="en-US" sz="2400" b="1" baseline="30000" dirty="0" smtClean="0"/>
              <a:t>nd</a:t>
            </a:r>
            <a:r>
              <a:rPr lang="en-US" sz="2400" b="1" dirty="0" smtClean="0"/>
              <a:t> Year)</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PICS\Women's Day 2K18 BBA\IMG_0141.JPG"/>
          <p:cNvPicPr>
            <a:picLocks noChangeAspect="1" noChangeArrowheads="1"/>
          </p:cNvPicPr>
          <p:nvPr/>
        </p:nvPicPr>
        <p:blipFill>
          <a:blip r:embed="rId2" cstate="print"/>
          <a:srcRect t="18750"/>
          <a:stretch>
            <a:fillRect/>
          </a:stretch>
        </p:blipFill>
        <p:spPr bwMode="auto">
          <a:xfrm>
            <a:off x="0" y="381000"/>
            <a:ext cx="9144000" cy="4953000"/>
          </a:xfrm>
          <a:prstGeom prst="rect">
            <a:avLst/>
          </a:prstGeom>
          <a:noFill/>
        </p:spPr>
      </p:pic>
      <p:sp>
        <p:nvSpPr>
          <p:cNvPr id="3" name="Rectangle 2"/>
          <p:cNvSpPr/>
          <p:nvPr/>
        </p:nvSpPr>
        <p:spPr>
          <a:xfrm>
            <a:off x="381000" y="5562600"/>
            <a:ext cx="8458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Ms. </a:t>
            </a:r>
            <a:r>
              <a:rPr lang="en-US" sz="2000" b="1" dirty="0" err="1" smtClean="0"/>
              <a:t>Namita</a:t>
            </a:r>
            <a:r>
              <a:rPr lang="en-US" sz="2000" b="1" dirty="0" smtClean="0"/>
              <a:t>, Ms. </a:t>
            </a:r>
            <a:r>
              <a:rPr lang="en-US" sz="2000" b="1" dirty="0" err="1" smtClean="0"/>
              <a:t>Sangeeta</a:t>
            </a:r>
            <a:r>
              <a:rPr lang="en-US" sz="2000" b="1" dirty="0" smtClean="0"/>
              <a:t> &amp; Mr. </a:t>
            </a:r>
            <a:r>
              <a:rPr lang="en-US" sz="2000" b="1" dirty="0" err="1" smtClean="0"/>
              <a:t>Atul</a:t>
            </a:r>
            <a:r>
              <a:rPr lang="en-US" sz="2000" b="1" dirty="0" smtClean="0"/>
              <a:t> </a:t>
            </a:r>
            <a:r>
              <a:rPr lang="en-US" sz="2000" b="1" dirty="0" err="1" smtClean="0"/>
              <a:t>Gautam</a:t>
            </a:r>
            <a:r>
              <a:rPr lang="en-US" sz="2000" b="1" dirty="0" smtClean="0"/>
              <a:t> during the Programme . </a:t>
            </a:r>
            <a:endParaRPr lang="en-US"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PICS\Women's Day 2K18 BBA\IMG_0135.JPG"/>
          <p:cNvPicPr>
            <a:picLocks noChangeAspect="1" noChangeArrowheads="1"/>
          </p:cNvPicPr>
          <p:nvPr/>
        </p:nvPicPr>
        <p:blipFill>
          <a:blip r:embed="rId2" cstate="print">
            <a:lum bright="10000"/>
          </a:blip>
          <a:srcRect t="12500" b="8750"/>
          <a:stretch>
            <a:fillRect/>
          </a:stretch>
        </p:blipFill>
        <p:spPr bwMode="auto">
          <a:xfrm>
            <a:off x="0" y="304800"/>
            <a:ext cx="9144000" cy="4800600"/>
          </a:xfrm>
          <a:prstGeom prst="rect">
            <a:avLst/>
          </a:prstGeom>
          <a:noFill/>
        </p:spPr>
      </p:pic>
      <p:sp>
        <p:nvSpPr>
          <p:cNvPr id="3" name="Rectangle 2"/>
          <p:cNvSpPr/>
          <p:nvPr/>
        </p:nvSpPr>
        <p:spPr>
          <a:xfrm>
            <a:off x="304800" y="5486400"/>
            <a:ext cx="8534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Ms. </a:t>
            </a:r>
            <a:r>
              <a:rPr lang="en-US" sz="2800" b="1" dirty="0" err="1" smtClean="0"/>
              <a:t>Komal</a:t>
            </a:r>
            <a:r>
              <a:rPr lang="en-US" sz="2800" b="1" dirty="0" smtClean="0"/>
              <a:t> </a:t>
            </a:r>
            <a:r>
              <a:rPr lang="en-US" sz="2800" b="1" dirty="0" err="1" smtClean="0"/>
              <a:t>Goel</a:t>
            </a:r>
            <a:r>
              <a:rPr lang="en-US" sz="2800" b="1" dirty="0" smtClean="0"/>
              <a:t> (BBA 3</a:t>
            </a:r>
            <a:r>
              <a:rPr lang="en-US" sz="2800" b="1" baseline="30000" dirty="0" smtClean="0"/>
              <a:t>rd</a:t>
            </a:r>
            <a:r>
              <a:rPr lang="en-US" sz="2800" b="1" dirty="0" smtClean="0"/>
              <a:t> Year)</a:t>
            </a:r>
          </a:p>
          <a:p>
            <a:pPr algn="ctr"/>
            <a:r>
              <a:rPr lang="en-US" sz="2800" b="1" dirty="0" smtClean="0"/>
              <a:t>She </a:t>
            </a:r>
            <a:r>
              <a:rPr lang="en-US" sz="2800" b="1" dirty="0" err="1" smtClean="0"/>
              <a:t>receited</a:t>
            </a:r>
            <a:r>
              <a:rPr lang="en-US" sz="2800" b="1" dirty="0" smtClean="0"/>
              <a:t> a poem on Women Empowerment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Women's Day 2K18 BBA\IMG_0150.JPG"/>
          <p:cNvPicPr>
            <a:picLocks noChangeAspect="1" noChangeArrowheads="1"/>
          </p:cNvPicPr>
          <p:nvPr/>
        </p:nvPicPr>
        <p:blipFill>
          <a:blip r:embed="rId2" cstate="print"/>
          <a:srcRect t="10000" b="7778"/>
          <a:stretch>
            <a:fillRect/>
          </a:stretch>
        </p:blipFill>
        <p:spPr bwMode="auto">
          <a:xfrm>
            <a:off x="90616" y="228600"/>
            <a:ext cx="4633784" cy="5715000"/>
          </a:xfrm>
          <a:prstGeom prst="rect">
            <a:avLst/>
          </a:prstGeom>
          <a:noFill/>
        </p:spPr>
      </p:pic>
      <p:pic>
        <p:nvPicPr>
          <p:cNvPr id="2051" name="Picture 3" descr="D:\PICS\Women's Day 2K18 BBA\IMG_0154.JPG"/>
          <p:cNvPicPr>
            <a:picLocks noChangeAspect="1" noChangeArrowheads="1"/>
          </p:cNvPicPr>
          <p:nvPr/>
        </p:nvPicPr>
        <p:blipFill>
          <a:blip r:embed="rId3" cstate="print"/>
          <a:srcRect l="5000" t="8889"/>
          <a:stretch>
            <a:fillRect/>
          </a:stretch>
        </p:blipFill>
        <p:spPr bwMode="auto">
          <a:xfrm>
            <a:off x="4572000" y="228600"/>
            <a:ext cx="3972622" cy="5715000"/>
          </a:xfrm>
          <a:prstGeom prst="rect">
            <a:avLst/>
          </a:prstGeom>
          <a:noFill/>
        </p:spPr>
      </p:pic>
      <p:sp>
        <p:nvSpPr>
          <p:cNvPr id="4" name="Rectangle 3"/>
          <p:cNvSpPr/>
          <p:nvPr/>
        </p:nvSpPr>
        <p:spPr>
          <a:xfrm>
            <a:off x="381000" y="5791200"/>
            <a:ext cx="7848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Ms. </a:t>
            </a:r>
            <a:r>
              <a:rPr lang="en-US" sz="2400" b="1" dirty="0" err="1" smtClean="0"/>
              <a:t>Vandana</a:t>
            </a:r>
            <a:r>
              <a:rPr lang="en-US" sz="2400" b="1" dirty="0" smtClean="0"/>
              <a:t> Bajaj (BBA 3</a:t>
            </a:r>
            <a:r>
              <a:rPr lang="en-US" sz="2400" b="1" baseline="30000" dirty="0" smtClean="0"/>
              <a:t>rd</a:t>
            </a:r>
            <a:r>
              <a:rPr lang="en-US" sz="2400" b="1" dirty="0" smtClean="0"/>
              <a:t> Year)</a:t>
            </a:r>
          </a:p>
          <a:p>
            <a:pPr algn="ctr"/>
            <a:r>
              <a:rPr lang="en-US" sz="2400" b="1" dirty="0" smtClean="0"/>
              <a:t>She gave a dance performance on “</a:t>
            </a:r>
            <a:r>
              <a:rPr lang="en-US" sz="2400" b="1" dirty="0" err="1" smtClean="0"/>
              <a:t>TU</a:t>
            </a:r>
            <a:r>
              <a:rPr lang="en-US" sz="2400" b="1" dirty="0" smtClean="0"/>
              <a:t> HI </a:t>
            </a:r>
            <a:r>
              <a:rPr lang="en-US" sz="2400" b="1" dirty="0" err="1" smtClean="0"/>
              <a:t>TU</a:t>
            </a:r>
            <a:r>
              <a:rPr lang="en-US" sz="2400" b="1" dirty="0" smtClean="0"/>
              <a:t>” song.</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ICS\Women's Day 2K18 BBA\IMG_0166.JPG"/>
          <p:cNvPicPr>
            <a:picLocks noChangeAspect="1" noChangeArrowheads="1"/>
          </p:cNvPicPr>
          <p:nvPr/>
        </p:nvPicPr>
        <p:blipFill>
          <a:blip r:embed="rId2" cstate="print"/>
          <a:srcRect l="43333" t="23750" r="5152"/>
          <a:stretch>
            <a:fillRect/>
          </a:stretch>
        </p:blipFill>
        <p:spPr bwMode="auto">
          <a:xfrm>
            <a:off x="228600" y="381000"/>
            <a:ext cx="5867400" cy="5867400"/>
          </a:xfrm>
          <a:prstGeom prst="rect">
            <a:avLst/>
          </a:prstGeom>
          <a:noFill/>
        </p:spPr>
      </p:pic>
      <p:sp>
        <p:nvSpPr>
          <p:cNvPr id="3" name="Rectangle 2"/>
          <p:cNvSpPr/>
          <p:nvPr/>
        </p:nvSpPr>
        <p:spPr>
          <a:xfrm>
            <a:off x="6248400" y="1828800"/>
            <a:ext cx="2590800" cy="3352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HOD Sir during the programme of women’s day in BBA Department.</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yebyefeb2.jpg"/>
          <p:cNvPicPr>
            <a:picLocks noChangeAspect="1"/>
          </p:cNvPicPr>
          <p:nvPr/>
        </p:nvPicPr>
        <p:blipFill>
          <a:blip r:embed="rId2" cstate="print"/>
          <a:srcRect t="3571" b="5357"/>
          <a:stretch>
            <a:fillRect/>
          </a:stretch>
        </p:blipFill>
        <p:spPr>
          <a:xfrm>
            <a:off x="228600" y="0"/>
            <a:ext cx="8480612" cy="3886200"/>
          </a:xfrm>
          <a:prstGeom prst="rect">
            <a:avLst/>
          </a:prstGeom>
        </p:spPr>
      </p:pic>
      <p:sp>
        <p:nvSpPr>
          <p:cNvPr id="4" name="Rectangle 3"/>
          <p:cNvSpPr/>
          <p:nvPr/>
        </p:nvSpPr>
        <p:spPr>
          <a:xfrm>
            <a:off x="228600" y="4572000"/>
            <a:ext cx="8610600" cy="2031325"/>
          </a:xfrm>
          <a:prstGeom prst="rect">
            <a:avLst/>
          </a:prstGeom>
        </p:spPr>
        <p:txBody>
          <a:bodyPr wrap="square">
            <a:spAutoFit/>
          </a:bodyPr>
          <a:lstStyle/>
          <a:p>
            <a:pPr algn="just"/>
            <a:r>
              <a:rPr lang="en-US" dirty="0" smtClean="0"/>
              <a:t>March is a commanding Word Which sound like an army order. Practically also it is true because the students march towards their final Exam and end of other semester.</a:t>
            </a:r>
          </a:p>
          <a:p>
            <a:pPr algn="just"/>
            <a:endParaRPr lang="en-US" dirty="0" smtClean="0"/>
          </a:p>
          <a:p>
            <a:pPr algn="just"/>
            <a:r>
              <a:rPr lang="en-US" dirty="0" smtClean="0"/>
              <a:t>It is also the month in which weather changes and we start getting sweat of the season along with sweat for the exam. </a:t>
            </a:r>
          </a:p>
          <a:p>
            <a:pPr algn="just"/>
            <a:endParaRPr lang="en-US" dirty="0" smtClean="0"/>
          </a:p>
          <a:p>
            <a:pPr algn="just"/>
            <a:r>
              <a:rPr lang="en-US" dirty="0" smtClean="0"/>
              <a:t>So we must say wish You All the best.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S\Women's Day 2K18 BBA\IMG_0169.JPG"/>
          <p:cNvPicPr>
            <a:picLocks noChangeAspect="1" noChangeArrowheads="1"/>
          </p:cNvPicPr>
          <p:nvPr/>
        </p:nvPicPr>
        <p:blipFill>
          <a:blip r:embed="rId2" cstate="print"/>
          <a:srcRect/>
          <a:stretch>
            <a:fillRect/>
          </a:stretch>
        </p:blipFill>
        <p:spPr bwMode="auto">
          <a:xfrm>
            <a:off x="228600" y="0"/>
            <a:ext cx="4572000" cy="6858000"/>
          </a:xfrm>
          <a:prstGeom prst="rect">
            <a:avLst/>
          </a:prstGeom>
          <a:noFill/>
        </p:spPr>
      </p:pic>
      <p:sp>
        <p:nvSpPr>
          <p:cNvPr id="3" name="Rectangle 2"/>
          <p:cNvSpPr/>
          <p:nvPr/>
        </p:nvSpPr>
        <p:spPr>
          <a:xfrm>
            <a:off x="4953000" y="1524000"/>
            <a:ext cx="3733800" cy="350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err="1" smtClean="0"/>
              <a:t>Sanyam</a:t>
            </a:r>
            <a:r>
              <a:rPr lang="en-US" sz="2000" b="1" dirty="0" smtClean="0"/>
              <a:t> </a:t>
            </a:r>
            <a:r>
              <a:rPr lang="en-US" sz="2000" b="1" dirty="0" err="1" smtClean="0"/>
              <a:t>Lakhina</a:t>
            </a:r>
            <a:r>
              <a:rPr lang="en-US" sz="2000" b="1" dirty="0"/>
              <a:t> </a:t>
            </a:r>
            <a:r>
              <a:rPr lang="en-US" sz="2000" b="1" dirty="0" smtClean="0"/>
              <a:t>(BBA 3</a:t>
            </a:r>
            <a:r>
              <a:rPr lang="en-US" sz="2000" b="1" baseline="30000" dirty="0" smtClean="0"/>
              <a:t>rd</a:t>
            </a:r>
            <a:r>
              <a:rPr lang="en-US" sz="2000" b="1" dirty="0" smtClean="0"/>
              <a:t> Year)</a:t>
            </a:r>
          </a:p>
          <a:p>
            <a:pPr algn="just"/>
            <a:endParaRPr lang="en-US" sz="2000" b="1" dirty="0" smtClean="0"/>
          </a:p>
          <a:p>
            <a:pPr algn="just"/>
            <a:endParaRPr lang="en-US" sz="2000" b="1" dirty="0" smtClean="0"/>
          </a:p>
          <a:p>
            <a:pPr algn="just"/>
            <a:r>
              <a:rPr lang="en-US" sz="2000" b="1" dirty="0" smtClean="0"/>
              <a:t>He recited a very sweet poem for women’s day, every word from his poem was describing the importance of women in this world.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S\Women's Day 2K18 BBA\IMG_0179.JPG"/>
          <p:cNvPicPr>
            <a:picLocks noChangeAspect="1" noChangeArrowheads="1"/>
          </p:cNvPicPr>
          <p:nvPr/>
        </p:nvPicPr>
        <p:blipFill>
          <a:blip r:embed="rId2" cstate="print">
            <a:lum bright="20000"/>
          </a:blip>
          <a:srcRect/>
          <a:stretch>
            <a:fillRect/>
          </a:stretch>
        </p:blipFill>
        <p:spPr bwMode="auto">
          <a:xfrm>
            <a:off x="4191000" y="0"/>
            <a:ext cx="4572000" cy="6858000"/>
          </a:xfrm>
          <a:prstGeom prst="rect">
            <a:avLst/>
          </a:prstGeom>
          <a:noFill/>
        </p:spPr>
      </p:pic>
      <p:sp>
        <p:nvSpPr>
          <p:cNvPr id="3" name="Rectangle 2"/>
          <p:cNvSpPr/>
          <p:nvPr/>
        </p:nvSpPr>
        <p:spPr>
          <a:xfrm>
            <a:off x="304800" y="1447800"/>
            <a:ext cx="3581400" cy="426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err="1" smtClean="0"/>
              <a:t>Vishav</a:t>
            </a:r>
            <a:r>
              <a:rPr lang="en-US" sz="2000" b="1" dirty="0" smtClean="0"/>
              <a:t> </a:t>
            </a:r>
            <a:r>
              <a:rPr lang="en-US" sz="2000" b="1" dirty="0" err="1" smtClean="0"/>
              <a:t>Garg</a:t>
            </a:r>
            <a:r>
              <a:rPr lang="en-US" sz="2000" b="1" dirty="0" smtClean="0"/>
              <a:t> (BBA 3</a:t>
            </a:r>
            <a:r>
              <a:rPr lang="en-US" sz="2000" b="1" baseline="30000" dirty="0" smtClean="0"/>
              <a:t>rd</a:t>
            </a:r>
            <a:r>
              <a:rPr lang="en-US" sz="2000" b="1" dirty="0" smtClean="0"/>
              <a:t> Year)</a:t>
            </a:r>
          </a:p>
          <a:p>
            <a:pPr algn="just"/>
            <a:endParaRPr lang="en-US" sz="2000" b="1" dirty="0" smtClean="0"/>
          </a:p>
          <a:p>
            <a:pPr algn="just"/>
            <a:endParaRPr lang="en-US" sz="2000" b="1" dirty="0" smtClean="0"/>
          </a:p>
          <a:p>
            <a:pPr algn="just"/>
            <a:r>
              <a:rPr lang="en-US" sz="2000" b="1" dirty="0" smtClean="0"/>
              <a:t>He shared the story of </a:t>
            </a:r>
            <a:r>
              <a:rPr lang="en-US" sz="2000" b="1" dirty="0" err="1" smtClean="0"/>
              <a:t>Arunima</a:t>
            </a:r>
            <a:r>
              <a:rPr lang="en-US" sz="2000" b="1" dirty="0" smtClean="0"/>
              <a:t> </a:t>
            </a:r>
            <a:r>
              <a:rPr lang="en-US" sz="2000" b="1" dirty="0" err="1" smtClean="0"/>
              <a:t>Sinha</a:t>
            </a:r>
            <a:r>
              <a:rPr lang="en-US" sz="2000" b="1" dirty="0" smtClean="0"/>
              <a:t> (She is first Indian amputee to climb Mount Everest. She was a national level volleyball player who was pushed from a running train by some robbers in 2011 while she was resisting them)</a:t>
            </a:r>
            <a:endParaRPr lang="en-US" sz="20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S\Women's Day 2K18 BBA\IMG_0194.JPG"/>
          <p:cNvPicPr>
            <a:picLocks noChangeAspect="1" noChangeArrowheads="1"/>
          </p:cNvPicPr>
          <p:nvPr/>
        </p:nvPicPr>
        <p:blipFill>
          <a:blip r:embed="rId2" cstate="print">
            <a:lum bright="10000"/>
          </a:blip>
          <a:srcRect t="21250" r="18333"/>
          <a:stretch>
            <a:fillRect/>
          </a:stretch>
        </p:blipFill>
        <p:spPr bwMode="auto">
          <a:xfrm>
            <a:off x="609600" y="381000"/>
            <a:ext cx="7467600" cy="4800600"/>
          </a:xfrm>
          <a:prstGeom prst="rect">
            <a:avLst/>
          </a:prstGeom>
          <a:noFill/>
        </p:spPr>
      </p:pic>
      <p:sp>
        <p:nvSpPr>
          <p:cNvPr id="3" name="Rectangle 2"/>
          <p:cNvSpPr/>
          <p:nvPr/>
        </p:nvSpPr>
        <p:spPr>
          <a:xfrm>
            <a:off x="381000" y="5562600"/>
            <a:ext cx="7924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smtClean="0"/>
              <a:t>A very emotional yet harsh truth of our society is “FEMALE </a:t>
            </a:r>
            <a:r>
              <a:rPr lang="en-US" b="1" dirty="0" err="1" smtClean="0"/>
              <a:t>FOETICIDE</a:t>
            </a:r>
            <a:r>
              <a:rPr lang="en-US" b="1" dirty="0" smtClean="0"/>
              <a:t>” </a:t>
            </a:r>
          </a:p>
          <a:p>
            <a:pPr algn="just"/>
            <a:r>
              <a:rPr lang="en-US" b="1" dirty="0" smtClean="0"/>
              <a:t>BBA 1</a:t>
            </a:r>
            <a:r>
              <a:rPr lang="en-US" b="1" baseline="30000" dirty="0" smtClean="0"/>
              <a:t>st</a:t>
            </a:r>
            <a:r>
              <a:rPr lang="en-US" b="1" dirty="0" smtClean="0"/>
              <a:t> year and 2</a:t>
            </a:r>
            <a:r>
              <a:rPr lang="en-US" b="1" baseline="30000" dirty="0" smtClean="0"/>
              <a:t>nd</a:t>
            </a:r>
            <a:r>
              <a:rPr lang="en-US" b="1" dirty="0" smtClean="0"/>
              <a:t> year students presented a play on this topic which made eyes of every person present there to cry.</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ICS\Women's Day 2K18 BBA\IMG_0208.JPG"/>
          <p:cNvPicPr>
            <a:picLocks noChangeAspect="1" noChangeArrowheads="1"/>
          </p:cNvPicPr>
          <p:nvPr/>
        </p:nvPicPr>
        <p:blipFill>
          <a:blip r:embed="rId2" cstate="print">
            <a:lum bright="10000"/>
          </a:blip>
          <a:srcRect l="10833" t="11250" r="10000" b="10000"/>
          <a:stretch>
            <a:fillRect/>
          </a:stretch>
        </p:blipFill>
        <p:spPr bwMode="auto">
          <a:xfrm>
            <a:off x="838200" y="381000"/>
            <a:ext cx="7239000" cy="4800600"/>
          </a:xfrm>
          <a:prstGeom prst="rect">
            <a:avLst/>
          </a:prstGeom>
          <a:noFill/>
        </p:spPr>
      </p:pic>
      <p:sp>
        <p:nvSpPr>
          <p:cNvPr id="3" name="Rectangle 2"/>
          <p:cNvSpPr/>
          <p:nvPr/>
        </p:nvSpPr>
        <p:spPr>
          <a:xfrm>
            <a:off x="685800" y="5562600"/>
            <a:ext cx="7543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p>
          <a:p>
            <a:pPr algn="ctr"/>
            <a:r>
              <a:rPr lang="en-US" b="1" dirty="0" smtClean="0"/>
              <a:t>“A Baby Girl…One Of The Most Beautiful Miracles In Life.”</a:t>
            </a:r>
          </a:p>
          <a:p>
            <a:pPr algn="ctr"/>
            <a:r>
              <a:rPr lang="en-US" b="1" dirty="0" smtClean="0"/>
              <a:t>This play presented importance of a girl child even more beautifully.</a:t>
            </a:r>
            <a:br>
              <a:rPr lang="en-US" b="1" dirty="0" smtClean="0"/>
            </a:b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ICS\Women's Day 2K18 BBA\IMG_0226.JPG"/>
          <p:cNvPicPr>
            <a:picLocks noChangeAspect="1" noChangeArrowheads="1"/>
          </p:cNvPicPr>
          <p:nvPr/>
        </p:nvPicPr>
        <p:blipFill>
          <a:blip r:embed="rId3" cstate="print"/>
          <a:srcRect t="15000" b="3750"/>
          <a:stretch>
            <a:fillRect/>
          </a:stretch>
        </p:blipFill>
        <p:spPr bwMode="auto">
          <a:xfrm>
            <a:off x="0" y="228600"/>
            <a:ext cx="9144000" cy="4953000"/>
          </a:xfrm>
          <a:prstGeom prst="rect">
            <a:avLst/>
          </a:prstGeom>
          <a:noFill/>
        </p:spPr>
      </p:pic>
      <p:sp>
        <p:nvSpPr>
          <p:cNvPr id="3" name="Rectangle 2"/>
          <p:cNvSpPr/>
          <p:nvPr/>
        </p:nvSpPr>
        <p:spPr>
          <a:xfrm>
            <a:off x="228600" y="5257800"/>
            <a:ext cx="87630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It is a murder, Mom, Don’t you realize it?</a:t>
            </a:r>
          </a:p>
          <a:p>
            <a:pPr algn="ctr"/>
            <a:r>
              <a:rPr lang="en-US" b="1" dirty="0" smtClean="0"/>
              <a:t>I am you and Dad’s love , I know it’s difficult to have me in your womb.</a:t>
            </a:r>
            <a:br>
              <a:rPr lang="en-US" b="1" dirty="0" smtClean="0"/>
            </a:br>
            <a:r>
              <a:rPr lang="en-US" b="1" dirty="0" smtClean="0"/>
              <a:t>But it is all worth , I’ll make you proud, Mom. </a:t>
            </a:r>
            <a:br>
              <a:rPr lang="en-US" b="1" dirty="0" smtClean="0"/>
            </a:br>
            <a:r>
              <a:rPr lang="en-US" b="1" dirty="0" smtClean="0"/>
              <a:t>Please don’t kill me , Please don’t let me die, Mom.</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ICS\Women's Day 2K18 BBA\IMG_0235.JPG"/>
          <p:cNvPicPr>
            <a:picLocks noChangeAspect="1" noChangeArrowheads="1"/>
          </p:cNvPicPr>
          <p:nvPr/>
        </p:nvPicPr>
        <p:blipFill>
          <a:blip r:embed="rId2" cstate="print">
            <a:lum bright="10000"/>
          </a:blip>
          <a:srcRect t="32500"/>
          <a:stretch>
            <a:fillRect/>
          </a:stretch>
        </p:blipFill>
        <p:spPr bwMode="auto">
          <a:xfrm>
            <a:off x="0" y="457200"/>
            <a:ext cx="9144000" cy="4114800"/>
          </a:xfrm>
          <a:prstGeom prst="rect">
            <a:avLst/>
          </a:prstGeom>
          <a:noFill/>
        </p:spPr>
      </p:pic>
      <p:sp>
        <p:nvSpPr>
          <p:cNvPr id="3" name="Rectangle 2"/>
          <p:cNvSpPr/>
          <p:nvPr/>
        </p:nvSpPr>
        <p:spPr>
          <a:xfrm>
            <a:off x="152400" y="4953000"/>
            <a:ext cx="8763000"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pPr>
            <a:r>
              <a:rPr lang="en-US" dirty="0" smtClean="0">
                <a:solidFill>
                  <a:schemeClr val="tx1"/>
                </a:solidFill>
                <a:latin typeface="inherit"/>
                <a:cs typeface="Arial" pitchFamily="34" charset="0"/>
              </a:rPr>
              <a:t>“Whenever you think about disrespecting a woman, think about how you were born into this world.</a:t>
            </a:r>
            <a:endParaRPr lang="en-US"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dirty="0" smtClean="0">
                <a:solidFill>
                  <a:schemeClr val="tx1"/>
                </a:solidFill>
                <a:latin typeface="inherit"/>
                <a:cs typeface="Arial" pitchFamily="34" charset="0"/>
              </a:rPr>
              <a:t>Call me old fashioned but I believe that respecting a woman is one of the most important things to uphold in life.”</a:t>
            </a:r>
          </a:p>
          <a:p>
            <a:pPr lvl="0" eaLnBrk="0" fontAlgn="base" hangingPunct="0">
              <a:spcBef>
                <a:spcPct val="0"/>
              </a:spcBef>
              <a:spcAft>
                <a:spcPct val="0"/>
              </a:spcAft>
            </a:pPr>
            <a:r>
              <a:rPr lang="en-US" dirty="0" smtClean="0">
                <a:solidFill>
                  <a:schemeClr val="tx1"/>
                </a:solidFill>
                <a:latin typeface="inherit"/>
                <a:cs typeface="Arial" pitchFamily="34" charset="0"/>
              </a:rPr>
              <a:t>                                                                                          -Dr Yoginder Singh Kataria</a:t>
            </a:r>
            <a:endParaRPr lang="en-US"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ICS\Women's Day 2K18 BBA\IMG_0241.JPG"/>
          <p:cNvPicPr>
            <a:picLocks noChangeAspect="1" noChangeArrowheads="1"/>
          </p:cNvPicPr>
          <p:nvPr/>
        </p:nvPicPr>
        <p:blipFill>
          <a:blip r:embed="rId2" cstate="print"/>
          <a:srcRect r="52500"/>
          <a:stretch>
            <a:fillRect/>
          </a:stretch>
        </p:blipFill>
        <p:spPr bwMode="auto">
          <a:xfrm>
            <a:off x="0" y="381000"/>
            <a:ext cx="4343400" cy="6096000"/>
          </a:xfrm>
          <a:prstGeom prst="rect">
            <a:avLst/>
          </a:prstGeom>
          <a:noFill/>
        </p:spPr>
      </p:pic>
      <p:sp>
        <p:nvSpPr>
          <p:cNvPr id="3" name="Rectangle 2"/>
          <p:cNvSpPr/>
          <p:nvPr/>
        </p:nvSpPr>
        <p:spPr>
          <a:xfrm>
            <a:off x="4572000" y="457200"/>
            <a:ext cx="4191000" cy="624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600" dirty="0" smtClean="0">
                <a:latin typeface="Times New Roman" pitchFamily="18" charset="0"/>
                <a:cs typeface="Times New Roman" pitchFamily="18" charset="0"/>
              </a:rPr>
              <a:t>I am the one who gave you birth...</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I am the one who make everyone in girth...</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I am the one who spread the love...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I am the one who live like a dove…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I am the one who give you care…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I am the one who pray for you in prayer...</a:t>
            </a:r>
          </a:p>
          <a:p>
            <a:pPr algn="just"/>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Just tell me…</a:t>
            </a:r>
          </a:p>
          <a:p>
            <a:pPr algn="just"/>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Were my wings not meant for flying…?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Were my dreams only for dying…?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Was my care nothing meant to you as mother…? </a:t>
            </a:r>
          </a:p>
          <a:p>
            <a:pPr algn="just"/>
            <a:r>
              <a:rPr lang="en-US" sz="1600" dirty="0" smtClean="0">
                <a:latin typeface="Times New Roman" pitchFamily="18" charset="0"/>
                <a:cs typeface="Times New Roman" pitchFamily="18" charset="0"/>
              </a:rPr>
              <a:t>Was my love nothing meant to you as lover…?</a:t>
            </a:r>
          </a:p>
          <a:p>
            <a:pPr algn="just"/>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Why your hands don't tremble while taking the knife…? </a:t>
            </a:r>
          </a:p>
          <a:p>
            <a:pPr algn="just"/>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Why your heart doesn't melt while depriving the life…?</a:t>
            </a:r>
          </a:p>
          <a:p>
            <a:pPr algn="just"/>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Oh my father oh my friend…</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Please don't kill me I am just a girl child..</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Take an oath and Stop Female </a:t>
            </a:r>
            <a:r>
              <a:rPr lang="en-US" sz="1600" dirty="0" err="1" smtClean="0">
                <a:latin typeface="Times New Roman" pitchFamily="18" charset="0"/>
                <a:cs typeface="Times New Roman" pitchFamily="18" charset="0"/>
              </a:rPr>
              <a:t>Foeticide</a:t>
            </a:r>
            <a:r>
              <a:rPr lang="en-US"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-Jagmohan Malhotra</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PICS\Women's Day 2K18 BBA\IMG_0260.JPG"/>
          <p:cNvPicPr>
            <a:picLocks noChangeAspect="1" noChangeArrowheads="1"/>
          </p:cNvPicPr>
          <p:nvPr/>
        </p:nvPicPr>
        <p:blipFill>
          <a:blip r:embed="rId2" cstate="print">
            <a:lum bright="10000"/>
          </a:blip>
          <a:srcRect t="25000"/>
          <a:stretch>
            <a:fillRect/>
          </a:stretch>
        </p:blipFill>
        <p:spPr bwMode="auto">
          <a:xfrm>
            <a:off x="0" y="609600"/>
            <a:ext cx="9144000" cy="4572000"/>
          </a:xfrm>
          <a:prstGeom prst="rect">
            <a:avLst/>
          </a:prstGeom>
          <a:noFill/>
        </p:spPr>
      </p:pic>
      <p:sp>
        <p:nvSpPr>
          <p:cNvPr id="3" name="Rectangle 2"/>
          <p:cNvSpPr/>
          <p:nvPr/>
        </p:nvSpPr>
        <p:spPr>
          <a:xfrm>
            <a:off x="228600" y="5486400"/>
            <a:ext cx="8610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Team BBA (Students and Faculties) after the celebration of Women’s day.</a:t>
            </a:r>
            <a:endParaRPr lang="en-US" sz="28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SOT LOGO"/>
          <p:cNvPicPr>
            <a:picLocks noChangeAspect="1" noChangeArrowheads="1"/>
          </p:cNvPicPr>
          <p:nvPr/>
        </p:nvPicPr>
        <p:blipFill>
          <a:blip r:embed="rId2" cstate="print"/>
          <a:srcRect/>
          <a:stretch>
            <a:fillRect/>
          </a:stretch>
        </p:blipFill>
        <p:spPr bwMode="auto">
          <a:xfrm>
            <a:off x="914400" y="381000"/>
            <a:ext cx="7162800" cy="4273533"/>
          </a:xfrm>
          <a:prstGeom prst="rect">
            <a:avLst/>
          </a:prstGeom>
          <a:noFill/>
        </p:spPr>
      </p:pic>
      <p:sp>
        <p:nvSpPr>
          <p:cNvPr id="3" name="Title 2"/>
          <p:cNvSpPr>
            <a:spLocks noGrp="1"/>
          </p:cNvSpPr>
          <p:nvPr>
            <p:ph type="title"/>
          </p:nvPr>
        </p:nvSpPr>
        <p:spPr>
          <a:xfrm>
            <a:off x="6553200" y="6172200"/>
            <a:ext cx="2438400" cy="503238"/>
          </a:xfrm>
        </p:spPr>
        <p:txBody>
          <a:bodyPr>
            <a:noAutofit/>
          </a:bodyPr>
          <a:lstStyle/>
          <a:p>
            <a:r>
              <a:rPr lang="en-US" sz="2000" dirty="0" smtClean="0">
                <a:solidFill>
                  <a:srgbClr val="FF0000"/>
                </a:solidFill>
              </a:rPr>
              <a:t>13-March-2018</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20180223-WA0008.jpg"/>
          <p:cNvPicPr>
            <a:picLocks noChangeAspect="1"/>
          </p:cNvPicPr>
          <p:nvPr/>
        </p:nvPicPr>
        <p:blipFill>
          <a:blip r:embed="rId2" cstate="print"/>
          <a:srcRect t="12222" b="16667"/>
          <a:stretch>
            <a:fillRect/>
          </a:stretch>
        </p:blipFill>
        <p:spPr>
          <a:xfrm>
            <a:off x="1066800" y="304800"/>
            <a:ext cx="6858000" cy="4876800"/>
          </a:xfrm>
          <a:prstGeom prst="rect">
            <a:avLst/>
          </a:prstGeom>
        </p:spPr>
      </p:pic>
      <p:sp>
        <p:nvSpPr>
          <p:cNvPr id="4" name="Rectangle 3"/>
          <p:cNvSpPr/>
          <p:nvPr/>
        </p:nvSpPr>
        <p:spPr>
          <a:xfrm>
            <a:off x="533400" y="5486400"/>
            <a:ext cx="78486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SOT-2 Going on in computer labs for all the 3 years of BBA.</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editorial team"/>
          <p:cNvPicPr>
            <a:picLocks noChangeAspect="1" noChangeArrowheads="1"/>
          </p:cNvPicPr>
          <p:nvPr/>
        </p:nvPicPr>
        <p:blipFill>
          <a:blip r:embed="rId2" cstate="print"/>
          <a:srcRect t="22281" r="6145" b="16446"/>
          <a:stretch>
            <a:fillRect/>
          </a:stretch>
        </p:blipFill>
        <p:spPr bwMode="auto">
          <a:xfrm>
            <a:off x="152400" y="152400"/>
            <a:ext cx="21336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C:\Users\piet.9WFUVIFXATVVK7Z\Desktop\Pics\Screenshot_20180210-100539.jpg"/>
          <p:cNvPicPr>
            <a:picLocks noChangeAspect="1" noChangeArrowheads="1"/>
          </p:cNvPicPr>
          <p:nvPr/>
        </p:nvPicPr>
        <p:blipFill>
          <a:blip r:embed="rId3" cstate="print">
            <a:lum bright="10000"/>
          </a:blip>
          <a:srcRect l="9877" t="26667" r="17037" b="35393"/>
          <a:stretch>
            <a:fillRect/>
          </a:stretch>
        </p:blipFill>
        <p:spPr bwMode="auto">
          <a:xfrm>
            <a:off x="152400" y="1219200"/>
            <a:ext cx="2083308" cy="1922631"/>
          </a:xfrm>
          <a:prstGeom prst="rect">
            <a:avLst/>
          </a:prstGeom>
          <a:noFill/>
        </p:spPr>
      </p:pic>
      <p:pic>
        <p:nvPicPr>
          <p:cNvPr id="5123" name="Picture 3" descr="C:\Users\piet.9WFUVIFXATVVK7Z\Desktop\Pics\IMG_20171224_154153.jpg"/>
          <p:cNvPicPr>
            <a:picLocks noChangeAspect="1" noChangeArrowheads="1"/>
          </p:cNvPicPr>
          <p:nvPr/>
        </p:nvPicPr>
        <p:blipFill>
          <a:blip r:embed="rId4" cstate="print"/>
          <a:srcRect b="16327"/>
          <a:stretch>
            <a:fillRect/>
          </a:stretch>
        </p:blipFill>
        <p:spPr bwMode="auto">
          <a:xfrm>
            <a:off x="228600" y="3810000"/>
            <a:ext cx="2101540" cy="2344575"/>
          </a:xfrm>
          <a:prstGeom prst="rect">
            <a:avLst/>
          </a:prstGeom>
          <a:noFill/>
        </p:spPr>
      </p:pic>
      <p:sp>
        <p:nvSpPr>
          <p:cNvPr id="6" name="Rectangle 5"/>
          <p:cNvSpPr/>
          <p:nvPr/>
        </p:nvSpPr>
        <p:spPr>
          <a:xfrm>
            <a:off x="152400" y="3276600"/>
            <a:ext cx="2057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Mr. Jagmohan</a:t>
            </a:r>
            <a:endParaRPr lang="en-US" dirty="0"/>
          </a:p>
        </p:txBody>
      </p:sp>
      <p:sp>
        <p:nvSpPr>
          <p:cNvPr id="7" name="Rectangle 6"/>
          <p:cNvSpPr/>
          <p:nvPr/>
        </p:nvSpPr>
        <p:spPr>
          <a:xfrm>
            <a:off x="152400" y="6324600"/>
            <a:ext cx="21336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Ms. </a:t>
            </a:r>
            <a:r>
              <a:rPr lang="en-US" dirty="0" err="1" smtClean="0"/>
              <a:t>Sakshi</a:t>
            </a:r>
            <a:endParaRPr lang="en-US" dirty="0"/>
          </a:p>
        </p:txBody>
      </p:sp>
      <p:sp>
        <p:nvSpPr>
          <p:cNvPr id="72705" name="Rectangle 1"/>
          <p:cNvSpPr>
            <a:spLocks noChangeArrowheads="1"/>
          </p:cNvSpPr>
          <p:nvPr/>
        </p:nvSpPr>
        <p:spPr bwMode="auto">
          <a:xfrm>
            <a:off x="2667000" y="381000"/>
            <a:ext cx="579120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From Editor’s Desk</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‘A weak link is better than a strong memory’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Is a saying which belongs to yester years and the youth of today can’t even imagine about it. Think of the feeling and emotions you would get when leafing through the dusty old pages of a college magazine which could flash across eyes endless memories with kaleidoscopic colors and designs.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You, being the ‘Kindle’ users, have been deprived of this opportunity. Anyway, this virtual magazine is still a link between the two ends of past and future and it too is an interesting and exciting experience. This news letter was one such cherished work that had its roots in the persuasion.</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rgbClr val="1D1B11"/>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It is a snapshot of the various activities and advancements for all associated with PIET and BBA. Proper communication plays a vital role in institution’s development. This news letter will serve to reinforce and allow increased awareness, improved interaction and integration among all of us.</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iet.9WFUVIFXATVVK7Z\Downloads\IMG-20180219-WA0018.jpg"/>
          <p:cNvPicPr>
            <a:picLocks noChangeAspect="1" noChangeArrowheads="1"/>
          </p:cNvPicPr>
          <p:nvPr/>
        </p:nvPicPr>
        <p:blipFill>
          <a:blip r:embed="rId2" cstate="print">
            <a:lum bright="30000"/>
          </a:blip>
          <a:srcRect t="33463"/>
          <a:stretch>
            <a:fillRect/>
          </a:stretch>
        </p:blipFill>
        <p:spPr bwMode="auto">
          <a:xfrm>
            <a:off x="304800" y="533400"/>
            <a:ext cx="8343900" cy="4163865"/>
          </a:xfrm>
          <a:prstGeom prst="rect">
            <a:avLst/>
          </a:prstGeom>
          <a:noFill/>
        </p:spPr>
      </p:pic>
      <p:sp>
        <p:nvSpPr>
          <p:cNvPr id="3" name="Rectangle 2"/>
          <p:cNvSpPr/>
          <p:nvPr/>
        </p:nvSpPr>
        <p:spPr>
          <a:xfrm>
            <a:off x="381000" y="5029200"/>
            <a:ext cx="80772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Students giving SOT-2 in computer labs.</a:t>
            </a:r>
            <a:endParaRPr lang="en-US" sz="36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2800" y="6324600"/>
            <a:ext cx="1631985" cy="369332"/>
          </a:xfrm>
          <a:prstGeom prst="rect">
            <a:avLst/>
          </a:prstGeom>
        </p:spPr>
        <p:txBody>
          <a:bodyPr wrap="none">
            <a:spAutoFit/>
          </a:bodyPr>
          <a:lstStyle/>
          <a:p>
            <a:r>
              <a:rPr lang="en-US" dirty="0" smtClean="0">
                <a:solidFill>
                  <a:srgbClr val="FF0000"/>
                </a:solidFill>
              </a:rPr>
              <a:t>13-March-2018</a:t>
            </a:r>
            <a:endParaRPr lang="en-US" dirty="0"/>
          </a:p>
        </p:txBody>
      </p:sp>
      <p:pic>
        <p:nvPicPr>
          <p:cNvPr id="4" name="Picture 3" descr="kurukshetra-university.jpg"/>
          <p:cNvPicPr>
            <a:picLocks noChangeAspect="1"/>
          </p:cNvPicPr>
          <p:nvPr/>
        </p:nvPicPr>
        <p:blipFill>
          <a:blip r:embed="rId2" cstate="print"/>
          <a:stretch>
            <a:fillRect/>
          </a:stretch>
        </p:blipFill>
        <p:spPr>
          <a:xfrm>
            <a:off x="1066800" y="304800"/>
            <a:ext cx="6477000" cy="3610993"/>
          </a:xfrm>
          <a:prstGeom prst="rect">
            <a:avLst/>
          </a:prstGeom>
        </p:spPr>
      </p:pic>
      <p:sp>
        <p:nvSpPr>
          <p:cNvPr id="5" name="Rectangle 4"/>
          <p:cNvSpPr/>
          <p:nvPr/>
        </p:nvSpPr>
        <p:spPr>
          <a:xfrm>
            <a:off x="3657600" y="2209800"/>
            <a:ext cx="3733800" cy="1524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b="1" dirty="0" smtClean="0"/>
              <a:t>BBA</a:t>
            </a:r>
            <a:endParaRPr lang="en-US" sz="8000" b="1" dirty="0"/>
          </a:p>
        </p:txBody>
      </p:sp>
      <p:pic>
        <p:nvPicPr>
          <p:cNvPr id="5122" name="Picture 2" descr="Image result for university rankers logo"/>
          <p:cNvPicPr>
            <a:picLocks noChangeAspect="1" noChangeArrowheads="1"/>
          </p:cNvPicPr>
          <p:nvPr/>
        </p:nvPicPr>
        <p:blipFill>
          <a:blip r:embed="rId3" cstate="print"/>
          <a:srcRect b="33333"/>
          <a:stretch>
            <a:fillRect/>
          </a:stretch>
        </p:blipFill>
        <p:spPr bwMode="auto">
          <a:xfrm>
            <a:off x="4343400" y="4648200"/>
            <a:ext cx="4419600" cy="1578428"/>
          </a:xfrm>
          <a:prstGeom prst="rect">
            <a:avLst/>
          </a:prstGeom>
          <a:noFill/>
        </p:spPr>
      </p:pic>
      <p:sp>
        <p:nvSpPr>
          <p:cNvPr id="6" name="Rectangle 5"/>
          <p:cNvSpPr/>
          <p:nvPr/>
        </p:nvSpPr>
        <p:spPr>
          <a:xfrm>
            <a:off x="228600" y="4648200"/>
            <a:ext cx="3886200" cy="1754326"/>
          </a:xfrm>
          <a:prstGeom prst="rect">
            <a:avLst/>
          </a:prstGeom>
        </p:spPr>
        <p:txBody>
          <a:bodyPr wrap="square">
            <a:spAutoFit/>
          </a:bodyPr>
          <a:lstStyle/>
          <a:p>
            <a:pPr algn="just"/>
            <a:r>
              <a:rPr lang="en-US" dirty="0" smtClean="0"/>
              <a:t>5</a:t>
            </a:r>
            <a:r>
              <a:rPr lang="en-US" baseline="30000" dirty="0" smtClean="0"/>
              <a:t>th</a:t>
            </a:r>
            <a:r>
              <a:rPr lang="en-US" dirty="0" smtClean="0"/>
              <a:t> semester Result has proved that PIET is the best college which helps in an overall growth of the youth.</a:t>
            </a:r>
          </a:p>
          <a:p>
            <a:pPr algn="just"/>
            <a:endParaRPr lang="en-US" dirty="0" smtClean="0"/>
          </a:p>
          <a:p>
            <a:pPr algn="just"/>
            <a:r>
              <a:rPr lang="en-US" dirty="0" smtClean="0"/>
              <a:t>We achieved 8 Position in the top 20 Merit list of the university.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1" y="1295401"/>
          <a:ext cx="8458200" cy="5029197"/>
        </p:xfrm>
        <a:graphic>
          <a:graphicData uri="http://schemas.openxmlformats.org/drawingml/2006/table">
            <a:tbl>
              <a:tblPr/>
              <a:tblGrid>
                <a:gridCol w="1309757"/>
                <a:gridCol w="1486070"/>
                <a:gridCol w="1931698"/>
                <a:gridCol w="868005"/>
                <a:gridCol w="1619758"/>
                <a:gridCol w="1242912"/>
              </a:tblGrid>
              <a:tr h="783586">
                <a:tc>
                  <a:txBody>
                    <a:bodyPr/>
                    <a:lstStyle/>
                    <a:p>
                      <a:pPr marL="0" marR="0">
                        <a:lnSpc>
                          <a:spcPct val="115000"/>
                        </a:lnSpc>
                        <a:spcBef>
                          <a:spcPts val="0"/>
                        </a:spcBef>
                        <a:spcAft>
                          <a:spcPts val="0"/>
                        </a:spcAft>
                      </a:pPr>
                      <a:r>
                        <a:rPr lang="en-US" sz="1300" b="1" dirty="0">
                          <a:solidFill>
                            <a:srgbClr val="060606"/>
                          </a:solidFill>
                          <a:latin typeface="Times New Roman"/>
                          <a:ea typeface="Times New Roman"/>
                          <a:cs typeface="Times New Roman"/>
                        </a:rPr>
                        <a:t>S. </a:t>
                      </a:r>
                      <a:r>
                        <a:rPr lang="en-US" sz="1300" b="1" dirty="0" smtClean="0">
                          <a:solidFill>
                            <a:srgbClr val="060606"/>
                          </a:solidFill>
                          <a:latin typeface="Times New Roman"/>
                          <a:ea typeface="Times New Roman"/>
                          <a:cs typeface="Times New Roman"/>
                        </a:rPr>
                        <a:t>No</a:t>
                      </a: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Roll No</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Name</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300" b="1">
                          <a:solidFill>
                            <a:srgbClr val="060606"/>
                          </a:solidFill>
                          <a:latin typeface="Times New Roman"/>
                          <a:ea typeface="Times New Roman"/>
                          <a:cs typeface="Times New Roman"/>
                        </a:rPr>
                        <a:t>Total Marks</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lnSpc>
                          <a:spcPct val="115000"/>
                        </a:lnSpc>
                        <a:spcBef>
                          <a:spcPts val="0"/>
                        </a:spcBef>
                        <a:spcAft>
                          <a:spcPts val="0"/>
                        </a:spcAft>
                      </a:pPr>
                      <a:r>
                        <a:rPr lang="en-US" sz="1300" b="1">
                          <a:solidFill>
                            <a:srgbClr val="060606"/>
                          </a:solidFill>
                          <a:latin typeface="Times New Roman"/>
                          <a:ea typeface="Times New Roman"/>
                          <a:cs typeface="Times New Roman"/>
                        </a:rPr>
                        <a:t>Percentage</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University Position</a:t>
                      </a: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32328">
                <a:tc>
                  <a:txBody>
                    <a:bodyPr/>
                    <a:lstStyle/>
                    <a:p>
                      <a:pPr marL="0" marR="0" algn="ctr">
                        <a:lnSpc>
                          <a:spcPct val="115000"/>
                        </a:lnSpc>
                        <a:spcBef>
                          <a:spcPts val="0"/>
                        </a:spcBef>
                        <a:spcAft>
                          <a:spcPts val="0"/>
                        </a:spcAft>
                      </a:pPr>
                      <a:r>
                        <a:rPr lang="en-US" sz="1300" b="1" dirty="0">
                          <a:solidFill>
                            <a:srgbClr val="060606"/>
                          </a:solidFill>
                          <a:latin typeface="Arial"/>
                          <a:ea typeface="Times New Roman"/>
                          <a:cs typeface="Times New Roman"/>
                        </a:rPr>
                        <a:t>1</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dirty="0">
                          <a:solidFill>
                            <a:srgbClr val="060606"/>
                          </a:solidFill>
                          <a:latin typeface="Times New Roman"/>
                          <a:ea typeface="Times New Roman"/>
                          <a:cs typeface="Times New Roman"/>
                        </a:rPr>
                        <a:t>5874205</a:t>
                      </a:r>
                      <a:endParaRPr lang="en-US" sz="13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GOURAV </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Calibri"/>
                          <a:ea typeface="Times New Roman"/>
                          <a:cs typeface="Times New Roman"/>
                        </a:rPr>
                        <a:t>544</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77.71</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3</a:t>
                      </a:r>
                      <a:r>
                        <a:rPr lang="en-US" sz="1300" b="1" baseline="30000">
                          <a:solidFill>
                            <a:srgbClr val="060606"/>
                          </a:solidFill>
                          <a:latin typeface="Arial"/>
                          <a:ea typeface="Times New Roman"/>
                          <a:cs typeface="Times New Roman"/>
                        </a:rPr>
                        <a:t>rd</a:t>
                      </a:r>
                      <a:r>
                        <a:rPr lang="en-US" sz="1300" b="1">
                          <a:solidFill>
                            <a:srgbClr val="060606"/>
                          </a:solidFill>
                          <a:latin typeface="Arial"/>
                          <a:ea typeface="Times New Roman"/>
                          <a:cs typeface="Times New Roman"/>
                        </a:rPr>
                        <a:t> </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328">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2</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dirty="0">
                          <a:solidFill>
                            <a:srgbClr val="060606"/>
                          </a:solidFill>
                          <a:latin typeface="Times New Roman"/>
                          <a:ea typeface="Times New Roman"/>
                          <a:cs typeface="Times New Roman"/>
                        </a:rPr>
                        <a:t>5874237</a:t>
                      </a:r>
                      <a:endParaRPr lang="en-US" sz="13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dirty="0" err="1">
                          <a:solidFill>
                            <a:srgbClr val="060606"/>
                          </a:solidFill>
                          <a:latin typeface="Times New Roman"/>
                          <a:ea typeface="Times New Roman"/>
                          <a:cs typeface="Times New Roman"/>
                        </a:rPr>
                        <a:t>PURVA</a:t>
                      </a:r>
                      <a:r>
                        <a:rPr lang="en-US" sz="1300" b="1" dirty="0">
                          <a:solidFill>
                            <a:srgbClr val="060606"/>
                          </a:solidFill>
                          <a:latin typeface="Times New Roman"/>
                          <a:ea typeface="Times New Roman"/>
                          <a:cs typeface="Times New Roman"/>
                        </a:rPr>
                        <a:t> </a:t>
                      </a:r>
                      <a:r>
                        <a:rPr lang="en-US" sz="1300" b="1" dirty="0" err="1">
                          <a:solidFill>
                            <a:srgbClr val="060606"/>
                          </a:solidFill>
                          <a:latin typeface="Times New Roman"/>
                          <a:ea typeface="Times New Roman"/>
                          <a:cs typeface="Times New Roman"/>
                        </a:rPr>
                        <a:t>BATRA</a:t>
                      </a:r>
                      <a:endParaRPr lang="en-US" sz="13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538</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76.86</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7</a:t>
                      </a:r>
                      <a:r>
                        <a:rPr lang="en-US" sz="1300" b="1" baseline="30000">
                          <a:solidFill>
                            <a:srgbClr val="060606"/>
                          </a:solidFill>
                          <a:latin typeface="Arial"/>
                          <a:ea typeface="Times New Roman"/>
                          <a:cs typeface="Times New Roman"/>
                        </a:rPr>
                        <a:t>th</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328">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3</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5874189</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dirty="0" err="1">
                          <a:solidFill>
                            <a:srgbClr val="060606"/>
                          </a:solidFill>
                          <a:latin typeface="Times New Roman"/>
                          <a:ea typeface="Times New Roman"/>
                          <a:cs typeface="Times New Roman"/>
                        </a:rPr>
                        <a:t>ADITI</a:t>
                      </a:r>
                      <a:r>
                        <a:rPr lang="en-US" sz="1300" b="1" dirty="0">
                          <a:solidFill>
                            <a:srgbClr val="060606"/>
                          </a:solidFill>
                          <a:latin typeface="Times New Roman"/>
                          <a:ea typeface="Times New Roman"/>
                          <a:cs typeface="Times New Roman"/>
                        </a:rPr>
                        <a:t> BAJAJ</a:t>
                      </a:r>
                      <a:endParaRPr lang="en-US" sz="13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Calibri"/>
                          <a:ea typeface="Times New Roman"/>
                          <a:cs typeface="Times New Roman"/>
                        </a:rPr>
                        <a:t>537</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Calibri"/>
                          <a:ea typeface="Times New Roman"/>
                          <a:cs typeface="Times New Roman"/>
                        </a:rPr>
                        <a:t>76.71</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8</a:t>
                      </a:r>
                      <a:r>
                        <a:rPr lang="en-US" sz="1300" b="1" baseline="30000">
                          <a:solidFill>
                            <a:srgbClr val="060606"/>
                          </a:solidFill>
                          <a:latin typeface="Arial"/>
                          <a:ea typeface="Times New Roman"/>
                          <a:cs typeface="Times New Roman"/>
                        </a:rPr>
                        <a:t>th</a:t>
                      </a:r>
                      <a:r>
                        <a:rPr lang="en-US" sz="1300" b="1">
                          <a:solidFill>
                            <a:srgbClr val="060606"/>
                          </a:solidFill>
                          <a:latin typeface="Arial"/>
                          <a:ea typeface="Times New Roman"/>
                          <a:cs typeface="Times New Roman"/>
                        </a:rPr>
                        <a:t> </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328">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4</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5874207</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AKANT BHOLA </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535</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Calibri"/>
                          <a:ea typeface="Times New Roman"/>
                          <a:cs typeface="Times New Roman"/>
                        </a:rPr>
                        <a:t>76.43</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Arial"/>
                          <a:ea typeface="Times New Roman"/>
                          <a:cs typeface="Times New Roman"/>
                        </a:rPr>
                        <a:t>9</a:t>
                      </a:r>
                      <a:r>
                        <a:rPr lang="en-US" sz="1300" b="1" baseline="30000" dirty="0">
                          <a:solidFill>
                            <a:srgbClr val="060606"/>
                          </a:solidFill>
                          <a:latin typeface="Arial"/>
                          <a:ea typeface="Times New Roman"/>
                          <a:cs typeface="Times New Roman"/>
                        </a:rPr>
                        <a:t>th</a:t>
                      </a:r>
                      <a:r>
                        <a:rPr lang="en-US" sz="1300" b="1" dirty="0">
                          <a:solidFill>
                            <a:srgbClr val="060606"/>
                          </a:solidFill>
                          <a:latin typeface="Arial"/>
                          <a:ea typeface="Times New Roman"/>
                          <a:cs typeface="Times New Roman"/>
                        </a:rPr>
                        <a:t> </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328">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5</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5874250</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ANSHU GARG</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531</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75.86</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Arial"/>
                          <a:ea typeface="Times New Roman"/>
                          <a:cs typeface="Times New Roman"/>
                        </a:rPr>
                        <a:t>13</a:t>
                      </a:r>
                      <a:r>
                        <a:rPr lang="en-US" sz="1300" b="1" baseline="30000" dirty="0">
                          <a:solidFill>
                            <a:srgbClr val="060606"/>
                          </a:solidFill>
                          <a:latin typeface="Arial"/>
                          <a:ea typeface="Times New Roman"/>
                          <a:cs typeface="Times New Roman"/>
                        </a:rPr>
                        <a:t>th</a:t>
                      </a:r>
                      <a:r>
                        <a:rPr lang="en-US" sz="1300" b="1" dirty="0">
                          <a:solidFill>
                            <a:srgbClr val="060606"/>
                          </a:solidFill>
                          <a:latin typeface="Arial"/>
                          <a:ea typeface="Times New Roman"/>
                          <a:cs typeface="Times New Roman"/>
                        </a:rPr>
                        <a:t> </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8904">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6</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5874239</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BHARTI </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530</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75.71</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Arial"/>
                          <a:ea typeface="Times New Roman"/>
                          <a:cs typeface="Times New Roman"/>
                        </a:rPr>
                        <a:t>14</a:t>
                      </a:r>
                      <a:r>
                        <a:rPr lang="en-US" sz="1300" b="1" baseline="30000" dirty="0">
                          <a:solidFill>
                            <a:srgbClr val="060606"/>
                          </a:solidFill>
                          <a:latin typeface="Arial"/>
                          <a:ea typeface="Times New Roman"/>
                          <a:cs typeface="Times New Roman"/>
                        </a:rPr>
                        <a:t>th</a:t>
                      </a:r>
                      <a:r>
                        <a:rPr lang="en-US" sz="1300" b="1" dirty="0">
                          <a:solidFill>
                            <a:srgbClr val="060606"/>
                          </a:solidFill>
                          <a:latin typeface="Arial"/>
                          <a:ea typeface="Times New Roman"/>
                          <a:cs typeface="Times New Roman"/>
                        </a:rPr>
                        <a:t> </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2328">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7</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5874231</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STUTI GUPTA</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529</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75.57</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Arial"/>
                          <a:ea typeface="Times New Roman"/>
                          <a:cs typeface="Times New Roman"/>
                        </a:rPr>
                        <a:t>15</a:t>
                      </a:r>
                      <a:r>
                        <a:rPr lang="en-US" sz="1300" b="1" baseline="30000" dirty="0">
                          <a:solidFill>
                            <a:srgbClr val="060606"/>
                          </a:solidFill>
                          <a:latin typeface="Arial"/>
                          <a:ea typeface="Times New Roman"/>
                          <a:cs typeface="Times New Roman"/>
                        </a:rPr>
                        <a:t>th</a:t>
                      </a:r>
                      <a:r>
                        <a:rPr lang="en-US" sz="1300" b="1" dirty="0">
                          <a:solidFill>
                            <a:srgbClr val="060606"/>
                          </a:solidFill>
                          <a:latin typeface="Arial"/>
                          <a:ea typeface="Times New Roman"/>
                          <a:cs typeface="Times New Roman"/>
                        </a:rPr>
                        <a:t> </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2739">
                <a:tc>
                  <a:txBody>
                    <a:bodyPr/>
                    <a:lstStyle/>
                    <a:p>
                      <a:pPr marL="0" marR="0" algn="ctr">
                        <a:lnSpc>
                          <a:spcPct val="115000"/>
                        </a:lnSpc>
                        <a:spcBef>
                          <a:spcPts val="0"/>
                        </a:spcBef>
                        <a:spcAft>
                          <a:spcPts val="0"/>
                        </a:spcAft>
                      </a:pPr>
                      <a:r>
                        <a:rPr lang="en-US" sz="1300" b="1">
                          <a:solidFill>
                            <a:srgbClr val="060606"/>
                          </a:solidFill>
                          <a:latin typeface="Arial"/>
                          <a:ea typeface="Times New Roman"/>
                          <a:cs typeface="Times New Roman"/>
                        </a:rPr>
                        <a:t>8</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5874272</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1">
                          <a:solidFill>
                            <a:srgbClr val="060606"/>
                          </a:solidFill>
                          <a:latin typeface="Times New Roman"/>
                          <a:ea typeface="Times New Roman"/>
                          <a:cs typeface="Times New Roman"/>
                        </a:rPr>
                        <a:t>PRINCE GARG</a:t>
                      </a:r>
                      <a:endParaRPr lang="en-US" sz="1300" b="1">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529</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a:solidFill>
                            <a:srgbClr val="060606"/>
                          </a:solidFill>
                          <a:latin typeface="Calibri"/>
                          <a:ea typeface="Times New Roman"/>
                          <a:cs typeface="Times New Roman"/>
                        </a:rPr>
                        <a:t>75.57</a:t>
                      </a:r>
                      <a:endParaRPr lang="en-US" sz="13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300" b="1" dirty="0">
                          <a:solidFill>
                            <a:srgbClr val="060606"/>
                          </a:solidFill>
                          <a:latin typeface="Arial"/>
                          <a:ea typeface="Times New Roman"/>
                          <a:cs typeface="Times New Roman"/>
                        </a:rPr>
                        <a:t>15</a:t>
                      </a:r>
                      <a:r>
                        <a:rPr lang="en-US" sz="1300" b="1" baseline="30000" dirty="0">
                          <a:solidFill>
                            <a:srgbClr val="060606"/>
                          </a:solidFill>
                          <a:latin typeface="Arial"/>
                          <a:ea typeface="Times New Roman"/>
                          <a:cs typeface="Times New Roman"/>
                        </a:rPr>
                        <a:t>th</a:t>
                      </a:r>
                      <a:r>
                        <a:rPr lang="en-US" sz="1300" b="1" dirty="0">
                          <a:solidFill>
                            <a:srgbClr val="060606"/>
                          </a:solidFill>
                          <a:latin typeface="Arial"/>
                          <a:ea typeface="Times New Roman"/>
                          <a:cs typeface="Times New Roman"/>
                        </a:rPr>
                        <a:t> </a:t>
                      </a:r>
                      <a:endParaRPr lang="en-US"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ctangle 2"/>
          <p:cNvSpPr/>
          <p:nvPr/>
        </p:nvSpPr>
        <p:spPr>
          <a:xfrm>
            <a:off x="381000" y="228600"/>
            <a:ext cx="8229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BBA 5</a:t>
            </a:r>
            <a:r>
              <a:rPr lang="en-US" sz="2800" b="1" baseline="30000" dirty="0" smtClean="0"/>
              <a:t>th</a:t>
            </a:r>
            <a:r>
              <a:rPr lang="en-US" sz="2800" b="1" dirty="0" smtClean="0"/>
              <a:t> Semester University Rankers (BATCH 2015-18)</a:t>
            </a:r>
            <a:endParaRPr lang="en-US" sz="28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ents teacher meeting logo"/>
          <p:cNvPicPr>
            <a:picLocks noChangeAspect="1" noChangeArrowheads="1"/>
          </p:cNvPicPr>
          <p:nvPr/>
        </p:nvPicPr>
        <p:blipFill>
          <a:blip r:embed="rId2" cstate="print"/>
          <a:srcRect/>
          <a:stretch>
            <a:fillRect/>
          </a:stretch>
        </p:blipFill>
        <p:spPr bwMode="auto">
          <a:xfrm>
            <a:off x="304800" y="1066800"/>
            <a:ext cx="2380050" cy="2362200"/>
          </a:xfrm>
          <a:prstGeom prst="rect">
            <a:avLst/>
          </a:prstGeom>
          <a:noFill/>
        </p:spPr>
      </p:pic>
      <p:pic>
        <p:nvPicPr>
          <p:cNvPr id="1028" name="Picture 4" descr="Image result for parents teacher meeting logo"/>
          <p:cNvPicPr>
            <a:picLocks noChangeAspect="1" noChangeArrowheads="1"/>
          </p:cNvPicPr>
          <p:nvPr/>
        </p:nvPicPr>
        <p:blipFill>
          <a:blip r:embed="rId3" cstate="print"/>
          <a:srcRect b="15556"/>
          <a:stretch>
            <a:fillRect/>
          </a:stretch>
        </p:blipFill>
        <p:spPr bwMode="auto">
          <a:xfrm>
            <a:off x="6762750" y="5181600"/>
            <a:ext cx="2381250" cy="1447800"/>
          </a:xfrm>
          <a:prstGeom prst="rect">
            <a:avLst/>
          </a:prstGeom>
          <a:noFill/>
        </p:spPr>
      </p:pic>
      <p:pic>
        <p:nvPicPr>
          <p:cNvPr id="1030" name="Picture 6" descr="Image result for parents teacher meeting logo"/>
          <p:cNvPicPr>
            <a:picLocks noChangeAspect="1" noChangeArrowheads="1"/>
          </p:cNvPicPr>
          <p:nvPr/>
        </p:nvPicPr>
        <p:blipFill>
          <a:blip r:embed="rId4" cstate="print"/>
          <a:srcRect/>
          <a:stretch>
            <a:fillRect/>
          </a:stretch>
        </p:blipFill>
        <p:spPr bwMode="auto">
          <a:xfrm>
            <a:off x="2895600" y="990600"/>
            <a:ext cx="5667375" cy="2447926"/>
          </a:xfrm>
          <a:prstGeom prst="rect">
            <a:avLst/>
          </a:prstGeom>
          <a:noFill/>
        </p:spPr>
      </p:pic>
      <p:sp>
        <p:nvSpPr>
          <p:cNvPr id="5" name="Rectangle 4"/>
          <p:cNvSpPr/>
          <p:nvPr/>
        </p:nvSpPr>
        <p:spPr>
          <a:xfrm>
            <a:off x="228600" y="6248400"/>
            <a:ext cx="1631985" cy="369332"/>
          </a:xfrm>
          <a:prstGeom prst="rect">
            <a:avLst/>
          </a:prstGeom>
        </p:spPr>
        <p:txBody>
          <a:bodyPr wrap="none">
            <a:spAutoFit/>
          </a:bodyPr>
          <a:lstStyle/>
          <a:p>
            <a:r>
              <a:rPr lang="en-US" dirty="0" smtClean="0">
                <a:solidFill>
                  <a:srgbClr val="FF0000"/>
                </a:solidFill>
              </a:rPr>
              <a:t>17-March-2018</a:t>
            </a:r>
            <a:endParaRPr lang="en-US" dirty="0"/>
          </a:p>
        </p:txBody>
      </p:sp>
      <p:sp>
        <p:nvSpPr>
          <p:cNvPr id="6" name="Rectangle 5"/>
          <p:cNvSpPr/>
          <p:nvPr/>
        </p:nvSpPr>
        <p:spPr>
          <a:xfrm>
            <a:off x="152400" y="4724400"/>
            <a:ext cx="6096000" cy="1200329"/>
          </a:xfrm>
          <a:prstGeom prst="rect">
            <a:avLst/>
          </a:prstGeom>
        </p:spPr>
        <p:txBody>
          <a:bodyPr wrap="square">
            <a:spAutoFit/>
          </a:bodyPr>
          <a:lstStyle/>
          <a:p>
            <a:pPr algn="just"/>
            <a:r>
              <a:rPr lang="en-US" dirty="0" smtClean="0"/>
              <a:t>17</a:t>
            </a:r>
            <a:r>
              <a:rPr lang="en-US" baseline="30000" dirty="0" smtClean="0"/>
              <a:t>th</a:t>
            </a:r>
            <a:r>
              <a:rPr lang="en-US" dirty="0" smtClean="0"/>
              <a:t> March 2018 was </a:t>
            </a:r>
            <a:r>
              <a:rPr lang="en-GB" dirty="0" smtClean="0"/>
              <a:t>stated for</a:t>
            </a:r>
            <a:r>
              <a:rPr lang="en-US" dirty="0" smtClean="0"/>
              <a:t> </a:t>
            </a:r>
            <a:r>
              <a:rPr lang="en-US" dirty="0" err="1" smtClean="0"/>
              <a:t>PTM</a:t>
            </a:r>
            <a:r>
              <a:rPr lang="en-US" dirty="0" smtClean="0"/>
              <a:t> of all BBA students. Around 40 Parents Register</a:t>
            </a:r>
            <a:r>
              <a:rPr lang="en-GB" dirty="0" smtClean="0"/>
              <a:t>e</a:t>
            </a:r>
            <a:r>
              <a:rPr lang="en-US" dirty="0" smtClean="0"/>
              <a:t>d their Presence which is Considered very encouraging and indicate</a:t>
            </a:r>
            <a:r>
              <a:rPr lang="en-GB" dirty="0" smtClean="0"/>
              <a:t>e</a:t>
            </a:r>
            <a:r>
              <a:rPr lang="en-US" dirty="0" smtClean="0"/>
              <a:t> of a much better footfall in coming time.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S\PTM\IMG_20180317_113208.jpg"/>
          <p:cNvPicPr>
            <a:picLocks noChangeAspect="1" noChangeArrowheads="1"/>
          </p:cNvPicPr>
          <p:nvPr/>
        </p:nvPicPr>
        <p:blipFill>
          <a:blip r:embed="rId2" cstate="print">
            <a:lum bright="10000"/>
          </a:blip>
          <a:srcRect t="13333" b="11111"/>
          <a:stretch>
            <a:fillRect/>
          </a:stretch>
        </p:blipFill>
        <p:spPr bwMode="auto">
          <a:xfrm>
            <a:off x="0" y="304800"/>
            <a:ext cx="9144000" cy="5181600"/>
          </a:xfrm>
          <a:prstGeom prst="rect">
            <a:avLst/>
          </a:prstGeom>
          <a:noFill/>
        </p:spPr>
      </p:pic>
      <p:sp>
        <p:nvSpPr>
          <p:cNvPr id="3" name="Rectangle 2"/>
          <p:cNvSpPr/>
          <p:nvPr/>
        </p:nvSpPr>
        <p:spPr>
          <a:xfrm>
            <a:off x="381000" y="5638800"/>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Dr. BB Sharma, Dean, Student welfare along with Dr. Yoginder Singh Kataria, HOD, BBA, Mr. Jagmohan &amp; Parents of BBA Student.</a:t>
            </a:r>
            <a:endParaRPr lang="en-US" sz="20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S\PTM\IMG_20180317_113801.jpg"/>
          <p:cNvPicPr>
            <a:picLocks noChangeAspect="1" noChangeArrowheads="1"/>
          </p:cNvPicPr>
          <p:nvPr/>
        </p:nvPicPr>
        <p:blipFill>
          <a:blip r:embed="rId2" cstate="print">
            <a:lum bright="10000"/>
          </a:blip>
          <a:srcRect t="13333" b="12222"/>
          <a:stretch>
            <a:fillRect/>
          </a:stretch>
        </p:blipFill>
        <p:spPr bwMode="auto">
          <a:xfrm>
            <a:off x="0" y="381000"/>
            <a:ext cx="9144000" cy="5105400"/>
          </a:xfrm>
          <a:prstGeom prst="rect">
            <a:avLst/>
          </a:prstGeom>
          <a:noFill/>
        </p:spPr>
      </p:pic>
      <p:sp>
        <p:nvSpPr>
          <p:cNvPr id="3" name="Rectangle 2"/>
          <p:cNvSpPr/>
          <p:nvPr/>
        </p:nvSpPr>
        <p:spPr>
          <a:xfrm>
            <a:off x="228600" y="5638800"/>
            <a:ext cx="8458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Two way communication going on with parents of BBA-1</a:t>
            </a:r>
            <a:r>
              <a:rPr lang="en-US" sz="2000" b="1" baseline="30000" dirty="0" smtClean="0"/>
              <a:t>st</a:t>
            </a:r>
            <a:r>
              <a:rPr lang="en-US" sz="2000" b="1" dirty="0" smtClean="0"/>
              <a:t> Year Student.</a:t>
            </a:r>
          </a:p>
          <a:p>
            <a:pPr algn="ctr"/>
            <a:r>
              <a:rPr lang="en-US" sz="2000" b="1" dirty="0" smtClean="0"/>
              <a:t>Dr. Kataria, Mr. Jagmohan, Ms. </a:t>
            </a:r>
            <a:r>
              <a:rPr lang="en-US" sz="2000" b="1" dirty="0" err="1" smtClean="0"/>
              <a:t>Shachie</a:t>
            </a:r>
            <a:r>
              <a:rPr lang="en-US" sz="2000" b="1" dirty="0" smtClean="0"/>
              <a:t>, Ms. Namita &amp; Ms. </a:t>
            </a:r>
            <a:r>
              <a:rPr lang="en-US" sz="2000" b="1" dirty="0" err="1" smtClean="0"/>
              <a:t>Simranjeet</a:t>
            </a:r>
            <a:r>
              <a:rPr lang="en-US" sz="2000" b="1" dirty="0" smtClean="0"/>
              <a:t> were all part of the same.</a:t>
            </a:r>
            <a:endParaRPr lang="en-US" sz="2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S\PTM\IMG_20180317_101453.jpg"/>
          <p:cNvPicPr>
            <a:picLocks noChangeAspect="1" noChangeArrowheads="1"/>
          </p:cNvPicPr>
          <p:nvPr/>
        </p:nvPicPr>
        <p:blipFill>
          <a:blip r:embed="rId2" cstate="print">
            <a:lum bright="10000"/>
          </a:blip>
          <a:srcRect l="12500" t="5556" r="7500" b="10000"/>
          <a:stretch>
            <a:fillRect/>
          </a:stretch>
        </p:blipFill>
        <p:spPr bwMode="auto">
          <a:xfrm>
            <a:off x="762000" y="0"/>
            <a:ext cx="7315200" cy="5791200"/>
          </a:xfrm>
          <a:prstGeom prst="rect">
            <a:avLst/>
          </a:prstGeom>
          <a:noFill/>
        </p:spPr>
      </p:pic>
      <p:sp>
        <p:nvSpPr>
          <p:cNvPr id="3" name="Rectangle 2"/>
          <p:cNvSpPr/>
          <p:nvPr/>
        </p:nvSpPr>
        <p:spPr>
          <a:xfrm>
            <a:off x="228600" y="5715000"/>
            <a:ext cx="8458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Mr. </a:t>
            </a:r>
            <a:r>
              <a:rPr lang="en-US" sz="2400" b="1" dirty="0" err="1" smtClean="0"/>
              <a:t>Charan</a:t>
            </a:r>
            <a:r>
              <a:rPr lang="en-US" sz="2400" b="1" dirty="0" smtClean="0"/>
              <a:t> </a:t>
            </a:r>
            <a:r>
              <a:rPr lang="en-US" sz="2400" b="1" dirty="0" err="1" smtClean="0"/>
              <a:t>Malik</a:t>
            </a:r>
            <a:r>
              <a:rPr lang="en-US" sz="2400" b="1" dirty="0" smtClean="0"/>
              <a:t> sharing student (BBA 2</a:t>
            </a:r>
            <a:r>
              <a:rPr lang="en-US" sz="2400" b="1" baseline="30000" dirty="0" smtClean="0"/>
              <a:t>nd</a:t>
            </a:r>
            <a:r>
              <a:rPr lang="en-US" sz="2400" b="1" dirty="0" smtClean="0"/>
              <a:t> Year-Deepak Gupta) report to his father.</a:t>
            </a:r>
            <a:endParaRPr lang="en-US"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S\PTM\IMG_20180317_103637.jpg"/>
          <p:cNvPicPr>
            <a:picLocks noChangeAspect="1" noChangeArrowheads="1"/>
          </p:cNvPicPr>
          <p:nvPr/>
        </p:nvPicPr>
        <p:blipFill>
          <a:blip r:embed="rId2" cstate="print">
            <a:lum bright="10000"/>
          </a:blip>
          <a:srcRect t="3333" b="16667"/>
          <a:stretch>
            <a:fillRect/>
          </a:stretch>
        </p:blipFill>
        <p:spPr bwMode="auto">
          <a:xfrm>
            <a:off x="0" y="228600"/>
            <a:ext cx="9144000" cy="5486400"/>
          </a:xfrm>
          <a:prstGeom prst="rect">
            <a:avLst/>
          </a:prstGeom>
          <a:noFill/>
        </p:spPr>
      </p:pic>
      <p:sp>
        <p:nvSpPr>
          <p:cNvPr id="3" name="Rectangle 2"/>
          <p:cNvSpPr/>
          <p:nvPr/>
        </p:nvSpPr>
        <p:spPr>
          <a:xfrm>
            <a:off x="457200" y="5791200"/>
            <a:ext cx="8305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Ms. Preeti Dahiya &amp; Ms. </a:t>
            </a:r>
            <a:r>
              <a:rPr lang="en-US" sz="2000" b="1" dirty="0" err="1" smtClean="0"/>
              <a:t>Simranjeet</a:t>
            </a:r>
            <a:r>
              <a:rPr lang="en-US" sz="2000" b="1" dirty="0" smtClean="0"/>
              <a:t> interacting with parents of BBA 1</a:t>
            </a:r>
            <a:r>
              <a:rPr lang="en-US" sz="2000" b="1" baseline="30000" dirty="0" smtClean="0"/>
              <a:t>st</a:t>
            </a:r>
            <a:r>
              <a:rPr lang="en-US" sz="2000" b="1" dirty="0" smtClean="0"/>
              <a:t> Year.</a:t>
            </a:r>
            <a:endParaRPr lang="en-US" sz="20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ICS\PTM\IMG_20180317_101700.jpg"/>
          <p:cNvPicPr>
            <a:picLocks noChangeAspect="1" noChangeArrowheads="1"/>
          </p:cNvPicPr>
          <p:nvPr/>
        </p:nvPicPr>
        <p:blipFill>
          <a:blip r:embed="rId2" cstate="print">
            <a:lum bright="10000"/>
          </a:blip>
          <a:srcRect l="9167" t="11111" b="11111"/>
          <a:stretch>
            <a:fillRect/>
          </a:stretch>
        </p:blipFill>
        <p:spPr bwMode="auto">
          <a:xfrm>
            <a:off x="381000" y="304800"/>
            <a:ext cx="8305800" cy="5334000"/>
          </a:xfrm>
          <a:prstGeom prst="rect">
            <a:avLst/>
          </a:prstGeom>
          <a:noFill/>
        </p:spPr>
      </p:pic>
      <p:sp>
        <p:nvSpPr>
          <p:cNvPr id="3" name="Rectangle 2"/>
          <p:cNvSpPr/>
          <p:nvPr/>
        </p:nvSpPr>
        <p:spPr>
          <a:xfrm>
            <a:off x="457200" y="5791200"/>
            <a:ext cx="8229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Mr. </a:t>
            </a:r>
            <a:r>
              <a:rPr lang="en-US" sz="2000" b="1" dirty="0" err="1" smtClean="0"/>
              <a:t>Vikas</a:t>
            </a:r>
            <a:r>
              <a:rPr lang="en-US" sz="2000" b="1" dirty="0" smtClean="0"/>
              <a:t> </a:t>
            </a:r>
            <a:r>
              <a:rPr lang="en-US" sz="2000" b="1" dirty="0" err="1" smtClean="0"/>
              <a:t>Deswal</a:t>
            </a:r>
            <a:r>
              <a:rPr lang="en-US" sz="2000" b="1" dirty="0" smtClean="0"/>
              <a:t> sharing overall report of the student (BBA 2</a:t>
            </a:r>
            <a:r>
              <a:rPr lang="en-US" sz="2000" b="1" baseline="30000" dirty="0" smtClean="0"/>
              <a:t>nd</a:t>
            </a:r>
            <a:r>
              <a:rPr lang="en-US" sz="2000" b="1" dirty="0" smtClean="0"/>
              <a:t> Year-</a:t>
            </a:r>
            <a:r>
              <a:rPr lang="en-US" sz="2000" b="1" dirty="0" err="1" smtClean="0"/>
              <a:t>Kirti</a:t>
            </a:r>
            <a:r>
              <a:rPr lang="en-US" sz="2000" b="1" dirty="0" smtClean="0"/>
              <a:t> Jain) to her Father.</a:t>
            </a:r>
            <a:endParaRPr lang="en-US" sz="2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ICS\PTM\IMG_20180317_102347.jpg"/>
          <p:cNvPicPr>
            <a:picLocks noChangeAspect="1" noChangeArrowheads="1"/>
          </p:cNvPicPr>
          <p:nvPr/>
        </p:nvPicPr>
        <p:blipFill>
          <a:blip r:embed="rId2" cstate="print">
            <a:lum bright="10000"/>
          </a:blip>
          <a:srcRect l="11667" t="14444" r="6667" b="17778"/>
          <a:stretch>
            <a:fillRect/>
          </a:stretch>
        </p:blipFill>
        <p:spPr bwMode="auto">
          <a:xfrm>
            <a:off x="838200" y="457200"/>
            <a:ext cx="7467600" cy="4648200"/>
          </a:xfrm>
          <a:prstGeom prst="rect">
            <a:avLst/>
          </a:prstGeom>
          <a:noFill/>
        </p:spPr>
      </p:pic>
      <p:sp>
        <p:nvSpPr>
          <p:cNvPr id="3" name="Rectangle 2"/>
          <p:cNvSpPr/>
          <p:nvPr/>
        </p:nvSpPr>
        <p:spPr>
          <a:xfrm>
            <a:off x="533400" y="5334000"/>
            <a:ext cx="79248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Dr. </a:t>
            </a:r>
            <a:r>
              <a:rPr lang="en-US" sz="2800" b="1" dirty="0" err="1" smtClean="0"/>
              <a:t>Sandeep</a:t>
            </a:r>
            <a:r>
              <a:rPr lang="en-US" sz="2800" b="1" dirty="0" smtClean="0"/>
              <a:t> Kumar sharing student (BBA 2</a:t>
            </a:r>
            <a:r>
              <a:rPr lang="en-US" sz="2800" b="1" baseline="30000" dirty="0" smtClean="0"/>
              <a:t>nd</a:t>
            </a:r>
            <a:r>
              <a:rPr lang="en-US" sz="2800" b="1" dirty="0" smtClean="0"/>
              <a:t> Year-</a:t>
            </a:r>
            <a:r>
              <a:rPr lang="en-US" sz="2800" b="1" dirty="0" err="1" smtClean="0"/>
              <a:t>Harikrishan</a:t>
            </a:r>
            <a:r>
              <a:rPr lang="en-US" sz="2800" b="1" dirty="0" smtClean="0"/>
              <a:t>) report to his father.</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iet.9WFUVIFXATVVK7Z\Desktop\IMG-20180125-WA0023.jpg"/>
          <p:cNvPicPr>
            <a:picLocks noChangeAspect="1" noChangeArrowheads="1"/>
          </p:cNvPicPr>
          <p:nvPr/>
        </p:nvPicPr>
        <p:blipFill>
          <a:blip r:embed="rId3" cstate="print"/>
          <a:srcRect t="13333" r="36667" b="48018"/>
          <a:stretch>
            <a:fillRect/>
          </a:stretch>
        </p:blipFill>
        <p:spPr bwMode="auto">
          <a:xfrm>
            <a:off x="152400" y="1143000"/>
            <a:ext cx="2133600" cy="1600200"/>
          </a:xfrm>
          <a:prstGeom prst="rect">
            <a:avLst/>
          </a:prstGeom>
          <a:noFill/>
        </p:spPr>
      </p:pic>
      <p:pic>
        <p:nvPicPr>
          <p:cNvPr id="7" name="Picture 2" descr="C:\Users\piet.9WFUVIFXATVVK7Z\Desktop\2018-01-25-10-04-36-896.jpg"/>
          <p:cNvPicPr>
            <a:picLocks noChangeAspect="1" noChangeArrowheads="1"/>
          </p:cNvPicPr>
          <p:nvPr/>
        </p:nvPicPr>
        <p:blipFill>
          <a:blip r:embed="rId4" cstate="print">
            <a:lum bright="10000"/>
          </a:blip>
          <a:srcRect l="10370" t="14444" r="27778" b="50000"/>
          <a:stretch>
            <a:fillRect/>
          </a:stretch>
        </p:blipFill>
        <p:spPr bwMode="auto">
          <a:xfrm>
            <a:off x="228600" y="3716461"/>
            <a:ext cx="2209800" cy="1693739"/>
          </a:xfrm>
          <a:prstGeom prst="rect">
            <a:avLst/>
          </a:prstGeom>
          <a:noFill/>
        </p:spPr>
      </p:pic>
      <p:sp>
        <p:nvSpPr>
          <p:cNvPr id="8" name="Rectangle 7"/>
          <p:cNvSpPr/>
          <p:nvPr/>
        </p:nvSpPr>
        <p:spPr>
          <a:xfrm>
            <a:off x="228600" y="2895600"/>
            <a:ext cx="2057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Ms. </a:t>
            </a:r>
            <a:r>
              <a:rPr lang="en-US" dirty="0" err="1" smtClean="0"/>
              <a:t>Simranjeet</a:t>
            </a:r>
            <a:endParaRPr lang="en-US" dirty="0"/>
          </a:p>
        </p:txBody>
      </p:sp>
      <p:sp>
        <p:nvSpPr>
          <p:cNvPr id="9" name="Rectangle 8"/>
          <p:cNvSpPr/>
          <p:nvPr/>
        </p:nvSpPr>
        <p:spPr>
          <a:xfrm>
            <a:off x="228600" y="5638800"/>
            <a:ext cx="22098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Ms. </a:t>
            </a:r>
            <a:r>
              <a:rPr lang="en-US" dirty="0" err="1" smtClean="0"/>
              <a:t>Simran</a:t>
            </a:r>
            <a:endParaRPr lang="en-US" dirty="0"/>
          </a:p>
        </p:txBody>
      </p:sp>
      <p:sp>
        <p:nvSpPr>
          <p:cNvPr id="71681" name="Rectangle 1"/>
          <p:cNvSpPr>
            <a:spLocks noChangeArrowheads="1"/>
          </p:cNvSpPr>
          <p:nvPr/>
        </p:nvSpPr>
        <p:spPr bwMode="auto">
          <a:xfrm>
            <a:off x="2667000" y="457201"/>
            <a:ext cx="5715000" cy="5722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Usually we fail to appreciate the good deeds of many people and activities that happen around us as we are engaged in irrelevant talks and assumptions. It could all change if we just pause to think of what is our contribution to the society from which we have been gifted with this blessed life. The progress of the society is mainly dependent on many people who are working behind the scenes, overtime round the clock planning things to the smallest and we must acknowledge and respect all of these efforts and its results.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This is only a small step towards a long journey. To achieve progress and to meet objectives we have to cross numerous milestones. Let us all be awakened, inspired and enlightened with hope, confidence and faith while we move along the road ahead having in store endless surprises for us.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Jagmohan Malhotra</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Chief  Editor</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PTM\IMG_20180317_101532.jpg"/>
          <p:cNvPicPr>
            <a:picLocks noChangeAspect="1" noChangeArrowheads="1"/>
          </p:cNvPicPr>
          <p:nvPr/>
        </p:nvPicPr>
        <p:blipFill>
          <a:blip r:embed="rId2" cstate="print">
            <a:lum bright="10000"/>
          </a:blip>
          <a:srcRect t="5556" b="40000"/>
          <a:stretch>
            <a:fillRect/>
          </a:stretch>
        </p:blipFill>
        <p:spPr bwMode="auto">
          <a:xfrm>
            <a:off x="1371600" y="304800"/>
            <a:ext cx="6076950" cy="4411416"/>
          </a:xfrm>
          <a:prstGeom prst="rect">
            <a:avLst/>
          </a:prstGeom>
          <a:noFill/>
        </p:spPr>
      </p:pic>
      <p:sp>
        <p:nvSpPr>
          <p:cNvPr id="3" name="Rectangle 2"/>
          <p:cNvSpPr/>
          <p:nvPr/>
        </p:nvSpPr>
        <p:spPr>
          <a:xfrm>
            <a:off x="533400" y="5181600"/>
            <a:ext cx="78486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Ms. Namita </a:t>
            </a:r>
            <a:r>
              <a:rPr lang="en-US" sz="2800" b="1" dirty="0" err="1" smtClean="0"/>
              <a:t>Arora</a:t>
            </a:r>
            <a:r>
              <a:rPr lang="en-US" sz="2800" b="1" dirty="0" smtClean="0"/>
              <a:t> listening queries of the parents.</a:t>
            </a:r>
            <a:endParaRPr lang="en-US" sz="28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S\PTM\IMG_20180317_102419.jpg"/>
          <p:cNvPicPr>
            <a:picLocks noChangeAspect="1" noChangeArrowheads="1"/>
          </p:cNvPicPr>
          <p:nvPr/>
        </p:nvPicPr>
        <p:blipFill>
          <a:blip r:embed="rId2" cstate="print">
            <a:lum bright="10000"/>
          </a:blip>
          <a:srcRect l="9167" t="8889" r="15833" b="17778"/>
          <a:stretch>
            <a:fillRect/>
          </a:stretch>
        </p:blipFill>
        <p:spPr bwMode="auto">
          <a:xfrm>
            <a:off x="1143000" y="228600"/>
            <a:ext cx="6858000" cy="5029200"/>
          </a:xfrm>
          <a:prstGeom prst="rect">
            <a:avLst/>
          </a:prstGeom>
          <a:noFill/>
        </p:spPr>
      </p:pic>
      <p:sp>
        <p:nvSpPr>
          <p:cNvPr id="3" name="Rectangle 2"/>
          <p:cNvSpPr/>
          <p:nvPr/>
        </p:nvSpPr>
        <p:spPr>
          <a:xfrm>
            <a:off x="381000" y="5334000"/>
            <a:ext cx="83820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Mr. </a:t>
            </a:r>
            <a:r>
              <a:rPr lang="en-US" sz="3200" b="1" dirty="0" err="1" smtClean="0"/>
              <a:t>Ashish</a:t>
            </a:r>
            <a:r>
              <a:rPr lang="en-US" sz="3200" b="1" dirty="0" smtClean="0"/>
              <a:t> guiding parents.</a:t>
            </a:r>
            <a:endParaRPr lang="en-US" sz="32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ICS\PTM\IMG_20180317_102433.jpg"/>
          <p:cNvPicPr>
            <a:picLocks noChangeAspect="1" noChangeArrowheads="1"/>
          </p:cNvPicPr>
          <p:nvPr/>
        </p:nvPicPr>
        <p:blipFill>
          <a:blip r:embed="rId2" cstate="print"/>
          <a:srcRect r="31667" b="31111"/>
          <a:stretch>
            <a:fillRect/>
          </a:stretch>
        </p:blipFill>
        <p:spPr bwMode="auto">
          <a:xfrm>
            <a:off x="1219200" y="228600"/>
            <a:ext cx="6248400" cy="4724400"/>
          </a:xfrm>
          <a:prstGeom prst="rect">
            <a:avLst/>
          </a:prstGeom>
          <a:noFill/>
        </p:spPr>
      </p:pic>
      <p:sp>
        <p:nvSpPr>
          <p:cNvPr id="3" name="Rectangle 2"/>
          <p:cNvSpPr/>
          <p:nvPr/>
        </p:nvSpPr>
        <p:spPr>
          <a:xfrm>
            <a:off x="457200" y="5181600"/>
            <a:ext cx="81534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Mr. Rajesh attending parents of BBA 3</a:t>
            </a:r>
            <a:r>
              <a:rPr lang="en-US" sz="3200" b="1" baseline="30000" dirty="0" smtClean="0"/>
              <a:t>rd</a:t>
            </a:r>
            <a:r>
              <a:rPr lang="en-US" sz="3200" b="1" dirty="0" smtClean="0"/>
              <a:t> Year.</a:t>
            </a:r>
            <a:endParaRPr lang="en-US" sz="32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SESSIONAL EXAMS LOGO"/>
          <p:cNvPicPr>
            <a:picLocks noChangeAspect="1" noChangeArrowheads="1"/>
          </p:cNvPicPr>
          <p:nvPr/>
        </p:nvPicPr>
        <p:blipFill>
          <a:blip r:embed="rId2" cstate="print"/>
          <a:srcRect b="4969"/>
          <a:stretch>
            <a:fillRect/>
          </a:stretch>
        </p:blipFill>
        <p:spPr bwMode="auto">
          <a:xfrm>
            <a:off x="2438400" y="1295400"/>
            <a:ext cx="4261224" cy="4724400"/>
          </a:xfrm>
          <a:prstGeom prst="rect">
            <a:avLst/>
          </a:prstGeom>
          <a:noFill/>
        </p:spPr>
      </p:pic>
      <p:sp>
        <p:nvSpPr>
          <p:cNvPr id="6" name="Rectangle 5"/>
          <p:cNvSpPr/>
          <p:nvPr/>
        </p:nvSpPr>
        <p:spPr>
          <a:xfrm>
            <a:off x="2438400" y="4114800"/>
            <a:ext cx="9906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tx1"/>
                </a:solidFill>
              </a:rPr>
              <a:t>2nd</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S\COLLEGE PICS\IMG_20180323_104530.jpg"/>
          <p:cNvPicPr>
            <a:picLocks noChangeAspect="1" noChangeArrowheads="1"/>
          </p:cNvPicPr>
          <p:nvPr/>
        </p:nvPicPr>
        <p:blipFill>
          <a:blip r:embed="rId2" cstate="print">
            <a:lum bright="10000"/>
          </a:blip>
          <a:srcRect t="31111" b="6667"/>
          <a:stretch>
            <a:fillRect/>
          </a:stretch>
        </p:blipFill>
        <p:spPr bwMode="auto">
          <a:xfrm>
            <a:off x="0" y="533400"/>
            <a:ext cx="9144000" cy="4267200"/>
          </a:xfrm>
          <a:prstGeom prst="rect">
            <a:avLst/>
          </a:prstGeom>
          <a:noFill/>
        </p:spPr>
      </p:pic>
      <p:sp>
        <p:nvSpPr>
          <p:cNvPr id="3" name="Rectangle 2"/>
          <p:cNvSpPr/>
          <p:nvPr/>
        </p:nvSpPr>
        <p:spPr>
          <a:xfrm>
            <a:off x="304800" y="5105400"/>
            <a:ext cx="8534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smtClean="0"/>
              <a:t>BBA Students giving Sessional exam. In 2nd Sessional exams remaining 50 percent syllabus is given for each subject.  This is how full syllabus is covered as 50 percent comes in 1</a:t>
            </a:r>
            <a:r>
              <a:rPr lang="en-US" b="1" baseline="30000" dirty="0" smtClean="0"/>
              <a:t>st</a:t>
            </a:r>
            <a:r>
              <a:rPr lang="en-US" b="1" dirty="0" smtClean="0"/>
              <a:t> Sessional.</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COLLEGE PICS\IMG_20180323_125706.jpg"/>
          <p:cNvPicPr>
            <a:picLocks noChangeAspect="1" noChangeArrowheads="1"/>
          </p:cNvPicPr>
          <p:nvPr/>
        </p:nvPicPr>
        <p:blipFill>
          <a:blip r:embed="rId2" cstate="print">
            <a:lum bright="10000"/>
          </a:blip>
          <a:srcRect l="22500" t="25556" b="13333"/>
          <a:stretch>
            <a:fillRect/>
          </a:stretch>
        </p:blipFill>
        <p:spPr bwMode="auto">
          <a:xfrm>
            <a:off x="609600" y="304800"/>
            <a:ext cx="7848600" cy="4641645"/>
          </a:xfrm>
          <a:prstGeom prst="rect">
            <a:avLst/>
          </a:prstGeom>
          <a:noFill/>
        </p:spPr>
      </p:pic>
      <p:sp>
        <p:nvSpPr>
          <p:cNvPr id="3" name="Rectangle 2"/>
          <p:cNvSpPr/>
          <p:nvPr/>
        </p:nvSpPr>
        <p:spPr>
          <a:xfrm>
            <a:off x="228600" y="5334000"/>
            <a:ext cx="86106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Students giving Sessional exams. With this they are going towards end of semester.</a:t>
            </a:r>
            <a:endParaRPr lang="en-US" sz="2000"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458200" cy="2246769"/>
          </a:xfrm>
          <a:prstGeom prst="rect">
            <a:avLst/>
          </a:prstGeom>
        </p:spPr>
        <p:txBody>
          <a:bodyPr wrap="square">
            <a:spAutoFit/>
          </a:bodyPr>
          <a:lstStyle/>
          <a:p>
            <a:pPr algn="just"/>
            <a:r>
              <a:rPr lang="en-US" sz="2000" b="1" u="sng" cap="all" dirty="0" smtClean="0">
                <a:latin typeface="Times New Roman" pitchFamily="18" charset="0"/>
                <a:cs typeface="Times New Roman" pitchFamily="18" charset="0"/>
              </a:rPr>
              <a:t>SMART INDIA HACKATHON-2018</a:t>
            </a:r>
          </a:p>
          <a:p>
            <a:pPr algn="just"/>
            <a:endParaRPr lang="en-US" sz="2000" cap="all"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Panipat Institute of Engineering and Technology (PIET) was chosen as the Nodal Centre for Ministry of Communication for the Grand finale of </a:t>
            </a:r>
            <a:r>
              <a:rPr lang="en-US" sz="2000" b="1" dirty="0" smtClean="0">
                <a:latin typeface="Times New Roman" pitchFamily="18" charset="0"/>
                <a:cs typeface="Times New Roman" pitchFamily="18" charset="0"/>
              </a:rPr>
              <a:t>‘Smart India Hackathon-2018’</a:t>
            </a:r>
            <a:r>
              <a:rPr lang="en-US" sz="2000" dirty="0" smtClean="0">
                <a:latin typeface="Times New Roman" pitchFamily="18" charset="0"/>
                <a:cs typeface="Times New Roman" pitchFamily="18" charset="0"/>
              </a:rPr>
              <a:t> on 30th and 31st March, 2018 with an objective to seek solutions to many problems related to communications through exceptional coding skills.</a:t>
            </a:r>
            <a:endParaRPr lang="en-US" sz="2000" dirty="0">
              <a:latin typeface="Times New Roman" pitchFamily="18" charset="0"/>
              <a:cs typeface="Times New Roman" pitchFamily="18" charset="0"/>
            </a:endParaRPr>
          </a:p>
        </p:txBody>
      </p:sp>
      <p:pic>
        <p:nvPicPr>
          <p:cNvPr id="3" name="Picture 2" descr="E:\Hackathon 2018 pics\IMG_5072 - Copy.JPG"/>
          <p:cNvPicPr>
            <a:picLocks noChangeAspect="1" noChangeArrowheads="1"/>
          </p:cNvPicPr>
          <p:nvPr/>
        </p:nvPicPr>
        <p:blipFill>
          <a:blip r:embed="rId2" cstate="print"/>
          <a:srcRect l="22932" t="38357" r="35432" b="20868"/>
          <a:stretch>
            <a:fillRect/>
          </a:stretch>
        </p:blipFill>
        <p:spPr bwMode="auto">
          <a:xfrm>
            <a:off x="1066800" y="2971800"/>
            <a:ext cx="6248400" cy="3245922"/>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Hackathon 2018 pics\IMG_5646.JPG"/>
          <p:cNvPicPr>
            <a:picLocks noChangeAspect="1" noChangeArrowheads="1"/>
          </p:cNvPicPr>
          <p:nvPr/>
        </p:nvPicPr>
        <p:blipFill>
          <a:blip r:embed="rId2" cstate="print">
            <a:lum bright="10000"/>
          </a:blip>
          <a:srcRect l="3901" t="21250" r="15159"/>
          <a:stretch>
            <a:fillRect/>
          </a:stretch>
        </p:blipFill>
        <p:spPr bwMode="auto">
          <a:xfrm>
            <a:off x="304800" y="533400"/>
            <a:ext cx="6324600" cy="4102331"/>
          </a:xfrm>
          <a:prstGeom prst="rect">
            <a:avLst/>
          </a:prstGeom>
          <a:noFill/>
        </p:spPr>
      </p:pic>
      <p:sp>
        <p:nvSpPr>
          <p:cNvPr id="3" name="Rectangle 2"/>
          <p:cNvSpPr/>
          <p:nvPr/>
        </p:nvSpPr>
        <p:spPr>
          <a:xfrm>
            <a:off x="304800" y="4953000"/>
            <a:ext cx="8305800" cy="167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It will provide an opportunity to the various computer connoisseurs to brain storm and bring about disruptive solutions to many communications related problems through their exceptional coding skills. PIET is now gearing up for organizing </a:t>
            </a:r>
            <a:r>
              <a:rPr lang="en-US" b="1" dirty="0" smtClean="0"/>
              <a:t>“Smart India Hackathon”</a:t>
            </a:r>
            <a:r>
              <a:rPr lang="en-US" dirty="0" smtClean="0"/>
              <a:t> for 2018 on a usual grander format, to be held on</a:t>
            </a:r>
            <a:r>
              <a:rPr lang="en-US" b="1" dirty="0" smtClean="0"/>
              <a:t> 30th and 31st March, 2018.  </a:t>
            </a:r>
            <a:endParaRPr lang="en-US" dirty="0"/>
          </a:p>
        </p:txBody>
      </p:sp>
      <p:sp>
        <p:nvSpPr>
          <p:cNvPr id="4" name="Rectangle 3"/>
          <p:cNvSpPr/>
          <p:nvPr/>
        </p:nvSpPr>
        <p:spPr>
          <a:xfrm>
            <a:off x="6781800" y="2209800"/>
            <a:ext cx="22098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MAMTA</a:t>
            </a:r>
            <a:r>
              <a:rPr lang="en-US" sz="2000" b="1" dirty="0" smtClean="0"/>
              <a:t> </a:t>
            </a:r>
            <a:r>
              <a:rPr lang="en-US" sz="2000" b="1" dirty="0" err="1" smtClean="0"/>
              <a:t>PANDEY</a:t>
            </a:r>
            <a:endParaRPr lang="en-US" sz="2000" b="1" dirty="0" smtClean="0"/>
          </a:p>
          <a:p>
            <a:pPr algn="ctr"/>
            <a:r>
              <a:rPr lang="en-US" sz="2000" b="1" dirty="0" smtClean="0"/>
              <a:t>BBA-1</a:t>
            </a:r>
            <a:r>
              <a:rPr lang="en-US" sz="2000" b="1" baseline="30000" dirty="0" smtClean="0"/>
              <a:t>st</a:t>
            </a:r>
            <a:r>
              <a:rPr lang="en-US" sz="2000" b="1" dirty="0" smtClean="0"/>
              <a:t> Year</a:t>
            </a:r>
            <a:endParaRPr lang="en-US" sz="20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Hackathon 2018 pics\IMG_5636.JPG"/>
          <p:cNvPicPr>
            <a:picLocks noChangeAspect="1" noChangeArrowheads="1"/>
          </p:cNvPicPr>
          <p:nvPr/>
        </p:nvPicPr>
        <p:blipFill>
          <a:blip r:embed="rId2" cstate="print"/>
          <a:srcRect l="25000" t="30000" b="9459"/>
          <a:stretch>
            <a:fillRect/>
          </a:stretch>
        </p:blipFill>
        <p:spPr bwMode="auto">
          <a:xfrm>
            <a:off x="457200" y="228600"/>
            <a:ext cx="3733800" cy="4876800"/>
          </a:xfrm>
          <a:prstGeom prst="rect">
            <a:avLst/>
          </a:prstGeom>
          <a:noFill/>
        </p:spPr>
      </p:pic>
      <p:pic>
        <p:nvPicPr>
          <p:cNvPr id="3" name="Picture 2" descr="E:\Hackathon 2018 pics\IMG_0427.JPG"/>
          <p:cNvPicPr>
            <a:picLocks noChangeAspect="1" noChangeArrowheads="1"/>
          </p:cNvPicPr>
          <p:nvPr/>
        </p:nvPicPr>
        <p:blipFill>
          <a:blip r:embed="rId3" cstate="print"/>
          <a:srcRect t="20000" r="23333" b="10959"/>
          <a:stretch>
            <a:fillRect/>
          </a:stretch>
        </p:blipFill>
        <p:spPr bwMode="auto">
          <a:xfrm>
            <a:off x="4800600" y="228600"/>
            <a:ext cx="3505200" cy="4800600"/>
          </a:xfrm>
          <a:prstGeom prst="rect">
            <a:avLst/>
          </a:prstGeom>
          <a:noFill/>
        </p:spPr>
      </p:pic>
      <p:sp>
        <p:nvSpPr>
          <p:cNvPr id="4" name="Rectangle 3"/>
          <p:cNvSpPr/>
          <p:nvPr/>
        </p:nvSpPr>
        <p:spPr>
          <a:xfrm>
            <a:off x="457200" y="5486400"/>
            <a:ext cx="3733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p>
          <a:p>
            <a:pPr algn="ctr"/>
            <a:r>
              <a:rPr lang="en-US" b="1" dirty="0" err="1" smtClean="0"/>
              <a:t>MAMTA</a:t>
            </a:r>
            <a:r>
              <a:rPr lang="en-US" b="1" dirty="0" smtClean="0"/>
              <a:t> </a:t>
            </a:r>
            <a:r>
              <a:rPr lang="en-US" b="1" dirty="0" err="1" smtClean="0"/>
              <a:t>PANDEY</a:t>
            </a:r>
            <a:endParaRPr lang="en-US" b="1" dirty="0" smtClean="0"/>
          </a:p>
          <a:p>
            <a:pPr algn="ctr"/>
            <a:r>
              <a:rPr lang="en-US" b="1" dirty="0" smtClean="0"/>
              <a:t>BBA-1</a:t>
            </a:r>
            <a:r>
              <a:rPr lang="en-US" b="1" baseline="30000" dirty="0" smtClean="0"/>
              <a:t>st</a:t>
            </a:r>
            <a:r>
              <a:rPr lang="en-US" b="1" dirty="0" smtClean="0"/>
              <a:t> Year</a:t>
            </a:r>
          </a:p>
          <a:p>
            <a:pPr algn="ctr"/>
            <a:r>
              <a:rPr lang="en-US" b="1" dirty="0" smtClean="0"/>
              <a:t>Welcome Dance-</a:t>
            </a:r>
            <a:r>
              <a:rPr lang="en-US" b="1" dirty="0" err="1" smtClean="0"/>
              <a:t>Ganesh</a:t>
            </a:r>
            <a:r>
              <a:rPr lang="en-US" b="1" dirty="0" smtClean="0"/>
              <a:t> </a:t>
            </a:r>
            <a:r>
              <a:rPr lang="en-US" b="1" dirty="0" err="1" smtClean="0"/>
              <a:t>Aarti</a:t>
            </a:r>
            <a:endParaRPr lang="en-US" b="1" dirty="0" smtClean="0"/>
          </a:p>
          <a:p>
            <a:pPr algn="ctr"/>
            <a:endParaRPr lang="en-US" b="1" dirty="0"/>
          </a:p>
        </p:txBody>
      </p:sp>
      <p:sp>
        <p:nvSpPr>
          <p:cNvPr id="5" name="Rectangle 4"/>
          <p:cNvSpPr/>
          <p:nvPr/>
        </p:nvSpPr>
        <p:spPr>
          <a:xfrm>
            <a:off x="4648200" y="5486400"/>
            <a:ext cx="3733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t>Vidhi</a:t>
            </a:r>
            <a:r>
              <a:rPr lang="en-US" b="1" dirty="0" smtClean="0"/>
              <a:t> </a:t>
            </a:r>
            <a:r>
              <a:rPr lang="en-US" b="1" dirty="0" err="1" smtClean="0"/>
              <a:t>Arora</a:t>
            </a:r>
            <a:endParaRPr lang="en-US" b="1" dirty="0" smtClean="0"/>
          </a:p>
          <a:p>
            <a:pPr algn="ctr"/>
            <a:r>
              <a:rPr lang="en-US" b="1" dirty="0" smtClean="0"/>
              <a:t>BBA-2</a:t>
            </a:r>
            <a:r>
              <a:rPr lang="en-US" b="1" baseline="30000" dirty="0" smtClean="0"/>
              <a:t>nd</a:t>
            </a:r>
            <a:r>
              <a:rPr lang="en-US" b="1" dirty="0" smtClean="0"/>
              <a:t> Year</a:t>
            </a:r>
          </a:p>
          <a:p>
            <a:pPr algn="ctr"/>
            <a:r>
              <a:rPr lang="en-US" b="1" dirty="0" smtClean="0"/>
              <a:t>Formal Anchor of the event</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Hackathon 2018 pics\IMG_0201.JPG"/>
          <p:cNvPicPr>
            <a:picLocks noChangeAspect="1" noChangeArrowheads="1"/>
          </p:cNvPicPr>
          <p:nvPr/>
        </p:nvPicPr>
        <p:blipFill>
          <a:blip r:embed="rId2" cstate="print">
            <a:lum bright="10000"/>
          </a:blip>
          <a:srcRect l="26667" t="21250" r="28333"/>
          <a:stretch>
            <a:fillRect/>
          </a:stretch>
        </p:blipFill>
        <p:spPr bwMode="auto">
          <a:xfrm>
            <a:off x="304800" y="838200"/>
            <a:ext cx="4114800" cy="4800600"/>
          </a:xfrm>
          <a:prstGeom prst="rect">
            <a:avLst/>
          </a:prstGeom>
          <a:noFill/>
        </p:spPr>
      </p:pic>
      <p:sp>
        <p:nvSpPr>
          <p:cNvPr id="3" name="Rectangle 2"/>
          <p:cNvSpPr/>
          <p:nvPr/>
        </p:nvSpPr>
        <p:spPr>
          <a:xfrm>
            <a:off x="4953000" y="914400"/>
            <a:ext cx="3581400" cy="457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Panipat Institute of Engineering and Technologies (PIET) have been chosen as the Nodal centre for Ministry of Communication for the Grand finale of Smart India Hackathon 2018 which is scheduled to be held on 30th and 31st March, 2018.</a:t>
            </a:r>
          </a:p>
          <a:p>
            <a:pPr algn="just"/>
            <a:endParaRPr lang="en-US" dirty="0" smtClean="0"/>
          </a:p>
          <a:p>
            <a:pPr algn="just"/>
            <a:r>
              <a:rPr lang="en-US" b="1" dirty="0" smtClean="0"/>
              <a:t>Dr. Yoginder Singh </a:t>
            </a:r>
            <a:r>
              <a:rPr lang="en-US" b="1" dirty="0" err="1" smtClean="0"/>
              <a:t>Kataria,HOD,BBA</a:t>
            </a:r>
            <a:r>
              <a:rPr lang="en-US" b="1" dirty="0" smtClean="0"/>
              <a:t> </a:t>
            </a:r>
            <a:r>
              <a:rPr lang="en-US" dirty="0" smtClean="0"/>
              <a:t>headed valedictory for the event.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ep-calm-i-m-head-of-department-3.png"/>
          <p:cNvPicPr>
            <a:picLocks noChangeAspect="1"/>
          </p:cNvPicPr>
          <p:nvPr/>
        </p:nvPicPr>
        <p:blipFill>
          <a:blip r:embed="rId2" cstate="print"/>
          <a:srcRect t="64667"/>
          <a:stretch>
            <a:fillRect/>
          </a:stretch>
        </p:blipFill>
        <p:spPr>
          <a:xfrm>
            <a:off x="4114800" y="2125394"/>
            <a:ext cx="4800600" cy="2141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idx="4294967295"/>
          </p:nvPr>
        </p:nvSpPr>
        <p:spPr>
          <a:xfrm>
            <a:off x="457200" y="6019800"/>
            <a:ext cx="8686800" cy="1143000"/>
          </a:xfrm>
        </p:spPr>
        <p:txBody>
          <a:bodyPr>
            <a:normAutofit fontScale="90000"/>
          </a:bodyPr>
          <a:lstStyle/>
          <a:p>
            <a:r>
              <a:rPr lang="en-US" dirty="0" smtClean="0"/>
              <a:t/>
            </a:r>
            <a:br>
              <a:rPr lang="en-US" dirty="0" smtClean="0"/>
            </a:br>
            <a:endParaRPr lang="en-US" dirty="0"/>
          </a:p>
        </p:txBody>
      </p:sp>
      <p:pic>
        <p:nvPicPr>
          <p:cNvPr id="1026" name="Picture 2" descr="C:\Users\piet.9WFUVIFXATVVK7Z\Downloads\PIET kataria Sir 20180129_121043.jpg"/>
          <p:cNvPicPr>
            <a:picLocks noChangeAspect="1" noChangeArrowheads="1"/>
          </p:cNvPicPr>
          <p:nvPr/>
        </p:nvPicPr>
        <p:blipFill>
          <a:blip r:embed="rId3" cstate="print"/>
          <a:srcRect l="20000" t="23750" r="16250"/>
          <a:stretch>
            <a:fillRect/>
          </a:stretch>
        </p:blipFill>
        <p:spPr bwMode="auto">
          <a:xfrm>
            <a:off x="304800" y="762000"/>
            <a:ext cx="3886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638800"/>
            <a:ext cx="8229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Dr. Yoginder Singh Kataria, HOD, BBA, PIET</a:t>
            </a:r>
            <a:endParaRPr lang="en-US" sz="36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Hackathon 2018 pics\IMG_0214.JPG"/>
          <p:cNvPicPr>
            <a:picLocks noChangeAspect="1" noChangeArrowheads="1"/>
          </p:cNvPicPr>
          <p:nvPr/>
        </p:nvPicPr>
        <p:blipFill>
          <a:blip r:embed="rId2" cstate="print"/>
          <a:srcRect t="7500" b="10000"/>
          <a:stretch>
            <a:fillRect/>
          </a:stretch>
        </p:blipFill>
        <p:spPr bwMode="auto">
          <a:xfrm>
            <a:off x="0" y="304800"/>
            <a:ext cx="9144000" cy="5029200"/>
          </a:xfrm>
          <a:prstGeom prst="rect">
            <a:avLst/>
          </a:prstGeom>
          <a:noFill/>
        </p:spPr>
      </p:pic>
      <p:sp>
        <p:nvSpPr>
          <p:cNvPr id="3" name="Rectangle 2"/>
          <p:cNvSpPr/>
          <p:nvPr/>
        </p:nvSpPr>
        <p:spPr>
          <a:xfrm>
            <a:off x="152400" y="5638800"/>
            <a:ext cx="8686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Prime Minister – Sh. </a:t>
            </a:r>
            <a:r>
              <a:rPr lang="en-US" sz="2000" b="1" dirty="0" err="1" smtClean="0"/>
              <a:t>Narendra</a:t>
            </a:r>
            <a:r>
              <a:rPr lang="en-US" sz="2000" b="1" dirty="0" smtClean="0"/>
              <a:t> </a:t>
            </a:r>
            <a:r>
              <a:rPr lang="en-US" sz="2000" b="1" dirty="0" err="1" smtClean="0"/>
              <a:t>Modi</a:t>
            </a:r>
            <a:r>
              <a:rPr lang="en-US" sz="2000" b="1" dirty="0" smtClean="0"/>
              <a:t> live at PIET to interact with students.</a:t>
            </a:r>
            <a:endParaRPr lang="en-US" sz="20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Hackathon 2018 pics\IMG_5954.JPG"/>
          <p:cNvPicPr>
            <a:picLocks noChangeAspect="1" noChangeArrowheads="1"/>
          </p:cNvPicPr>
          <p:nvPr/>
        </p:nvPicPr>
        <p:blipFill>
          <a:blip r:embed="rId2" cstate="print"/>
          <a:srcRect t="18750" b="12500"/>
          <a:stretch>
            <a:fillRect/>
          </a:stretch>
        </p:blipFill>
        <p:spPr bwMode="auto">
          <a:xfrm>
            <a:off x="0" y="304800"/>
            <a:ext cx="9144000" cy="4191000"/>
          </a:xfrm>
          <a:prstGeom prst="rect">
            <a:avLst/>
          </a:prstGeom>
          <a:noFill/>
        </p:spPr>
      </p:pic>
      <p:sp>
        <p:nvSpPr>
          <p:cNvPr id="4" name="Rectangle 3"/>
          <p:cNvSpPr/>
          <p:nvPr/>
        </p:nvSpPr>
        <p:spPr>
          <a:xfrm>
            <a:off x="152400" y="4953000"/>
            <a:ext cx="8763000" cy="1752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PIET hosted around 42 teams having around 336 participants from all across the country. Smart India Hackathon was organized in collaboration with </a:t>
            </a:r>
            <a:r>
              <a:rPr lang="en-US" b="1" dirty="0" smtClean="0"/>
              <a:t>Ministry of Communications, Department of Telecommunications, Ministry of Communications, AICTE, MHRD</a:t>
            </a:r>
            <a:r>
              <a:rPr lang="en-US" b="1" dirty="0" smtClean="0"/>
              <a:t> </a:t>
            </a:r>
            <a:r>
              <a:rPr lang="en-US" dirty="0" smtClean="0"/>
              <a:t>with an objective to promote innovative thinking in the students, with a special focus on solving problems of public importance and seeking out- of- the- box solutions with objective oriented approach. The mission in hand is to solve the issues and challenges related to communications faced by India.</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0" y="381000"/>
            <a:ext cx="4572000" cy="5668963"/>
          </a:xfrm>
        </p:spPr>
        <p:txBody>
          <a:bodyPr>
            <a:normAutofit/>
          </a:bodyPr>
          <a:lstStyle/>
          <a:p>
            <a:pPr algn="just"/>
            <a:r>
              <a:rPr lang="en-US" sz="2800" dirty="0" smtClean="0">
                <a:latin typeface="+mj-lt"/>
                <a:cs typeface="Times New Roman" pitchFamily="18" charset="0"/>
              </a:rPr>
              <a:t>BBA, HOD</a:t>
            </a:r>
          </a:p>
          <a:p>
            <a:pPr algn="just">
              <a:buNone/>
            </a:pPr>
            <a:r>
              <a:rPr lang="en-US" sz="2800" dirty="0" smtClean="0">
                <a:latin typeface="+mj-lt"/>
                <a:cs typeface="Times New Roman" pitchFamily="18" charset="0"/>
              </a:rPr>
              <a:t>(Dr. Yoginder  Singh Kataria)</a:t>
            </a:r>
          </a:p>
          <a:p>
            <a:pPr algn="just"/>
            <a:endParaRPr lang="en-US" sz="2800" dirty="0" smtClean="0">
              <a:latin typeface="+mj-lt"/>
              <a:cs typeface="Times New Roman" pitchFamily="18" charset="0"/>
            </a:endParaRPr>
          </a:p>
          <a:p>
            <a:pPr algn="just"/>
            <a:endParaRPr lang="en-US" sz="2800" dirty="0" smtClean="0">
              <a:latin typeface="+mj-lt"/>
              <a:cs typeface="Times New Roman" pitchFamily="18" charset="0"/>
            </a:endParaRPr>
          </a:p>
          <a:p>
            <a:pPr algn="just"/>
            <a:endParaRPr lang="en-US" sz="2800" dirty="0" smtClean="0">
              <a:latin typeface="+mj-lt"/>
              <a:cs typeface="Times New Roman" pitchFamily="18" charset="0"/>
            </a:endParaRPr>
          </a:p>
          <a:p>
            <a:pPr algn="just"/>
            <a:r>
              <a:rPr lang="en-US" sz="2800" dirty="0" smtClean="0">
                <a:latin typeface="+mj-lt"/>
                <a:cs typeface="Times New Roman" pitchFamily="18" charset="0"/>
              </a:rPr>
              <a:t>BBA, E-Committee</a:t>
            </a:r>
          </a:p>
          <a:p>
            <a:pPr algn="just">
              <a:buNone/>
            </a:pPr>
            <a:r>
              <a:rPr lang="en-US" sz="2800" dirty="0" smtClean="0">
                <a:latin typeface="+mj-lt"/>
                <a:cs typeface="Times New Roman" pitchFamily="18" charset="0"/>
              </a:rPr>
              <a:t>(Mr. Jagmohan Malhotra)</a:t>
            </a:r>
          </a:p>
          <a:p>
            <a:pPr algn="just">
              <a:buNone/>
            </a:pPr>
            <a:r>
              <a:rPr lang="en-US" sz="2800" dirty="0" smtClean="0">
                <a:latin typeface="+mj-lt"/>
                <a:cs typeface="Times New Roman" pitchFamily="18" charset="0"/>
              </a:rPr>
              <a:t>(Ms.  Sakshi </a:t>
            </a:r>
            <a:r>
              <a:rPr lang="en-US" sz="2800" dirty="0" err="1" smtClean="0">
                <a:latin typeface="+mj-lt"/>
                <a:cs typeface="Times New Roman" pitchFamily="18" charset="0"/>
              </a:rPr>
              <a:t>Garg</a:t>
            </a:r>
            <a:r>
              <a:rPr lang="en-US" sz="2800" dirty="0" smtClean="0">
                <a:latin typeface="+mj-lt"/>
                <a:cs typeface="Times New Roman" pitchFamily="18" charset="0"/>
              </a:rPr>
              <a:t>)</a:t>
            </a:r>
          </a:p>
          <a:p>
            <a:pPr algn="just">
              <a:buNone/>
            </a:pPr>
            <a:r>
              <a:rPr lang="en-US" sz="2800" dirty="0" smtClean="0">
                <a:latin typeface="+mj-lt"/>
                <a:cs typeface="Times New Roman" pitchFamily="18" charset="0"/>
              </a:rPr>
              <a:t>(Ms. </a:t>
            </a:r>
            <a:r>
              <a:rPr lang="en-US" sz="2800" dirty="0" err="1" smtClean="0">
                <a:latin typeface="+mj-lt"/>
                <a:cs typeface="Times New Roman" pitchFamily="18" charset="0"/>
              </a:rPr>
              <a:t>Simranjeet</a:t>
            </a:r>
            <a:r>
              <a:rPr lang="en-US" sz="2800" dirty="0" smtClean="0">
                <a:latin typeface="+mj-lt"/>
                <a:cs typeface="Times New Roman" pitchFamily="18" charset="0"/>
              </a:rPr>
              <a:t> </a:t>
            </a:r>
            <a:r>
              <a:rPr lang="en-US" sz="2800" dirty="0" err="1" smtClean="0">
                <a:latin typeface="+mj-lt"/>
                <a:cs typeface="Times New Roman" pitchFamily="18" charset="0"/>
              </a:rPr>
              <a:t>Kaur</a:t>
            </a:r>
            <a:r>
              <a:rPr lang="en-US" sz="2800" dirty="0" smtClean="0">
                <a:latin typeface="+mj-lt"/>
                <a:cs typeface="Times New Roman" pitchFamily="18" charset="0"/>
              </a:rPr>
              <a:t>)</a:t>
            </a:r>
          </a:p>
          <a:p>
            <a:pPr algn="just">
              <a:buNone/>
            </a:pPr>
            <a:r>
              <a:rPr lang="en-US" sz="2800" dirty="0" smtClean="0">
                <a:latin typeface="+mj-lt"/>
                <a:cs typeface="Times New Roman" pitchFamily="18" charset="0"/>
              </a:rPr>
              <a:t>(Ms. </a:t>
            </a:r>
            <a:r>
              <a:rPr lang="en-US" sz="2800" dirty="0" err="1" smtClean="0">
                <a:latin typeface="+mj-lt"/>
                <a:cs typeface="Times New Roman" pitchFamily="18" charset="0"/>
              </a:rPr>
              <a:t>Simran</a:t>
            </a:r>
            <a:r>
              <a:rPr lang="en-US" sz="2800" dirty="0" smtClean="0">
                <a:latin typeface="+mj-lt"/>
                <a:cs typeface="Times New Roman" pitchFamily="18" charset="0"/>
              </a:rPr>
              <a:t> </a:t>
            </a:r>
            <a:r>
              <a:rPr lang="en-US" sz="2800" dirty="0" err="1" smtClean="0">
                <a:latin typeface="+mj-lt"/>
                <a:cs typeface="Times New Roman" pitchFamily="18" charset="0"/>
              </a:rPr>
              <a:t>Verma</a:t>
            </a:r>
            <a:r>
              <a:rPr lang="en-US" sz="2800" dirty="0" smtClean="0">
                <a:latin typeface="+mj-lt"/>
                <a:cs typeface="Times New Roman" pitchFamily="18" charset="0"/>
              </a:rPr>
              <a:t>)</a:t>
            </a:r>
            <a:endParaRPr lang="en-US" sz="2800" dirty="0">
              <a:latin typeface="+mj-lt"/>
              <a:cs typeface="Times New Roman" pitchFamily="18" charset="0"/>
            </a:endParaRPr>
          </a:p>
        </p:txBody>
      </p:sp>
      <p:pic>
        <p:nvPicPr>
          <p:cNvPr id="2050" name="Picture 2" descr="Image result for thank you"/>
          <p:cNvPicPr>
            <a:picLocks noChangeAspect="1" noChangeArrowheads="1"/>
          </p:cNvPicPr>
          <p:nvPr/>
        </p:nvPicPr>
        <p:blipFill>
          <a:blip r:embed="rId2" cstate="print"/>
          <a:srcRect/>
          <a:stretch>
            <a:fillRect/>
          </a:stretch>
        </p:blipFill>
        <p:spPr bwMode="auto">
          <a:xfrm>
            <a:off x="4495800" y="381000"/>
            <a:ext cx="4276725" cy="591381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498571"/>
            <a:ext cx="8458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1D1B11"/>
                </a:solidFill>
                <a:effectLst/>
                <a:latin typeface="Times New Roman" pitchFamily="18" charset="0"/>
                <a:ea typeface="Calibri" pitchFamily="34" charset="0"/>
                <a:cs typeface="Times New Roman" pitchFamily="18" charset="0"/>
              </a:rPr>
              <a:t>HOD’s</a:t>
            </a:r>
            <a:r>
              <a:rPr kumimoji="0" lang="en-US" sz="2000" b="1"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 Message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Education is a shared commitment between dedicated teachers, motivated students and enthusiastic parents with high expectations and PIET is an institute which strongly believes in this principal.</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smtClean="0">
              <a:solidFill>
                <a:srgbClr val="1D1B11"/>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We not only play </a:t>
            </a:r>
            <a:r>
              <a:rPr kumimoji="0" lang="en-US" sz="20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the role of imparting academic excellence but also to motivate and empower our students to be lifelong learners, critical thinkers, and productive members of an ever-changing global society. This business school is being run under the aegis of well established PIET Management.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dirty="0" smtClean="0">
              <a:solidFill>
                <a:srgbClr val="1D1B11"/>
              </a:solidFill>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latin typeface="Times New Roman" pitchFamily="18" charset="0"/>
                <a:ea typeface="Calibri" pitchFamily="34" charset="0"/>
                <a:cs typeface="Times New Roman" pitchFamily="18" charset="0"/>
              </a:rPr>
              <a:t>This is an institute where aspirants are encouraged to channelize their potential in the pursuit of excellence. This can only be possible in a holistic, student-centric environment. The talents, skills, and abilities of each student need to be identified, nurtured, and encouraged so that he / she is able to reach greater heights. Students need to be provided with a platform to think, express, and exhibit their skills. It is necessary to empower them to negotiate several issues that confront them, with the teacher being a facilitator.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304800" y="1223190"/>
            <a:ext cx="8458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PIET is striving hard to make the best possible efforts to inculcate strong values combining with academics and extra-curricular activities in the young minds. Converting every individual into a self-reliant and independent citizen, you just need to set goals within your reach and gain confidence and determination to enhance your reach to unthinkable levels and make specific plans to achieve what your desire.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Wishing you all the best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Dr. Yoginder Kataria</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latin typeface="Times New Roman" pitchFamily="18" charset="0"/>
                <a:ea typeface="Times New Roman" pitchFamily="18" charset="0"/>
                <a:cs typeface="Times New Roman" pitchFamily="18" charset="0"/>
              </a:rPr>
              <a:t>HOD, BBA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2385</Words>
  <Application>Microsoft Office PowerPoint</Application>
  <PresentationFormat>On-screen Show (4:3)</PresentationFormat>
  <Paragraphs>240</Paragraphs>
  <Slides>72</Slides>
  <Notes>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vt:lpstr>
      <vt:lpstr>Slide 2</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Success is a Journey not a Destination</vt:lpstr>
      <vt:lpstr>Example is better than Percept</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13-March-2018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Nguyen 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Truong</dc:creator>
  <cp:lastModifiedBy>Corporate Edition</cp:lastModifiedBy>
  <cp:revision>143</cp:revision>
  <dcterms:created xsi:type="dcterms:W3CDTF">2018-01-09T04:18:33Z</dcterms:created>
  <dcterms:modified xsi:type="dcterms:W3CDTF">2018-05-02T06:16:01Z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5112709</vt:lpwstr>
  </property>
  <property fmtid="{D5CDD505-2E9C-101B-9397-08002B2CF9AE}" name="NXPowerLiteSettings" pid="3">
    <vt:lpwstr>C7000400038000</vt:lpwstr>
  </property>
  <property fmtid="{D5CDD505-2E9C-101B-9397-08002B2CF9AE}" name="NXPowerLiteVersion" pid="4">
    <vt:lpwstr>S8.2.1</vt:lpwstr>
  </property>
</Properties>
</file>