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6" r:id="rId3"/>
    <p:sldId id="281" r:id="rId4"/>
    <p:sldId id="262" r:id="rId5"/>
    <p:sldId id="307" r:id="rId6"/>
    <p:sldId id="296" r:id="rId7"/>
    <p:sldId id="297" r:id="rId8"/>
    <p:sldId id="298" r:id="rId9"/>
    <p:sldId id="274" r:id="rId10"/>
    <p:sldId id="273" r:id="rId11"/>
    <p:sldId id="312" r:id="rId12"/>
    <p:sldId id="291" r:id="rId13"/>
    <p:sldId id="313" r:id="rId14"/>
    <p:sldId id="284" r:id="rId15"/>
    <p:sldId id="259" r:id="rId16"/>
    <p:sldId id="263" r:id="rId17"/>
    <p:sldId id="264" r:id="rId18"/>
    <p:sldId id="260" r:id="rId19"/>
    <p:sldId id="265" r:id="rId20"/>
    <p:sldId id="266" r:id="rId21"/>
    <p:sldId id="261" r:id="rId22"/>
    <p:sldId id="270" r:id="rId23"/>
    <p:sldId id="271" r:id="rId24"/>
    <p:sldId id="267" r:id="rId25"/>
    <p:sldId id="286" r:id="rId26"/>
    <p:sldId id="280" r:id="rId27"/>
    <p:sldId id="275" r:id="rId28"/>
    <p:sldId id="276" r:id="rId29"/>
    <p:sldId id="277" r:id="rId30"/>
    <p:sldId id="278" r:id="rId31"/>
    <p:sldId id="292" r:id="rId32"/>
    <p:sldId id="299" r:id="rId33"/>
    <p:sldId id="285" r:id="rId34"/>
    <p:sldId id="289" r:id="rId35"/>
    <p:sldId id="290" r:id="rId36"/>
    <p:sldId id="293" r:id="rId37"/>
    <p:sldId id="310" r:id="rId38"/>
    <p:sldId id="311" r:id="rId39"/>
    <p:sldId id="314" r:id="rId40"/>
    <p:sldId id="294" r:id="rId41"/>
    <p:sldId id="315" r:id="rId42"/>
    <p:sldId id="295" r:id="rId43"/>
    <p:sldId id="287" r:id="rId44"/>
    <p:sldId id="288" r:id="rId45"/>
    <p:sldId id="309" r:id="rId46"/>
    <p:sldId id="30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554" y="-1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319E4-FFFB-4437-B36A-41E9D2AC1A8C}" type="datetimeFigureOut">
              <a:rPr lang="en-US" smtClean="0"/>
              <a:pPr/>
              <a:t>8/29/2017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381F2D-0FBE-481A-BDCB-5030C2555F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381F2D-0FBE-481A-BDCB-5030C2555F0C}"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F4CC1-F494-48D5-B941-5DA1276D512A}"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F4CC1-F494-48D5-B941-5DA1276D512A}" type="datetimeFigureOut">
              <a:rPr lang="en-US" smtClean="0"/>
              <a:pPr/>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F4CC1-F494-48D5-B941-5DA1276D512A}" type="datetimeFigureOut">
              <a:rPr lang="en-US" smtClean="0"/>
              <a:pPr/>
              <a:t>8/29/2017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F4CC1-F494-48D5-B941-5DA1276D512A}" type="datetimeFigureOut">
              <a:rPr lang="en-US" smtClean="0"/>
              <a:pPr/>
              <a:t>8/29/2017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F4CC1-F494-48D5-B941-5DA1276D512A}" type="datetimeFigureOut">
              <a:rPr lang="en-US" smtClean="0"/>
              <a:pPr/>
              <a:t>8/29/2017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F4CC1-F494-48D5-B941-5DA1276D512A}"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1EC41-43F6-46F0-9607-E7064D7A13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1.JPG"/>
          <p:cNvPicPr>
            <a:picLocks noChangeAspect="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ogo-in.jpg"/>
          <p:cNvPicPr>
            <a:picLocks noChangeAspect="1"/>
          </p:cNvPicPr>
          <p:nvPr/>
        </p:nvPicPr>
        <p:blipFill>
          <a:blip r:embed="rId3" cstate="print"/>
          <a:stretch>
            <a:fillRect/>
          </a:stretch>
        </p:blipFill>
        <p:spPr>
          <a:xfrm>
            <a:off x="0" y="0"/>
            <a:ext cx="9144000" cy="1295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ner.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1Yk_PIET\1. HOD\1. Yk_as HOD_6th Feb 2015\1. July-Dec 2017\Conference\Final\Yk_DDCO2k17_news.jpg"/>
          <p:cNvPicPr>
            <a:picLocks noGrp="1" noChangeAspect="1" noChangeArrowheads="1"/>
          </p:cNvPicPr>
          <p:nvPr>
            <p:ph idx="1"/>
          </p:nvPr>
        </p:nvPicPr>
        <p:blipFill>
          <a:blip r:embed="rId2" cstate="print"/>
          <a:srcRect/>
          <a:stretch>
            <a:fillRect/>
          </a:stretch>
        </p:blipFill>
        <p:spPr bwMode="auto">
          <a:xfrm>
            <a:off x="457200" y="1834713"/>
            <a:ext cx="8229600" cy="405693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794.JPG"/>
          <p:cNvPicPr>
            <a:picLocks noChangeAspect="1"/>
          </p:cNvPicPr>
          <p:nvPr/>
        </p:nvPicPr>
        <p:blipFill>
          <a:blip r:embed="rId2" cstate="print"/>
          <a:stretch>
            <a:fillRect/>
          </a:stretch>
        </p:blipFill>
        <p:spPr>
          <a:xfrm>
            <a:off x="6096000" y="381000"/>
            <a:ext cx="2514599" cy="3048000"/>
          </a:xfrm>
          <a:prstGeom prst="rect">
            <a:avLst/>
          </a:prstGeom>
        </p:spPr>
      </p:pic>
      <p:pic>
        <p:nvPicPr>
          <p:cNvPr id="4" name="Picture 3" descr="IMG_9777.JPG"/>
          <p:cNvPicPr>
            <a:picLocks noChangeAspect="1"/>
          </p:cNvPicPr>
          <p:nvPr/>
        </p:nvPicPr>
        <p:blipFill>
          <a:blip r:embed="rId3" cstate="print"/>
          <a:srcRect t="43750" b="10000"/>
          <a:stretch>
            <a:fillRect/>
          </a:stretch>
        </p:blipFill>
        <p:spPr>
          <a:xfrm>
            <a:off x="381000" y="4038600"/>
            <a:ext cx="8305800" cy="2819400"/>
          </a:xfrm>
          <a:prstGeom prst="rect">
            <a:avLst/>
          </a:prstGeom>
        </p:spPr>
      </p:pic>
      <p:sp>
        <p:nvSpPr>
          <p:cNvPr id="6" name="Rectangle 5"/>
          <p:cNvSpPr/>
          <p:nvPr/>
        </p:nvSpPr>
        <p:spPr>
          <a:xfrm>
            <a:off x="0" y="685800"/>
            <a:ext cx="5867400" cy="2862322"/>
          </a:xfrm>
          <a:prstGeom prst="rect">
            <a:avLst/>
          </a:prstGeom>
        </p:spPr>
        <p:txBody>
          <a:bodyPr wrap="square">
            <a:spAutoFit/>
          </a:bodyPr>
          <a:lstStyle/>
          <a:p>
            <a:pPr algn="just"/>
            <a:r>
              <a:rPr lang="en-US" dirty="0" smtClean="0">
                <a:latin typeface="Times New Roman" pitchFamily="18" charset="0"/>
                <a:cs typeface="Times New Roman" pitchFamily="18" charset="0"/>
              </a:rPr>
              <a:t>A national conference on the topic </a:t>
            </a:r>
            <a:r>
              <a:rPr lang="en-US" b="1" dirty="0" smtClean="0">
                <a:latin typeface="Times New Roman" pitchFamily="18" charset="0"/>
                <a:cs typeface="Times New Roman" pitchFamily="18" charset="0"/>
              </a:rPr>
              <a:t>“Digital Disruption- Challenges and Opportunities”</a:t>
            </a:r>
            <a:r>
              <a:rPr lang="en-US" dirty="0" smtClean="0">
                <a:latin typeface="Times New Roman" pitchFamily="18" charset="0"/>
                <a:cs typeface="Times New Roman" pitchFamily="18" charset="0"/>
              </a:rPr>
              <a:t> was held on 30</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June. The theme of this one day conference was that evolution is the simmering process for a big bang shift of paradigm which is neither stable nor permanent. Every such revolution again turns into a simmering process to give rise to another big change. This is what we are facing today, much discussion about ‘Digital Disruption’ as it relates to an innovative business model, which is destined in upending the industry incumbents. </a:t>
            </a:r>
            <a:endParaRPr lang="en-US" dirty="0">
              <a:latin typeface="Times New Roman" pitchFamily="18" charset="0"/>
              <a:cs typeface="Times New Roman" pitchFamily="18" charset="0"/>
            </a:endParaRPr>
          </a:p>
        </p:txBody>
      </p:sp>
      <p:sp>
        <p:nvSpPr>
          <p:cNvPr id="5" name="Rectangle 4"/>
          <p:cNvSpPr/>
          <p:nvPr/>
        </p:nvSpPr>
        <p:spPr>
          <a:xfrm>
            <a:off x="0" y="228600"/>
            <a:ext cx="1660402" cy="369332"/>
          </a:xfrm>
          <a:prstGeom prst="rect">
            <a:avLst/>
          </a:prstGeom>
        </p:spPr>
        <p:txBody>
          <a:bodyPr wrap="square">
            <a:spAutoFit/>
          </a:bodyPr>
          <a:lstStyle/>
          <a:p>
            <a:r>
              <a:rPr lang="en-US" b="1" dirty="0" smtClean="0">
                <a:solidFill>
                  <a:schemeClr val="accent1">
                    <a:lumMod val="50000"/>
                  </a:schemeClr>
                </a:solidFill>
              </a:rPr>
              <a:t>30 June 2017</a:t>
            </a:r>
            <a:endParaRPr lang="en-US" dirty="0">
              <a:solidFill>
                <a:schemeClr val="accent1">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1Yk_PIET\1. HOD\1. Yk_as HOD_6th Feb 2015\1. July-Dec 2017\Conference\Final\Final\DDCO-2k17-page-001.jpg"/>
          <p:cNvPicPr>
            <a:picLocks noChangeAspect="1" noChangeArrowheads="1"/>
          </p:cNvPicPr>
          <p:nvPr/>
        </p:nvPicPr>
        <p:blipFill>
          <a:blip r:embed="rId2" cstate="print"/>
          <a:srcRect/>
          <a:stretch>
            <a:fillRect/>
          </a:stretch>
        </p:blipFill>
        <p:spPr bwMode="auto">
          <a:xfrm>
            <a:off x="134470" y="0"/>
            <a:ext cx="8875059"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808.JPG"/>
          <p:cNvPicPr>
            <a:picLocks noChangeAspect="1"/>
          </p:cNvPicPr>
          <p:nvPr/>
        </p:nvPicPr>
        <p:blipFill>
          <a:blip r:embed="rId2" cstate="print"/>
          <a:srcRect l="18333" r="5833" b="21250"/>
          <a:stretch>
            <a:fillRect/>
          </a:stretch>
        </p:blipFill>
        <p:spPr>
          <a:xfrm>
            <a:off x="0" y="0"/>
            <a:ext cx="4724400" cy="4419600"/>
          </a:xfrm>
          <a:prstGeom prst="rect">
            <a:avLst/>
          </a:prstGeom>
        </p:spPr>
      </p:pic>
      <p:pic>
        <p:nvPicPr>
          <p:cNvPr id="3" name="Picture 2" descr="IMG_9830.JPG"/>
          <p:cNvPicPr>
            <a:picLocks noChangeAspect="1"/>
          </p:cNvPicPr>
          <p:nvPr/>
        </p:nvPicPr>
        <p:blipFill>
          <a:blip r:embed="rId3" cstate="print"/>
          <a:srcRect l="13333" t="7500" r="41667"/>
          <a:stretch>
            <a:fillRect/>
          </a:stretch>
        </p:blipFill>
        <p:spPr>
          <a:xfrm>
            <a:off x="4724400" y="0"/>
            <a:ext cx="4419600" cy="4419600"/>
          </a:xfrm>
          <a:prstGeom prst="rect">
            <a:avLst/>
          </a:prstGeom>
        </p:spPr>
      </p:pic>
      <p:pic>
        <p:nvPicPr>
          <p:cNvPr id="4" name="Picture 3" descr="IMG_0010.JPG"/>
          <p:cNvPicPr>
            <a:picLocks noChangeAspect="1"/>
          </p:cNvPicPr>
          <p:nvPr/>
        </p:nvPicPr>
        <p:blipFill>
          <a:blip r:embed="rId4" cstate="print"/>
          <a:srcRect l="22500" t="15000" r="18333"/>
          <a:stretch>
            <a:fillRect/>
          </a:stretch>
        </p:blipFill>
        <p:spPr>
          <a:xfrm>
            <a:off x="0" y="4419600"/>
            <a:ext cx="2743200" cy="2438400"/>
          </a:xfrm>
          <a:prstGeom prst="rect">
            <a:avLst/>
          </a:prstGeom>
        </p:spPr>
      </p:pic>
      <p:pic>
        <p:nvPicPr>
          <p:cNvPr id="5" name="Picture 4" descr="IMG_0012.JPG"/>
          <p:cNvPicPr>
            <a:picLocks noChangeAspect="1"/>
          </p:cNvPicPr>
          <p:nvPr/>
        </p:nvPicPr>
        <p:blipFill>
          <a:blip r:embed="rId5" cstate="print"/>
          <a:srcRect l="37500" r="4167"/>
          <a:stretch>
            <a:fillRect/>
          </a:stretch>
        </p:blipFill>
        <p:spPr>
          <a:xfrm>
            <a:off x="2743200" y="4343400"/>
            <a:ext cx="2971800" cy="2514600"/>
          </a:xfrm>
          <a:prstGeom prst="rect">
            <a:avLst/>
          </a:prstGeom>
        </p:spPr>
      </p:pic>
      <p:pic>
        <p:nvPicPr>
          <p:cNvPr id="6" name="Picture 5" descr="IMG_3635.JPG"/>
          <p:cNvPicPr>
            <a:picLocks noChangeAspect="1"/>
          </p:cNvPicPr>
          <p:nvPr/>
        </p:nvPicPr>
        <p:blipFill>
          <a:blip r:embed="rId6" cstate="print"/>
          <a:srcRect l="21667" t="26250" r="11667"/>
          <a:stretch>
            <a:fillRect/>
          </a:stretch>
        </p:blipFill>
        <p:spPr>
          <a:xfrm>
            <a:off x="5715000" y="4343400"/>
            <a:ext cx="3429000" cy="2514600"/>
          </a:xfrm>
          <a:prstGeom prst="rect">
            <a:avLst/>
          </a:prstGeom>
        </p:spPr>
      </p:pic>
      <p:sp>
        <p:nvSpPr>
          <p:cNvPr id="7" name="Rectangle 6"/>
          <p:cNvSpPr/>
          <p:nvPr/>
        </p:nvSpPr>
        <p:spPr>
          <a:xfrm>
            <a:off x="152400" y="228600"/>
            <a:ext cx="1524000" cy="369332"/>
          </a:xfrm>
          <a:prstGeom prst="rect">
            <a:avLst/>
          </a:prstGeom>
        </p:spPr>
        <p:txBody>
          <a:bodyPr wrap="square">
            <a:spAutoFit/>
          </a:bodyPr>
          <a:lstStyle/>
          <a:p>
            <a:r>
              <a:rPr lang="en-US" b="1" dirty="0" smtClean="0">
                <a:solidFill>
                  <a:srgbClr val="002060"/>
                </a:solidFill>
              </a:rPr>
              <a:t>30 June 2017</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ag.png"/>
          <p:cNvPicPr>
            <a:picLocks noChangeAspect="1"/>
          </p:cNvPicPr>
          <p:nvPr/>
        </p:nvPicPr>
        <p:blipFill>
          <a:blip r:embed="rId2" cstate="print"/>
          <a:stretch>
            <a:fillRect/>
          </a:stretch>
        </p:blipFill>
        <p:spPr>
          <a:xfrm>
            <a:off x="0" y="0"/>
            <a:ext cx="9144000" cy="3124200"/>
          </a:xfrm>
          <a:prstGeom prst="rect">
            <a:avLst/>
          </a:prstGeom>
        </p:spPr>
      </p:pic>
      <p:pic>
        <p:nvPicPr>
          <p:cNvPr id="3" name="Picture 2" descr="Lythic-DAY1-logo-jpg.jpg"/>
          <p:cNvPicPr>
            <a:picLocks noChangeAspect="1"/>
          </p:cNvPicPr>
          <p:nvPr/>
        </p:nvPicPr>
        <p:blipFill>
          <a:blip r:embed="rId3" cstate="print"/>
          <a:srcRect l="24944" r="8983"/>
          <a:stretch>
            <a:fillRect/>
          </a:stretch>
        </p:blipFill>
        <p:spPr>
          <a:xfrm>
            <a:off x="762000" y="3581400"/>
            <a:ext cx="7772400" cy="3048000"/>
          </a:xfrm>
          <a:prstGeom prst="rect">
            <a:avLst/>
          </a:prstGeom>
        </p:spPr>
      </p:pic>
      <p:pic>
        <p:nvPicPr>
          <p:cNvPr id="4" name="Picture 3" descr="5366.jpeg"/>
          <p:cNvPicPr>
            <a:picLocks noChangeAspect="1"/>
          </p:cNvPicPr>
          <p:nvPr/>
        </p:nvPicPr>
        <p:blipFill>
          <a:blip r:embed="rId4" cstate="print"/>
          <a:srcRect l="31169"/>
          <a:stretch>
            <a:fillRect/>
          </a:stretch>
        </p:blipFill>
        <p:spPr>
          <a:xfrm>
            <a:off x="0" y="0"/>
            <a:ext cx="2524125" cy="838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2.JPG"/>
          <p:cNvPicPr>
            <a:picLocks noChangeAspect="1"/>
          </p:cNvPicPr>
          <p:nvPr/>
        </p:nvPicPr>
        <p:blipFill>
          <a:blip r:embed="rId2" cstate="print"/>
          <a:srcRect l="5909" r="25232"/>
          <a:stretch>
            <a:fillRect/>
          </a:stretch>
        </p:blipFill>
        <p:spPr>
          <a:xfrm>
            <a:off x="0" y="0"/>
            <a:ext cx="3048000" cy="2971800"/>
          </a:xfrm>
          <a:prstGeom prst="rect">
            <a:avLst/>
          </a:prstGeom>
        </p:spPr>
      </p:pic>
      <p:pic>
        <p:nvPicPr>
          <p:cNvPr id="3" name="Picture 2" descr="DSC_0606.JPG"/>
          <p:cNvPicPr>
            <a:picLocks noChangeAspect="1"/>
          </p:cNvPicPr>
          <p:nvPr/>
        </p:nvPicPr>
        <p:blipFill>
          <a:blip r:embed="rId3" cstate="print"/>
          <a:srcRect l="11667" t="14907" r="26667"/>
          <a:stretch>
            <a:fillRect/>
          </a:stretch>
        </p:blipFill>
        <p:spPr>
          <a:xfrm>
            <a:off x="3048000" y="0"/>
            <a:ext cx="2971800" cy="2971800"/>
          </a:xfrm>
          <a:prstGeom prst="rect">
            <a:avLst/>
          </a:prstGeom>
        </p:spPr>
      </p:pic>
      <p:pic>
        <p:nvPicPr>
          <p:cNvPr id="4" name="Picture 3" descr="DSC_0613.JPG"/>
          <p:cNvPicPr>
            <a:picLocks noChangeAspect="1"/>
          </p:cNvPicPr>
          <p:nvPr/>
        </p:nvPicPr>
        <p:blipFill>
          <a:blip r:embed="rId4" cstate="print"/>
          <a:srcRect l="25833" r="20833"/>
          <a:stretch>
            <a:fillRect/>
          </a:stretch>
        </p:blipFill>
        <p:spPr>
          <a:xfrm>
            <a:off x="0" y="2971800"/>
            <a:ext cx="2362200" cy="2209800"/>
          </a:xfrm>
          <a:prstGeom prst="rect">
            <a:avLst/>
          </a:prstGeom>
        </p:spPr>
      </p:pic>
      <p:pic>
        <p:nvPicPr>
          <p:cNvPr id="5" name="Picture 4" descr="DSC_0618.JPG"/>
          <p:cNvPicPr>
            <a:picLocks noChangeAspect="1"/>
          </p:cNvPicPr>
          <p:nvPr/>
        </p:nvPicPr>
        <p:blipFill>
          <a:blip r:embed="rId5" cstate="print"/>
          <a:srcRect l="20834" r="25000"/>
          <a:stretch>
            <a:fillRect/>
          </a:stretch>
        </p:blipFill>
        <p:spPr>
          <a:xfrm>
            <a:off x="2362200" y="2971800"/>
            <a:ext cx="1981199" cy="2286000"/>
          </a:xfrm>
          <a:prstGeom prst="rect">
            <a:avLst/>
          </a:prstGeom>
        </p:spPr>
      </p:pic>
      <p:pic>
        <p:nvPicPr>
          <p:cNvPr id="6" name="Picture 5" descr="DSC_0526.JPG"/>
          <p:cNvPicPr>
            <a:picLocks noChangeAspect="1"/>
          </p:cNvPicPr>
          <p:nvPr/>
        </p:nvPicPr>
        <p:blipFill>
          <a:blip r:embed="rId6" cstate="print"/>
          <a:srcRect l="22500" t="19920" r="36667" b="12400"/>
          <a:stretch>
            <a:fillRect/>
          </a:stretch>
        </p:blipFill>
        <p:spPr>
          <a:xfrm>
            <a:off x="5943600" y="0"/>
            <a:ext cx="3200400" cy="2971800"/>
          </a:xfrm>
          <a:prstGeom prst="rect">
            <a:avLst/>
          </a:prstGeom>
        </p:spPr>
      </p:pic>
      <p:pic>
        <p:nvPicPr>
          <p:cNvPr id="7" name="Picture 6" descr="DSC_4360.JPG"/>
          <p:cNvPicPr>
            <a:picLocks noChangeAspect="1"/>
          </p:cNvPicPr>
          <p:nvPr/>
        </p:nvPicPr>
        <p:blipFill>
          <a:blip r:embed="rId7" cstate="print"/>
          <a:srcRect l="22500" t="30082" r="45834" b="6430"/>
          <a:stretch>
            <a:fillRect/>
          </a:stretch>
        </p:blipFill>
        <p:spPr>
          <a:xfrm>
            <a:off x="4343400" y="2971800"/>
            <a:ext cx="1828800" cy="2209800"/>
          </a:xfrm>
          <a:prstGeom prst="rect">
            <a:avLst/>
          </a:prstGeom>
        </p:spPr>
      </p:pic>
      <p:pic>
        <p:nvPicPr>
          <p:cNvPr id="8" name="Picture 7" descr="DSC_0607.JPG"/>
          <p:cNvPicPr>
            <a:picLocks noChangeAspect="1"/>
          </p:cNvPicPr>
          <p:nvPr/>
        </p:nvPicPr>
        <p:blipFill>
          <a:blip r:embed="rId8" cstate="print"/>
          <a:srcRect l="38333" t="23813" r="18333" b="17280"/>
          <a:stretch>
            <a:fillRect/>
          </a:stretch>
        </p:blipFill>
        <p:spPr>
          <a:xfrm>
            <a:off x="6019800" y="2971800"/>
            <a:ext cx="3124200" cy="2362200"/>
          </a:xfrm>
          <a:prstGeom prst="rect">
            <a:avLst/>
          </a:prstGeom>
        </p:spPr>
      </p:pic>
      <p:sp>
        <p:nvSpPr>
          <p:cNvPr id="10" name="Subtitle 9"/>
          <p:cNvSpPr>
            <a:spLocks noGrp="1"/>
          </p:cNvSpPr>
          <p:nvPr>
            <p:ph type="subTitle" idx="4294967295"/>
          </p:nvPr>
        </p:nvSpPr>
        <p:spPr>
          <a:xfrm>
            <a:off x="1600200" y="3886200"/>
            <a:ext cx="7543800" cy="2819400"/>
          </a:xfrm>
        </p:spPr>
        <p:txBody>
          <a:bodyPr>
            <a:normAutofit lnSpcReduction="10000"/>
          </a:bodyPr>
          <a:lstStyle/>
          <a:p>
            <a:pPr algn="r"/>
            <a:endParaRPr lang="en-US" b="1" dirty="0" smtClean="0">
              <a:solidFill>
                <a:srgbClr val="002060"/>
              </a:solidFill>
            </a:endParaRPr>
          </a:p>
          <a:p>
            <a:pPr algn="r"/>
            <a:endParaRPr lang="en-US" b="1" dirty="0" smtClean="0">
              <a:solidFill>
                <a:srgbClr val="002060"/>
              </a:solidFill>
            </a:endParaRPr>
          </a:p>
          <a:p>
            <a:pPr algn="r"/>
            <a:endParaRPr lang="en-US" b="1" dirty="0" smtClean="0">
              <a:solidFill>
                <a:srgbClr val="002060"/>
              </a:solidFill>
            </a:endParaRPr>
          </a:p>
          <a:p>
            <a:pPr algn="r">
              <a:buNone/>
            </a:pPr>
            <a:r>
              <a:rPr lang="en-US" b="1" dirty="0" smtClean="0">
                <a:solidFill>
                  <a:srgbClr val="002060"/>
                </a:solidFill>
              </a:rPr>
              <a:t>   </a:t>
            </a:r>
          </a:p>
          <a:p>
            <a:pPr algn="r">
              <a:buNone/>
            </a:pPr>
            <a:r>
              <a:rPr lang="en-US" b="1" dirty="0" smtClean="0">
                <a:solidFill>
                  <a:srgbClr val="002060"/>
                </a:solidFill>
              </a:rPr>
              <a:t>  12 July 2017</a:t>
            </a:r>
            <a:endParaRPr lang="en-US" b="1" dirty="0">
              <a:solidFill>
                <a:srgbClr val="002060"/>
              </a:solidFill>
            </a:endParaRPr>
          </a:p>
        </p:txBody>
      </p:sp>
      <p:sp>
        <p:nvSpPr>
          <p:cNvPr id="11" name="Rectangle 10"/>
          <p:cNvSpPr/>
          <p:nvPr/>
        </p:nvSpPr>
        <p:spPr>
          <a:xfrm>
            <a:off x="0" y="5181600"/>
            <a:ext cx="6705600" cy="1554272"/>
          </a:xfrm>
          <a:prstGeom prst="rect">
            <a:avLst/>
          </a:prstGeom>
        </p:spPr>
        <p:txBody>
          <a:bodyPr wrap="square">
            <a:spAutoFit/>
          </a:bodyPr>
          <a:lstStyle/>
          <a:p>
            <a:pPr algn="just"/>
            <a:r>
              <a:rPr lang="en-US" sz="1900" dirty="0" smtClean="0"/>
              <a:t>It was a day of welcome to the fresher who were greeted with Indian traditional ‘</a:t>
            </a:r>
            <a:r>
              <a:rPr lang="en-US" sz="1900" dirty="0" err="1" smtClean="0"/>
              <a:t>Tilak</a:t>
            </a:r>
            <a:r>
              <a:rPr lang="en-US" sz="1900" dirty="0" smtClean="0"/>
              <a:t> Ceremony’ which assured them of being in a place of our culture. On the occasion Capt (Dr.) K K Paliwal, Director PIET addressed the young aspirants and motivated them to partake in all college activities happening from time to time.</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98.JPG"/>
          <p:cNvPicPr>
            <a:picLocks noChangeAspect="1"/>
          </p:cNvPicPr>
          <p:nvPr/>
        </p:nvPicPr>
        <p:blipFill>
          <a:blip r:embed="rId2" cstate="print"/>
          <a:srcRect l="12500" t="16160" r="23333" b="6133"/>
          <a:stretch>
            <a:fillRect/>
          </a:stretch>
        </p:blipFill>
        <p:spPr>
          <a:xfrm>
            <a:off x="0" y="0"/>
            <a:ext cx="3429000" cy="3581400"/>
          </a:xfrm>
          <a:prstGeom prst="rect">
            <a:avLst/>
          </a:prstGeom>
        </p:spPr>
      </p:pic>
      <p:pic>
        <p:nvPicPr>
          <p:cNvPr id="3" name="Picture 2" descr="DSC_0419.JPG"/>
          <p:cNvPicPr>
            <a:picLocks noChangeAspect="1"/>
          </p:cNvPicPr>
          <p:nvPr/>
        </p:nvPicPr>
        <p:blipFill>
          <a:blip r:embed="rId3" cstate="print"/>
          <a:srcRect l="28275" t="22222" r="28276" b="18889"/>
          <a:stretch>
            <a:fillRect/>
          </a:stretch>
        </p:blipFill>
        <p:spPr>
          <a:xfrm>
            <a:off x="3429000" y="0"/>
            <a:ext cx="2133600" cy="3733800"/>
          </a:xfrm>
          <a:prstGeom prst="rect">
            <a:avLst/>
          </a:prstGeom>
        </p:spPr>
      </p:pic>
      <p:pic>
        <p:nvPicPr>
          <p:cNvPr id="4" name="Picture 3" descr="DSC_0546.JPG"/>
          <p:cNvPicPr>
            <a:picLocks noChangeAspect="1"/>
          </p:cNvPicPr>
          <p:nvPr/>
        </p:nvPicPr>
        <p:blipFill>
          <a:blip r:embed="rId4" cstate="print"/>
          <a:srcRect l="15000" t="16160" r="35000" b="3627"/>
          <a:stretch>
            <a:fillRect/>
          </a:stretch>
        </p:blipFill>
        <p:spPr>
          <a:xfrm>
            <a:off x="0" y="3581400"/>
            <a:ext cx="3124200" cy="3276600"/>
          </a:xfrm>
          <a:prstGeom prst="rect">
            <a:avLst/>
          </a:prstGeom>
        </p:spPr>
      </p:pic>
      <p:pic>
        <p:nvPicPr>
          <p:cNvPr id="5" name="Picture 4" descr="DSC_0442.JPG"/>
          <p:cNvPicPr>
            <a:picLocks noChangeAspect="1"/>
          </p:cNvPicPr>
          <p:nvPr/>
        </p:nvPicPr>
        <p:blipFill>
          <a:blip r:embed="rId5" cstate="print"/>
          <a:srcRect l="17500" t="19787" r="14167"/>
          <a:stretch>
            <a:fillRect/>
          </a:stretch>
        </p:blipFill>
        <p:spPr>
          <a:xfrm>
            <a:off x="3124200" y="3581400"/>
            <a:ext cx="3124200" cy="3276600"/>
          </a:xfrm>
          <a:prstGeom prst="rect">
            <a:avLst/>
          </a:prstGeom>
        </p:spPr>
      </p:pic>
      <p:pic>
        <p:nvPicPr>
          <p:cNvPr id="6" name="Picture 5" descr="DSC_0660.JPG"/>
          <p:cNvPicPr>
            <a:picLocks noChangeAspect="1"/>
          </p:cNvPicPr>
          <p:nvPr/>
        </p:nvPicPr>
        <p:blipFill>
          <a:blip r:embed="rId6" cstate="print"/>
          <a:srcRect l="24167" t="24933" r="42500" b="17414"/>
          <a:stretch>
            <a:fillRect/>
          </a:stretch>
        </p:blipFill>
        <p:spPr>
          <a:xfrm>
            <a:off x="6248400" y="3657600"/>
            <a:ext cx="2895600" cy="3200400"/>
          </a:xfrm>
          <a:prstGeom prst="rect">
            <a:avLst/>
          </a:prstGeom>
        </p:spPr>
      </p:pic>
      <p:pic>
        <p:nvPicPr>
          <p:cNvPr id="7" name="Picture 6" descr="DSC_4507.JPG"/>
          <p:cNvPicPr>
            <a:picLocks noChangeAspect="1"/>
          </p:cNvPicPr>
          <p:nvPr/>
        </p:nvPicPr>
        <p:blipFill>
          <a:blip r:embed="rId7" cstate="print"/>
          <a:srcRect l="30833" t="16389" r="9167" b="12654"/>
          <a:stretch>
            <a:fillRect/>
          </a:stretch>
        </p:blipFill>
        <p:spPr>
          <a:xfrm>
            <a:off x="5562600" y="0"/>
            <a:ext cx="3581400" cy="3657600"/>
          </a:xfrm>
          <a:prstGeom prst="rect">
            <a:avLst/>
          </a:prstGeom>
        </p:spPr>
      </p:pic>
      <p:sp>
        <p:nvSpPr>
          <p:cNvPr id="8" name="Rectangle 7"/>
          <p:cNvSpPr/>
          <p:nvPr/>
        </p:nvSpPr>
        <p:spPr>
          <a:xfrm>
            <a:off x="6781800" y="6096000"/>
            <a:ext cx="2362200" cy="584775"/>
          </a:xfrm>
          <a:prstGeom prst="rect">
            <a:avLst/>
          </a:prstGeom>
        </p:spPr>
        <p:txBody>
          <a:bodyPr wrap="square">
            <a:spAutoFit/>
          </a:bodyPr>
          <a:lstStyle/>
          <a:p>
            <a:r>
              <a:rPr lang="en-US" sz="3200" b="1" dirty="0" smtClean="0">
                <a:solidFill>
                  <a:srgbClr val="002060"/>
                </a:solidFill>
              </a:rPr>
              <a:t>12 July 2017</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ag.png"/>
          <p:cNvPicPr>
            <a:picLocks noChangeAspect="1"/>
          </p:cNvPicPr>
          <p:nvPr/>
        </p:nvPicPr>
        <p:blipFill>
          <a:blip r:embed="rId2" cstate="print"/>
          <a:stretch>
            <a:fillRect/>
          </a:stretch>
        </p:blipFill>
        <p:spPr>
          <a:xfrm>
            <a:off x="0" y="0"/>
            <a:ext cx="9144000" cy="3124200"/>
          </a:xfrm>
          <a:prstGeom prst="rect">
            <a:avLst/>
          </a:prstGeom>
        </p:spPr>
      </p:pic>
      <p:pic>
        <p:nvPicPr>
          <p:cNvPr id="3" name="Picture 2" descr="cropped-Day-2-Website-Logo1.jpg"/>
          <p:cNvPicPr>
            <a:picLocks noChangeAspect="1"/>
          </p:cNvPicPr>
          <p:nvPr/>
        </p:nvPicPr>
        <p:blipFill>
          <a:blip r:embed="rId3" cstate="print"/>
          <a:stretch>
            <a:fillRect/>
          </a:stretch>
        </p:blipFill>
        <p:spPr>
          <a:xfrm>
            <a:off x="0" y="3276600"/>
            <a:ext cx="9144000" cy="3581400"/>
          </a:xfrm>
          <a:prstGeom prst="rect">
            <a:avLst/>
          </a:prstGeom>
        </p:spPr>
      </p:pic>
      <p:pic>
        <p:nvPicPr>
          <p:cNvPr id="4" name="Picture 3" descr="5366.jpeg"/>
          <p:cNvPicPr>
            <a:picLocks noChangeAspect="1"/>
          </p:cNvPicPr>
          <p:nvPr/>
        </p:nvPicPr>
        <p:blipFill>
          <a:blip r:embed="rId4" cstate="print"/>
          <a:srcRect l="31169"/>
          <a:stretch>
            <a:fillRect/>
          </a:stretch>
        </p:blipFill>
        <p:spPr>
          <a:xfrm>
            <a:off x="0" y="0"/>
            <a:ext cx="2524125" cy="838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81.JPG"/>
          <p:cNvPicPr>
            <a:picLocks noChangeAspect="1"/>
          </p:cNvPicPr>
          <p:nvPr/>
        </p:nvPicPr>
        <p:blipFill>
          <a:blip r:embed="rId2" cstate="print"/>
          <a:srcRect l="27500" t="29947" r="17500" b="16160"/>
          <a:stretch>
            <a:fillRect/>
          </a:stretch>
        </p:blipFill>
        <p:spPr>
          <a:xfrm>
            <a:off x="0" y="0"/>
            <a:ext cx="2971800" cy="2133600"/>
          </a:xfrm>
          <a:prstGeom prst="rect">
            <a:avLst/>
          </a:prstGeom>
        </p:spPr>
      </p:pic>
      <p:pic>
        <p:nvPicPr>
          <p:cNvPr id="3" name="Picture 2" descr="DSC_0697.JPG"/>
          <p:cNvPicPr>
            <a:picLocks noChangeAspect="1"/>
          </p:cNvPicPr>
          <p:nvPr/>
        </p:nvPicPr>
        <p:blipFill>
          <a:blip r:embed="rId3" cstate="print"/>
          <a:srcRect l="19167" t="6133" r="31667" b="14907"/>
          <a:stretch>
            <a:fillRect/>
          </a:stretch>
        </p:blipFill>
        <p:spPr>
          <a:xfrm>
            <a:off x="0" y="2362200"/>
            <a:ext cx="2971800" cy="2590800"/>
          </a:xfrm>
          <a:prstGeom prst="rect">
            <a:avLst/>
          </a:prstGeom>
        </p:spPr>
      </p:pic>
      <p:pic>
        <p:nvPicPr>
          <p:cNvPr id="4" name="Picture 3" descr="DSC_0845.JPG"/>
          <p:cNvPicPr>
            <a:picLocks noChangeAspect="1"/>
          </p:cNvPicPr>
          <p:nvPr/>
        </p:nvPicPr>
        <p:blipFill>
          <a:blip r:embed="rId4" cstate="print"/>
          <a:srcRect l="40833" r="30000" b="43600"/>
          <a:stretch>
            <a:fillRect/>
          </a:stretch>
        </p:blipFill>
        <p:spPr>
          <a:xfrm>
            <a:off x="3352800" y="3124200"/>
            <a:ext cx="2514600" cy="3733800"/>
          </a:xfrm>
          <a:prstGeom prst="rect">
            <a:avLst/>
          </a:prstGeom>
        </p:spPr>
      </p:pic>
      <p:pic>
        <p:nvPicPr>
          <p:cNvPr id="5" name="Picture 4" descr="DSC_0826.JPG"/>
          <p:cNvPicPr>
            <a:picLocks noChangeAspect="1"/>
          </p:cNvPicPr>
          <p:nvPr/>
        </p:nvPicPr>
        <p:blipFill>
          <a:blip r:embed="rId5" cstate="print"/>
          <a:srcRect l="45000" t="9893" r="28333" b="34960"/>
          <a:stretch>
            <a:fillRect/>
          </a:stretch>
        </p:blipFill>
        <p:spPr>
          <a:xfrm>
            <a:off x="3352800" y="0"/>
            <a:ext cx="2590800" cy="3200400"/>
          </a:xfrm>
          <a:prstGeom prst="rect">
            <a:avLst/>
          </a:prstGeom>
        </p:spPr>
      </p:pic>
      <p:pic>
        <p:nvPicPr>
          <p:cNvPr id="7" name="Picture 6" descr="DSC_1012.JPG"/>
          <p:cNvPicPr>
            <a:picLocks noChangeAspect="1"/>
          </p:cNvPicPr>
          <p:nvPr/>
        </p:nvPicPr>
        <p:blipFill>
          <a:blip r:embed="rId6" cstate="print"/>
          <a:srcRect l="20000" r="39167"/>
          <a:stretch>
            <a:fillRect/>
          </a:stretch>
        </p:blipFill>
        <p:spPr>
          <a:xfrm>
            <a:off x="6248400" y="0"/>
            <a:ext cx="2209800" cy="3200400"/>
          </a:xfrm>
          <a:prstGeom prst="rect">
            <a:avLst/>
          </a:prstGeom>
        </p:spPr>
      </p:pic>
      <p:pic>
        <p:nvPicPr>
          <p:cNvPr id="8" name="Picture 7" descr="DSC_1024.JPG"/>
          <p:cNvPicPr>
            <a:picLocks noChangeAspect="1"/>
          </p:cNvPicPr>
          <p:nvPr/>
        </p:nvPicPr>
        <p:blipFill>
          <a:blip r:embed="rId7" cstate="print"/>
          <a:srcRect l="33333" t="12400" r="32500"/>
          <a:stretch>
            <a:fillRect/>
          </a:stretch>
        </p:blipFill>
        <p:spPr>
          <a:xfrm>
            <a:off x="6248400" y="3200400"/>
            <a:ext cx="2209800" cy="3657600"/>
          </a:xfrm>
          <a:prstGeom prst="rect">
            <a:avLst/>
          </a:prstGeom>
        </p:spPr>
      </p:pic>
      <p:sp>
        <p:nvSpPr>
          <p:cNvPr id="9" name="Rectangle 8"/>
          <p:cNvSpPr/>
          <p:nvPr/>
        </p:nvSpPr>
        <p:spPr>
          <a:xfrm>
            <a:off x="7097843" y="6319603"/>
            <a:ext cx="1944364" cy="461665"/>
          </a:xfrm>
          <a:prstGeom prst="rect">
            <a:avLst/>
          </a:prstGeom>
        </p:spPr>
        <p:txBody>
          <a:bodyPr wrap="square">
            <a:spAutoFit/>
          </a:bodyPr>
          <a:lstStyle/>
          <a:p>
            <a:r>
              <a:rPr lang="en-US" sz="2400" b="1" dirty="0" smtClean="0">
                <a:solidFill>
                  <a:srgbClr val="002060"/>
                </a:solidFill>
              </a:rPr>
              <a:t> 13 July 2017</a:t>
            </a:r>
            <a:endParaRPr lang="en-US" sz="2400" dirty="0"/>
          </a:p>
        </p:txBody>
      </p:sp>
      <p:sp>
        <p:nvSpPr>
          <p:cNvPr id="11" name="Rectangle 10"/>
          <p:cNvSpPr/>
          <p:nvPr/>
        </p:nvSpPr>
        <p:spPr>
          <a:xfrm>
            <a:off x="0" y="5105400"/>
            <a:ext cx="3276600" cy="1754326"/>
          </a:xfrm>
          <a:prstGeom prst="rect">
            <a:avLst/>
          </a:prstGeom>
        </p:spPr>
        <p:txBody>
          <a:bodyPr wrap="square">
            <a:spAutoFit/>
          </a:bodyPr>
          <a:lstStyle/>
          <a:p>
            <a:pPr algn="just"/>
            <a:r>
              <a:rPr lang="en-US" dirty="0" smtClean="0">
                <a:latin typeface="Times New Roman" pitchFamily="18" charset="0"/>
                <a:cs typeface="Times New Roman" pitchFamily="18" charset="0"/>
              </a:rPr>
              <a:t>This day all belonged to the new comers. It was time for them to exhibit their skills on stage and it was discovered that today’s youth is full of enthusiasm and creative minded too.</a:t>
            </a:r>
            <a:endParaRPr lang="en-US"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cstate="print"/>
          <a:stretch>
            <a:fillRect/>
          </a:stretch>
        </p:blipFill>
        <p:spPr>
          <a:xfrm>
            <a:off x="0" y="0"/>
            <a:ext cx="9144000" cy="3889914"/>
          </a:xfrm>
          <a:prstGeom prst="rect">
            <a:avLst/>
          </a:prstGeom>
          <a:ln>
            <a:noFill/>
          </a:ln>
          <a:effectLst>
            <a:outerShdw blurRad="292100" dist="139700" dir="2700000" algn="tl" rotWithShape="0">
              <a:srgbClr val="333333">
                <a:alpha val="65000"/>
              </a:srgbClr>
            </a:outerShdw>
          </a:effectLst>
        </p:spPr>
      </p:pic>
      <p:pic>
        <p:nvPicPr>
          <p:cNvPr id="5" name="Picture 4" descr="f3b68720-beeb-4886-9cb0-c82120a039fb.jpg"/>
          <p:cNvPicPr>
            <a:picLocks noChangeAspect="1"/>
          </p:cNvPicPr>
          <p:nvPr/>
        </p:nvPicPr>
        <p:blipFill>
          <a:blip r:embed="rId3" cstate="print"/>
          <a:srcRect b="18421"/>
          <a:stretch>
            <a:fillRect/>
          </a:stretch>
        </p:blipFill>
        <p:spPr>
          <a:xfrm>
            <a:off x="0" y="3810000"/>
            <a:ext cx="4114800" cy="3048000"/>
          </a:xfrm>
          <a:prstGeom prst="rect">
            <a:avLst/>
          </a:prstGeom>
        </p:spPr>
      </p:pic>
      <p:pic>
        <p:nvPicPr>
          <p:cNvPr id="6" name="Picture 5" descr="logo.png"/>
          <p:cNvPicPr>
            <a:picLocks noChangeAspect="1"/>
          </p:cNvPicPr>
          <p:nvPr/>
        </p:nvPicPr>
        <p:blipFill>
          <a:blip r:embed="rId4" cstate="print"/>
          <a:stretch>
            <a:fillRect/>
          </a:stretch>
        </p:blipFill>
        <p:spPr>
          <a:xfrm>
            <a:off x="4038600" y="3581401"/>
            <a:ext cx="5105400" cy="3276600"/>
          </a:xfrm>
          <a:prstGeom prst="rect">
            <a:avLst/>
          </a:prstGeom>
        </p:spPr>
      </p:pic>
      <p:pic>
        <p:nvPicPr>
          <p:cNvPr id="7" name="Picture 6" descr="dc9aa46d-a108-44d1-8841-0a779d7b46bb.png"/>
          <p:cNvPicPr>
            <a:picLocks noChangeAspect="1"/>
          </p:cNvPicPr>
          <p:nvPr/>
        </p:nvPicPr>
        <p:blipFill>
          <a:blip r:embed="rId5" cstate="print"/>
          <a:stretch>
            <a:fillRect/>
          </a:stretch>
        </p:blipFill>
        <p:spPr>
          <a:xfrm>
            <a:off x="0" y="0"/>
            <a:ext cx="2209800" cy="3657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892.JPG"/>
          <p:cNvPicPr>
            <a:picLocks noChangeAspect="1"/>
          </p:cNvPicPr>
          <p:nvPr/>
        </p:nvPicPr>
        <p:blipFill>
          <a:blip r:embed="rId2" cstate="print"/>
          <a:srcRect l="34167" t="13653" r="37500"/>
          <a:stretch>
            <a:fillRect/>
          </a:stretch>
        </p:blipFill>
        <p:spPr>
          <a:xfrm>
            <a:off x="0" y="0"/>
            <a:ext cx="2286000" cy="5249693"/>
          </a:xfrm>
          <a:prstGeom prst="rect">
            <a:avLst/>
          </a:prstGeom>
        </p:spPr>
      </p:pic>
      <p:pic>
        <p:nvPicPr>
          <p:cNvPr id="3" name="Picture 2" descr="DSC_0771.JPG"/>
          <p:cNvPicPr>
            <a:picLocks noChangeAspect="1"/>
          </p:cNvPicPr>
          <p:nvPr/>
        </p:nvPicPr>
        <p:blipFill>
          <a:blip r:embed="rId3" cstate="print"/>
          <a:srcRect l="40833" r="27500" b="13520"/>
          <a:stretch>
            <a:fillRect/>
          </a:stretch>
        </p:blipFill>
        <p:spPr>
          <a:xfrm>
            <a:off x="2209800" y="0"/>
            <a:ext cx="2286000" cy="5257800"/>
          </a:xfrm>
          <a:prstGeom prst="rect">
            <a:avLst/>
          </a:prstGeom>
        </p:spPr>
      </p:pic>
      <p:pic>
        <p:nvPicPr>
          <p:cNvPr id="4" name="Picture 3" descr="DSC_0868.JPG"/>
          <p:cNvPicPr>
            <a:picLocks noChangeAspect="1"/>
          </p:cNvPicPr>
          <p:nvPr/>
        </p:nvPicPr>
        <p:blipFill>
          <a:blip r:embed="rId4" cstate="print"/>
          <a:srcRect l="42500" t="12533" r="33333"/>
          <a:stretch>
            <a:fillRect/>
          </a:stretch>
        </p:blipFill>
        <p:spPr>
          <a:xfrm>
            <a:off x="4495800" y="0"/>
            <a:ext cx="2209800" cy="5317787"/>
          </a:xfrm>
          <a:prstGeom prst="rect">
            <a:avLst/>
          </a:prstGeom>
        </p:spPr>
      </p:pic>
      <p:pic>
        <p:nvPicPr>
          <p:cNvPr id="5" name="Picture 4" descr="DSC_0852.JPG"/>
          <p:cNvPicPr>
            <a:picLocks noChangeAspect="1"/>
          </p:cNvPicPr>
          <p:nvPr/>
        </p:nvPicPr>
        <p:blipFill>
          <a:blip r:embed="rId5" cstate="print"/>
          <a:srcRect l="24167" r="20833"/>
          <a:stretch>
            <a:fillRect/>
          </a:stretch>
        </p:blipFill>
        <p:spPr>
          <a:xfrm>
            <a:off x="6705600" y="0"/>
            <a:ext cx="2438400" cy="5257800"/>
          </a:xfrm>
          <a:prstGeom prst="rect">
            <a:avLst/>
          </a:prstGeom>
        </p:spPr>
      </p:pic>
      <p:pic>
        <p:nvPicPr>
          <p:cNvPr id="6" name="Picture 5" descr="DSC_0721.JPG"/>
          <p:cNvPicPr>
            <a:picLocks noChangeAspect="1"/>
          </p:cNvPicPr>
          <p:nvPr/>
        </p:nvPicPr>
        <p:blipFill>
          <a:blip r:embed="rId6" cstate="print"/>
          <a:srcRect l="14167" t="9893" r="40833" b="11147"/>
          <a:stretch>
            <a:fillRect/>
          </a:stretch>
        </p:blipFill>
        <p:spPr>
          <a:xfrm>
            <a:off x="0" y="3302000"/>
            <a:ext cx="3048000" cy="3556000"/>
          </a:xfrm>
          <a:prstGeom prst="rect">
            <a:avLst/>
          </a:prstGeom>
        </p:spPr>
      </p:pic>
      <p:pic>
        <p:nvPicPr>
          <p:cNvPr id="7" name="Picture 6" descr="DSC_4835.JPG"/>
          <p:cNvPicPr>
            <a:picLocks noChangeAspect="1"/>
          </p:cNvPicPr>
          <p:nvPr/>
        </p:nvPicPr>
        <p:blipFill>
          <a:blip r:embed="rId7" cstate="print"/>
          <a:srcRect l="2500" r="52500"/>
          <a:stretch>
            <a:fillRect/>
          </a:stretch>
        </p:blipFill>
        <p:spPr>
          <a:xfrm>
            <a:off x="3048001" y="3276600"/>
            <a:ext cx="2666999" cy="3581400"/>
          </a:xfrm>
          <a:prstGeom prst="rect">
            <a:avLst/>
          </a:prstGeom>
        </p:spPr>
      </p:pic>
      <p:pic>
        <p:nvPicPr>
          <p:cNvPr id="8" name="Picture 7" descr="DSC_0957.JPG"/>
          <p:cNvPicPr>
            <a:picLocks noChangeAspect="1"/>
          </p:cNvPicPr>
          <p:nvPr/>
        </p:nvPicPr>
        <p:blipFill>
          <a:blip r:embed="rId8" cstate="print"/>
          <a:srcRect l="20000" t="23680" r="20000"/>
          <a:stretch>
            <a:fillRect/>
          </a:stretch>
        </p:blipFill>
        <p:spPr>
          <a:xfrm>
            <a:off x="5715000" y="3276600"/>
            <a:ext cx="3429000" cy="3581400"/>
          </a:xfrm>
          <a:prstGeom prst="rect">
            <a:avLst/>
          </a:prstGeom>
        </p:spPr>
      </p:pic>
      <p:sp>
        <p:nvSpPr>
          <p:cNvPr id="9" name="Rectangle 8"/>
          <p:cNvSpPr/>
          <p:nvPr/>
        </p:nvSpPr>
        <p:spPr>
          <a:xfrm>
            <a:off x="7176336" y="6396335"/>
            <a:ext cx="1967664" cy="461665"/>
          </a:xfrm>
          <a:prstGeom prst="rect">
            <a:avLst/>
          </a:prstGeom>
        </p:spPr>
        <p:txBody>
          <a:bodyPr wrap="square">
            <a:spAutoFit/>
          </a:bodyPr>
          <a:lstStyle/>
          <a:p>
            <a:r>
              <a:rPr lang="en-US" sz="2400" b="1" dirty="0" smtClean="0">
                <a:solidFill>
                  <a:srgbClr val="FFFF00"/>
                </a:solidFill>
              </a:rPr>
              <a:t>13 July 2017</a:t>
            </a:r>
            <a:endParaRPr lang="en-US" sz="2400" dirty="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ag.png"/>
          <p:cNvPicPr>
            <a:picLocks noChangeAspect="1"/>
          </p:cNvPicPr>
          <p:nvPr/>
        </p:nvPicPr>
        <p:blipFill>
          <a:blip r:embed="rId2" cstate="print"/>
          <a:stretch>
            <a:fillRect/>
          </a:stretch>
        </p:blipFill>
        <p:spPr>
          <a:xfrm>
            <a:off x="0" y="0"/>
            <a:ext cx="9144000" cy="3124200"/>
          </a:xfrm>
          <a:prstGeom prst="rect">
            <a:avLst/>
          </a:prstGeom>
        </p:spPr>
      </p:pic>
      <p:pic>
        <p:nvPicPr>
          <p:cNvPr id="3" name="Picture 2" descr="Day-3.jpg"/>
          <p:cNvPicPr>
            <a:picLocks noChangeAspect="1"/>
          </p:cNvPicPr>
          <p:nvPr/>
        </p:nvPicPr>
        <p:blipFill>
          <a:blip r:embed="rId3" cstate="print"/>
          <a:stretch>
            <a:fillRect/>
          </a:stretch>
        </p:blipFill>
        <p:spPr>
          <a:xfrm>
            <a:off x="0" y="3200400"/>
            <a:ext cx="9144000" cy="3657600"/>
          </a:xfrm>
          <a:prstGeom prst="rect">
            <a:avLst/>
          </a:prstGeom>
        </p:spPr>
      </p:pic>
      <p:pic>
        <p:nvPicPr>
          <p:cNvPr id="4" name="Picture 3" descr="5366.jpeg"/>
          <p:cNvPicPr>
            <a:picLocks noChangeAspect="1"/>
          </p:cNvPicPr>
          <p:nvPr/>
        </p:nvPicPr>
        <p:blipFill>
          <a:blip r:embed="rId4" cstate="print"/>
          <a:srcRect l="31169"/>
          <a:stretch>
            <a:fillRect/>
          </a:stretch>
        </p:blipFill>
        <p:spPr>
          <a:xfrm>
            <a:off x="0" y="0"/>
            <a:ext cx="2524125"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41.JPG"/>
          <p:cNvPicPr>
            <a:picLocks noChangeAspect="1"/>
          </p:cNvPicPr>
          <p:nvPr/>
        </p:nvPicPr>
        <p:blipFill>
          <a:blip r:embed="rId2" cstate="print"/>
          <a:srcRect l="4167" t="29947" r="8333"/>
          <a:stretch>
            <a:fillRect/>
          </a:stretch>
        </p:blipFill>
        <p:spPr>
          <a:xfrm>
            <a:off x="0" y="0"/>
            <a:ext cx="5791200" cy="3200400"/>
          </a:xfrm>
          <a:prstGeom prst="rect">
            <a:avLst/>
          </a:prstGeom>
        </p:spPr>
      </p:pic>
      <p:pic>
        <p:nvPicPr>
          <p:cNvPr id="3" name="Picture 2" descr="DSC_0045.JPG"/>
          <p:cNvPicPr>
            <a:picLocks noChangeAspect="1"/>
          </p:cNvPicPr>
          <p:nvPr/>
        </p:nvPicPr>
        <p:blipFill>
          <a:blip r:embed="rId3" cstate="print"/>
          <a:srcRect l="23262" r="24933"/>
          <a:stretch>
            <a:fillRect/>
          </a:stretch>
        </p:blipFill>
        <p:spPr>
          <a:xfrm>
            <a:off x="6324600" y="0"/>
            <a:ext cx="2362200" cy="6858000"/>
          </a:xfrm>
          <a:prstGeom prst="rect">
            <a:avLst/>
          </a:prstGeom>
        </p:spPr>
      </p:pic>
      <p:pic>
        <p:nvPicPr>
          <p:cNvPr id="4" name="Picture 3" descr="DSC_0268.JPG"/>
          <p:cNvPicPr>
            <a:picLocks noChangeAspect="1"/>
          </p:cNvPicPr>
          <p:nvPr/>
        </p:nvPicPr>
        <p:blipFill>
          <a:blip r:embed="rId4" cstate="print"/>
          <a:srcRect l="6056" t="3643" r="7946"/>
          <a:stretch>
            <a:fillRect/>
          </a:stretch>
        </p:blipFill>
        <p:spPr>
          <a:xfrm>
            <a:off x="0" y="3276600"/>
            <a:ext cx="2895600" cy="3581400"/>
          </a:xfrm>
          <a:prstGeom prst="rect">
            <a:avLst/>
          </a:prstGeom>
        </p:spPr>
      </p:pic>
      <p:sp>
        <p:nvSpPr>
          <p:cNvPr id="5" name="Rectangle 4"/>
          <p:cNvSpPr/>
          <p:nvPr/>
        </p:nvSpPr>
        <p:spPr>
          <a:xfrm>
            <a:off x="6705600" y="6334780"/>
            <a:ext cx="2196264" cy="523220"/>
          </a:xfrm>
          <a:prstGeom prst="rect">
            <a:avLst/>
          </a:prstGeom>
        </p:spPr>
        <p:txBody>
          <a:bodyPr wrap="square">
            <a:spAutoFit/>
          </a:bodyPr>
          <a:lstStyle/>
          <a:p>
            <a:r>
              <a:rPr lang="en-US" sz="2800" b="1" dirty="0" smtClean="0">
                <a:solidFill>
                  <a:srgbClr val="FFFF00"/>
                </a:solidFill>
              </a:rPr>
              <a:t>19 July 2017</a:t>
            </a:r>
            <a:endParaRPr lang="en-US" sz="2800" dirty="0">
              <a:solidFill>
                <a:srgbClr val="FFFF00"/>
              </a:solidFill>
            </a:endParaRPr>
          </a:p>
        </p:txBody>
      </p:sp>
      <p:sp>
        <p:nvSpPr>
          <p:cNvPr id="6" name="Rectangle 5"/>
          <p:cNvSpPr/>
          <p:nvPr/>
        </p:nvSpPr>
        <p:spPr>
          <a:xfrm>
            <a:off x="3048000" y="3429000"/>
            <a:ext cx="3276600" cy="3231654"/>
          </a:xfrm>
          <a:prstGeom prst="rect">
            <a:avLst/>
          </a:prstGeom>
        </p:spPr>
        <p:txBody>
          <a:bodyPr wrap="square">
            <a:spAutoFit/>
          </a:bodyPr>
          <a:lstStyle/>
          <a:p>
            <a:pPr algn="just"/>
            <a:r>
              <a:rPr lang="en-US" sz="1700" dirty="0" smtClean="0">
                <a:latin typeface="Times New Roman" pitchFamily="18" charset="0"/>
                <a:cs typeface="Times New Roman" pitchFamily="18" charset="0"/>
              </a:rPr>
              <a:t>This day is always special which is handled by Mr. Surya, Managing Director of Confluence Organization. Mr. Surya is a a renowned motivator and trainer who make students learn with the help of game plays and other quiz activities. The smile on the their faces was a clear indicator of their understanding of being in the right college which would focus on the it over all development</a:t>
            </a:r>
            <a:endParaRPr lang="en-US" sz="17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3.JPG"/>
          <p:cNvPicPr>
            <a:picLocks noChangeAspect="1"/>
          </p:cNvPicPr>
          <p:nvPr/>
        </p:nvPicPr>
        <p:blipFill>
          <a:blip r:embed="rId2" cstate="print"/>
          <a:srcRect t="11147" b="11147"/>
          <a:stretch>
            <a:fillRect/>
          </a:stretch>
        </p:blipFill>
        <p:spPr>
          <a:xfrm>
            <a:off x="0" y="0"/>
            <a:ext cx="5029199" cy="4267200"/>
          </a:xfrm>
          <a:prstGeom prst="rect">
            <a:avLst/>
          </a:prstGeom>
        </p:spPr>
      </p:pic>
      <p:pic>
        <p:nvPicPr>
          <p:cNvPr id="3" name="Picture 2" descr="DSC_0096.JPG"/>
          <p:cNvPicPr>
            <a:picLocks noChangeAspect="1"/>
          </p:cNvPicPr>
          <p:nvPr/>
        </p:nvPicPr>
        <p:blipFill>
          <a:blip r:embed="rId3" cstate="print"/>
          <a:stretch>
            <a:fillRect/>
          </a:stretch>
        </p:blipFill>
        <p:spPr>
          <a:xfrm>
            <a:off x="0" y="3810000"/>
            <a:ext cx="5029200" cy="3048000"/>
          </a:xfrm>
          <a:prstGeom prst="rect">
            <a:avLst/>
          </a:prstGeom>
        </p:spPr>
      </p:pic>
      <p:pic>
        <p:nvPicPr>
          <p:cNvPr id="4" name="Picture 3" descr="DSC_0199.JPG"/>
          <p:cNvPicPr>
            <a:picLocks noChangeAspect="1"/>
          </p:cNvPicPr>
          <p:nvPr/>
        </p:nvPicPr>
        <p:blipFill>
          <a:blip r:embed="rId4" cstate="print"/>
          <a:srcRect l="20000" t="2373" r="29167" b="16160"/>
          <a:stretch>
            <a:fillRect/>
          </a:stretch>
        </p:blipFill>
        <p:spPr>
          <a:xfrm>
            <a:off x="5486400" y="0"/>
            <a:ext cx="2743200" cy="3581400"/>
          </a:xfrm>
          <a:prstGeom prst="rect">
            <a:avLst/>
          </a:prstGeom>
        </p:spPr>
      </p:pic>
      <p:pic>
        <p:nvPicPr>
          <p:cNvPr id="5" name="Picture 4" descr="DSC_0286.JPG"/>
          <p:cNvPicPr>
            <a:picLocks noChangeAspect="1"/>
          </p:cNvPicPr>
          <p:nvPr/>
        </p:nvPicPr>
        <p:blipFill>
          <a:blip r:embed="rId5" cstate="print"/>
          <a:srcRect l="38334" t="16160" r="28333" b="24933"/>
          <a:stretch>
            <a:fillRect/>
          </a:stretch>
        </p:blipFill>
        <p:spPr>
          <a:xfrm>
            <a:off x="5562600" y="3581400"/>
            <a:ext cx="2750127" cy="3276600"/>
          </a:xfrm>
          <a:prstGeom prst="rect">
            <a:avLst/>
          </a:prstGeom>
        </p:spPr>
      </p:pic>
      <p:sp>
        <p:nvSpPr>
          <p:cNvPr id="6" name="Rectangle 5"/>
          <p:cNvSpPr/>
          <p:nvPr/>
        </p:nvSpPr>
        <p:spPr>
          <a:xfrm>
            <a:off x="6477000" y="6248400"/>
            <a:ext cx="2043864" cy="523220"/>
          </a:xfrm>
          <a:prstGeom prst="rect">
            <a:avLst/>
          </a:prstGeom>
        </p:spPr>
        <p:txBody>
          <a:bodyPr wrap="square">
            <a:spAutoFit/>
          </a:bodyPr>
          <a:lstStyle/>
          <a:p>
            <a:r>
              <a:rPr lang="en-US" sz="2800" b="1" dirty="0" smtClean="0">
                <a:solidFill>
                  <a:srgbClr val="FFFF00"/>
                </a:solidFill>
              </a:rPr>
              <a:t>19 July 2017</a:t>
            </a:r>
            <a:endParaRPr lang="en-US" sz="2800" dirty="0">
              <a:solidFill>
                <a:srgbClr val="FF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o-de-excursiones.jpg"/>
          <p:cNvPicPr>
            <a:picLocks noChangeAspect="1"/>
          </p:cNvPicPr>
          <p:nvPr/>
        </p:nvPicPr>
        <p:blipFill>
          <a:blip r:embed="rId2" cstate="print"/>
          <a:srcRect r="35455"/>
          <a:stretch>
            <a:fillRect/>
          </a:stretch>
        </p:blipFill>
        <p:spPr>
          <a:xfrm>
            <a:off x="0" y="0"/>
            <a:ext cx="4067175" cy="3886200"/>
          </a:xfrm>
          <a:prstGeom prst="rect">
            <a:avLst/>
          </a:prstGeom>
        </p:spPr>
      </p:pic>
      <p:pic>
        <p:nvPicPr>
          <p:cNvPr id="3" name="Picture 2" descr="image171376000.gif"/>
          <p:cNvPicPr>
            <a:picLocks noChangeAspect="1"/>
          </p:cNvPicPr>
          <p:nvPr/>
        </p:nvPicPr>
        <p:blipFill>
          <a:blip r:embed="rId3" cstate="print"/>
          <a:stretch>
            <a:fillRect/>
          </a:stretch>
        </p:blipFill>
        <p:spPr>
          <a:xfrm>
            <a:off x="4648200" y="0"/>
            <a:ext cx="4495800" cy="3810000"/>
          </a:xfrm>
          <a:prstGeom prst="rect">
            <a:avLst/>
          </a:prstGeom>
        </p:spPr>
      </p:pic>
      <p:pic>
        <p:nvPicPr>
          <p:cNvPr id="4" name="Picture 3" descr="nm-logo.png"/>
          <p:cNvPicPr>
            <a:picLocks noChangeAspect="1"/>
          </p:cNvPicPr>
          <p:nvPr/>
        </p:nvPicPr>
        <p:blipFill>
          <a:blip r:embed="rId4" cstate="print"/>
          <a:srcRect t="13864" b="32222"/>
          <a:stretch>
            <a:fillRect/>
          </a:stretch>
        </p:blipFill>
        <p:spPr>
          <a:xfrm>
            <a:off x="381000" y="3886200"/>
            <a:ext cx="8274479" cy="2667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026.JPG"/>
          <p:cNvPicPr>
            <a:picLocks noChangeAspect="1"/>
          </p:cNvPicPr>
          <p:nvPr/>
        </p:nvPicPr>
        <p:blipFill>
          <a:blip r:embed="rId2" cstate="print"/>
          <a:stretch>
            <a:fillRect/>
          </a:stretch>
        </p:blipFill>
        <p:spPr>
          <a:xfrm>
            <a:off x="0" y="0"/>
            <a:ext cx="4343400" cy="4267200"/>
          </a:xfrm>
          <a:prstGeom prst="rect">
            <a:avLst/>
          </a:prstGeom>
        </p:spPr>
      </p:pic>
      <p:pic>
        <p:nvPicPr>
          <p:cNvPr id="4" name="Picture 3" descr="IMG_1516.JPG"/>
          <p:cNvPicPr>
            <a:picLocks noChangeAspect="1"/>
          </p:cNvPicPr>
          <p:nvPr/>
        </p:nvPicPr>
        <p:blipFill>
          <a:blip r:embed="rId3" cstate="print"/>
          <a:stretch>
            <a:fillRect/>
          </a:stretch>
        </p:blipFill>
        <p:spPr>
          <a:xfrm>
            <a:off x="4267200" y="0"/>
            <a:ext cx="4572000" cy="4267200"/>
          </a:xfrm>
          <a:prstGeom prst="rect">
            <a:avLst/>
          </a:prstGeom>
        </p:spPr>
      </p:pic>
      <p:sp>
        <p:nvSpPr>
          <p:cNvPr id="5" name="Rectangle 4"/>
          <p:cNvSpPr/>
          <p:nvPr/>
        </p:nvSpPr>
        <p:spPr>
          <a:xfrm>
            <a:off x="152400" y="4648200"/>
            <a:ext cx="8991600" cy="1938992"/>
          </a:xfrm>
          <a:prstGeom prst="rect">
            <a:avLst/>
          </a:prstGeom>
        </p:spPr>
        <p:txBody>
          <a:bodyPr wrap="square">
            <a:spAutoFit/>
          </a:bodyPr>
          <a:lstStyle/>
          <a:p>
            <a:pPr algn="just"/>
            <a:r>
              <a:rPr lang="en-US" sz="2400" dirty="0" smtClean="0"/>
              <a:t>EDUCATIONAL CUM EXCURSION TOUR</a:t>
            </a:r>
          </a:p>
          <a:p>
            <a:pPr algn="just"/>
            <a:r>
              <a:rPr lang="en-US" sz="2400" dirty="0" smtClean="0"/>
              <a:t>22</a:t>
            </a:r>
            <a:r>
              <a:rPr lang="en-US" sz="2400" baseline="30000" dirty="0" smtClean="0"/>
              <a:t>nd</a:t>
            </a:r>
            <a:r>
              <a:rPr lang="en-US" sz="2400" dirty="0" smtClean="0"/>
              <a:t> and 25</a:t>
            </a:r>
            <a:r>
              <a:rPr lang="en-US" sz="2400" baseline="30000" dirty="0" smtClean="0"/>
              <a:t>th</a:t>
            </a:r>
            <a:r>
              <a:rPr lang="en-US" sz="2400" dirty="0" smtClean="0"/>
              <a:t> July were the days slated for two different groups of the new comer for a trip to Nainital, which is aimed at enjoyment, learning to adapt to new places and with new people and seeing new places which adds to their knowledge.</a:t>
            </a:r>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20170727-WA0029.jpg"/>
          <p:cNvPicPr>
            <a:picLocks noChangeAspect="1"/>
          </p:cNvPicPr>
          <p:nvPr/>
        </p:nvPicPr>
        <p:blipFill>
          <a:blip r:embed="rId2" cstate="print"/>
          <a:srcRect l="5869" t="25000" r="8685"/>
          <a:stretch>
            <a:fillRect/>
          </a:stretch>
        </p:blipFill>
        <p:spPr>
          <a:xfrm>
            <a:off x="4648200" y="3733800"/>
            <a:ext cx="4114800" cy="3124200"/>
          </a:xfrm>
          <a:prstGeom prst="rect">
            <a:avLst/>
          </a:prstGeom>
        </p:spPr>
      </p:pic>
      <p:pic>
        <p:nvPicPr>
          <p:cNvPr id="8" name="Picture 7" descr="IMG_1022.JPG"/>
          <p:cNvPicPr>
            <a:picLocks noChangeAspect="1"/>
          </p:cNvPicPr>
          <p:nvPr/>
        </p:nvPicPr>
        <p:blipFill>
          <a:blip r:embed="rId3" cstate="print"/>
          <a:srcRect l="5000" t="10000" r="30000" b="30000"/>
          <a:stretch>
            <a:fillRect/>
          </a:stretch>
        </p:blipFill>
        <p:spPr>
          <a:xfrm>
            <a:off x="381000" y="3505200"/>
            <a:ext cx="4038600" cy="3200400"/>
          </a:xfrm>
          <a:prstGeom prst="rect">
            <a:avLst/>
          </a:prstGeom>
        </p:spPr>
      </p:pic>
      <p:pic>
        <p:nvPicPr>
          <p:cNvPr id="10" name="Picture 9" descr="IMG_1034.JPG"/>
          <p:cNvPicPr>
            <a:picLocks noChangeAspect="1"/>
          </p:cNvPicPr>
          <p:nvPr/>
        </p:nvPicPr>
        <p:blipFill>
          <a:blip r:embed="rId4" cstate="print"/>
          <a:stretch>
            <a:fillRect/>
          </a:stretch>
        </p:blipFill>
        <p:spPr>
          <a:xfrm>
            <a:off x="304800" y="228600"/>
            <a:ext cx="4114800" cy="3048000"/>
          </a:xfrm>
          <a:prstGeom prst="rect">
            <a:avLst/>
          </a:prstGeom>
        </p:spPr>
      </p:pic>
      <p:pic>
        <p:nvPicPr>
          <p:cNvPr id="9" name="Picture 8" descr="20170726_110737.jpg"/>
          <p:cNvPicPr>
            <a:picLocks noChangeAspect="1"/>
          </p:cNvPicPr>
          <p:nvPr/>
        </p:nvPicPr>
        <p:blipFill>
          <a:blip r:embed="rId5" cstate="print"/>
          <a:stretch>
            <a:fillRect/>
          </a:stretch>
        </p:blipFill>
        <p:spPr>
          <a:xfrm>
            <a:off x="4724400" y="228600"/>
            <a:ext cx="4114800" cy="32575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cstate="print"/>
          <a:stretch>
            <a:fillRect/>
          </a:stretch>
        </p:blipFill>
        <p:spPr>
          <a:xfrm>
            <a:off x="4572000" y="838200"/>
            <a:ext cx="4305300" cy="4724400"/>
          </a:xfrm>
          <a:prstGeom prst="rect">
            <a:avLst/>
          </a:prstGeom>
        </p:spPr>
      </p:pic>
      <p:pic>
        <p:nvPicPr>
          <p:cNvPr id="3" name="Picture 2" descr="speech-contest.jpg"/>
          <p:cNvPicPr>
            <a:picLocks noChangeAspect="1"/>
          </p:cNvPicPr>
          <p:nvPr/>
        </p:nvPicPr>
        <p:blipFill>
          <a:blip r:embed="rId3" cstate="print"/>
          <a:srcRect l="23333" r="7778"/>
          <a:stretch>
            <a:fillRect/>
          </a:stretch>
        </p:blipFill>
        <p:spPr>
          <a:xfrm>
            <a:off x="0" y="0"/>
            <a:ext cx="47244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70.JPG"/>
          <p:cNvPicPr>
            <a:picLocks noChangeAspect="1"/>
          </p:cNvPicPr>
          <p:nvPr/>
        </p:nvPicPr>
        <p:blipFill>
          <a:blip r:embed="rId2" cstate="print"/>
          <a:srcRect l="15000" t="44987" r="6667"/>
          <a:stretch>
            <a:fillRect/>
          </a:stretch>
        </p:blipFill>
        <p:spPr>
          <a:xfrm>
            <a:off x="0" y="0"/>
            <a:ext cx="5715000" cy="3344693"/>
          </a:xfrm>
          <a:prstGeom prst="rect">
            <a:avLst/>
          </a:prstGeom>
        </p:spPr>
      </p:pic>
      <p:pic>
        <p:nvPicPr>
          <p:cNvPr id="4" name="Picture 3" descr="DSC_0493.JPG"/>
          <p:cNvPicPr>
            <a:picLocks noChangeAspect="1"/>
          </p:cNvPicPr>
          <p:nvPr/>
        </p:nvPicPr>
        <p:blipFill>
          <a:blip r:embed="rId3" cstate="print"/>
          <a:srcRect l="8333" t="10000" r="26667"/>
          <a:stretch>
            <a:fillRect/>
          </a:stretch>
        </p:blipFill>
        <p:spPr>
          <a:xfrm>
            <a:off x="5791200" y="0"/>
            <a:ext cx="3352800" cy="6858000"/>
          </a:xfrm>
          <a:prstGeom prst="rect">
            <a:avLst/>
          </a:prstGeom>
        </p:spPr>
      </p:pic>
      <p:pic>
        <p:nvPicPr>
          <p:cNvPr id="5" name="Picture 4" descr="DSC_0482.JPG"/>
          <p:cNvPicPr>
            <a:picLocks noChangeAspect="1"/>
          </p:cNvPicPr>
          <p:nvPr/>
        </p:nvPicPr>
        <p:blipFill>
          <a:blip r:embed="rId4" cstate="print"/>
          <a:srcRect l="30000" t="16160" r="19167" b="14907"/>
          <a:stretch>
            <a:fillRect/>
          </a:stretch>
        </p:blipFill>
        <p:spPr>
          <a:xfrm>
            <a:off x="0" y="3429000"/>
            <a:ext cx="5715000" cy="3429000"/>
          </a:xfrm>
          <a:prstGeom prst="rect">
            <a:avLst/>
          </a:prstGeom>
        </p:spPr>
      </p:pic>
      <p:sp>
        <p:nvSpPr>
          <p:cNvPr id="6" name="Rectangle 5"/>
          <p:cNvSpPr/>
          <p:nvPr/>
        </p:nvSpPr>
        <p:spPr>
          <a:xfrm>
            <a:off x="7315200" y="6096000"/>
            <a:ext cx="1972988" cy="461665"/>
          </a:xfrm>
          <a:prstGeom prst="rect">
            <a:avLst/>
          </a:prstGeom>
        </p:spPr>
        <p:txBody>
          <a:bodyPr wrap="square">
            <a:spAutoFit/>
          </a:bodyPr>
          <a:lstStyle/>
          <a:p>
            <a:r>
              <a:rPr lang="en-US" sz="2400" b="1" dirty="0" smtClean="0">
                <a:solidFill>
                  <a:srgbClr val="FFFF00"/>
                </a:solidFill>
              </a:rPr>
              <a:t>28 July 2017</a:t>
            </a:r>
            <a:endParaRPr lang="en-US" sz="2400" dirty="0">
              <a:solidFill>
                <a:srgbClr val="FF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479.JPG"/>
          <p:cNvPicPr>
            <a:picLocks noChangeAspect="1"/>
          </p:cNvPicPr>
          <p:nvPr/>
        </p:nvPicPr>
        <p:blipFill>
          <a:blip r:embed="rId2" cstate="print"/>
          <a:srcRect l="38333" t="26187" b="16160"/>
          <a:stretch>
            <a:fillRect/>
          </a:stretch>
        </p:blipFill>
        <p:spPr>
          <a:xfrm>
            <a:off x="0" y="3352800"/>
            <a:ext cx="5638800" cy="3505200"/>
          </a:xfrm>
          <a:prstGeom prst="rect">
            <a:avLst/>
          </a:prstGeom>
        </p:spPr>
      </p:pic>
      <p:pic>
        <p:nvPicPr>
          <p:cNvPr id="3" name="Picture 2" descr="DSC_0501.JPG"/>
          <p:cNvPicPr>
            <a:picLocks noChangeAspect="1"/>
          </p:cNvPicPr>
          <p:nvPr/>
        </p:nvPicPr>
        <p:blipFill>
          <a:blip r:embed="rId3" cstate="print"/>
          <a:srcRect t="8453" b="13818"/>
          <a:stretch>
            <a:fillRect/>
          </a:stretch>
        </p:blipFill>
        <p:spPr>
          <a:xfrm>
            <a:off x="0" y="0"/>
            <a:ext cx="5638800" cy="3429000"/>
          </a:xfrm>
          <a:prstGeom prst="rect">
            <a:avLst/>
          </a:prstGeom>
        </p:spPr>
      </p:pic>
      <p:sp>
        <p:nvSpPr>
          <p:cNvPr id="6" name="Rectangle 5"/>
          <p:cNvSpPr/>
          <p:nvPr/>
        </p:nvSpPr>
        <p:spPr>
          <a:xfrm>
            <a:off x="7328736" y="6096000"/>
            <a:ext cx="1815264" cy="461665"/>
          </a:xfrm>
          <a:prstGeom prst="rect">
            <a:avLst/>
          </a:prstGeom>
        </p:spPr>
        <p:txBody>
          <a:bodyPr wrap="square">
            <a:spAutoFit/>
          </a:bodyPr>
          <a:lstStyle/>
          <a:p>
            <a:r>
              <a:rPr lang="en-US" sz="2400" b="1" dirty="0" smtClean="0"/>
              <a:t>28 July 2017</a:t>
            </a:r>
            <a:endParaRPr lang="en-US" sz="2400" dirty="0"/>
          </a:p>
        </p:txBody>
      </p:sp>
      <p:sp>
        <p:nvSpPr>
          <p:cNvPr id="9" name="Content Placeholder 8"/>
          <p:cNvSpPr>
            <a:spLocks noGrp="1"/>
          </p:cNvSpPr>
          <p:nvPr>
            <p:ph sz="half" idx="4294967295"/>
          </p:nvPr>
        </p:nvSpPr>
        <p:spPr>
          <a:xfrm>
            <a:off x="5486400" y="1600200"/>
            <a:ext cx="3657600" cy="3657600"/>
          </a:xfrm>
        </p:spPr>
        <p:txBody>
          <a:bodyPr>
            <a:normAutofit/>
          </a:bodyPr>
          <a:lstStyle/>
          <a:p>
            <a:pPr>
              <a:buNone/>
            </a:pPr>
            <a:r>
              <a:rPr lang="en-US" sz="2800" dirty="0" smtClean="0">
                <a:latin typeface="Times New Roman" pitchFamily="18" charset="0"/>
                <a:cs typeface="Times New Roman" pitchFamily="18" charset="0"/>
              </a:rPr>
              <a:t>    BBA students attending Guest lecture on </a:t>
            </a:r>
            <a:r>
              <a:rPr lang="en-US" sz="2800" b="1" dirty="0" smtClean="0">
                <a:latin typeface="Times New Roman" pitchFamily="18" charset="0"/>
                <a:cs typeface="Times New Roman" pitchFamily="18" charset="0"/>
              </a:rPr>
              <a:t>“Industrial Motivational campaign.” </a:t>
            </a:r>
            <a:r>
              <a:rPr lang="en-US" sz="2800" dirty="0" smtClean="0">
                <a:latin typeface="Times New Roman" pitchFamily="18" charset="0"/>
                <a:cs typeface="Times New Roman" pitchFamily="18" charset="0"/>
              </a:rPr>
              <a:t>by Sh. Major Singh (Director MSME)</a:t>
            </a:r>
            <a:endParaRPr lang="en-US" sz="2800"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20161109-WA0010.jpg"/>
          <p:cNvPicPr>
            <a:picLocks noChangeAspect="1"/>
          </p:cNvPicPr>
          <p:nvPr/>
        </p:nvPicPr>
        <p:blipFill>
          <a:blip r:embed="rId2" cstate="print"/>
          <a:srcRect/>
          <a:stretch>
            <a:fillRect/>
          </a:stretch>
        </p:blipFill>
        <p:spPr>
          <a:xfrm>
            <a:off x="6096000" y="0"/>
            <a:ext cx="3048000" cy="3276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3" name="Picture 2" descr="PhotoGrid_1499953146269.jpg"/>
          <p:cNvPicPr>
            <a:picLocks noChangeAspect="1"/>
          </p:cNvPicPr>
          <p:nvPr/>
        </p:nvPicPr>
        <p:blipFill>
          <a:blip r:embed="rId3" cstate="print"/>
          <a:srcRect l="2483" t="7778" r="2483"/>
          <a:stretch>
            <a:fillRect/>
          </a:stretch>
        </p:blipFill>
        <p:spPr>
          <a:xfrm>
            <a:off x="6096000" y="3352800"/>
            <a:ext cx="30480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4294967295"/>
          </p:nvPr>
        </p:nvSpPr>
        <p:spPr>
          <a:xfrm>
            <a:off x="228600" y="1066800"/>
            <a:ext cx="5791200" cy="5638800"/>
          </a:xfrm>
        </p:spPr>
        <p:txBody>
          <a:bodyPr>
            <a:normAutofit fontScale="70000" lnSpcReduction="20000"/>
          </a:bodyPr>
          <a:lstStyle/>
          <a:p>
            <a:pPr algn="just">
              <a:buFont typeface="Arial" charset="0"/>
              <a:buChar char="•"/>
            </a:pPr>
            <a:r>
              <a:rPr lang="en-US" altLang="en-US" dirty="0" smtClean="0">
                <a:latin typeface="Times New Roman" pitchFamily="18" charset="0"/>
                <a:cs typeface="Times New Roman" pitchFamily="18" charset="0"/>
              </a:rPr>
              <a:t>This is the first magazine release of the new semester and it brings you NEWS about happenings at PIET so as to update your information about the institute and BBA department. </a:t>
            </a:r>
          </a:p>
          <a:p>
            <a:pPr algn="just">
              <a:buFont typeface="Arial" charset="0"/>
              <a:buChar char="•"/>
            </a:pPr>
            <a:r>
              <a:rPr lang="en-US" altLang="en-US" dirty="0" smtClean="0">
                <a:latin typeface="Times New Roman" pitchFamily="18" charset="0"/>
                <a:cs typeface="Times New Roman" pitchFamily="18" charset="0"/>
              </a:rPr>
              <a:t>We at PIET prepare students to live lives of leadership and good for the common and to meet challenges of professional world. These days  people question the value of a college degree. I can’t  say about all colleges in the vicinity, but at PIET you get value for money which comes in the form of personality transformation and campus placement.  We teach you to think critically and communicate cogently.</a:t>
            </a:r>
          </a:p>
          <a:p>
            <a:pPr algn="just">
              <a:buFont typeface="Arial" charset="0"/>
              <a:buChar char="•"/>
            </a:pPr>
            <a:r>
              <a:rPr lang="en-US" altLang="en-US" dirty="0" smtClean="0">
                <a:latin typeface="Times New Roman" pitchFamily="18" charset="0"/>
                <a:cs typeface="Times New Roman" pitchFamily="18" charset="0"/>
              </a:rPr>
              <a:t>Wishing you the best of times academically and forthcoming annual events, a blend of education and entertainment for a balanced personality.</a:t>
            </a:r>
          </a:p>
          <a:p>
            <a:pPr algn="just"/>
            <a:endParaRPr lang="en-US" altLang="en-US" dirty="0" smtClean="0">
              <a:latin typeface="Times New Roman" pitchFamily="18" charset="0"/>
              <a:cs typeface="Times New Roman" pitchFamily="18" charset="0"/>
            </a:endParaRPr>
          </a:p>
          <a:p>
            <a:pPr algn="just"/>
            <a:endParaRPr lang="en-US" altLang="en-US" dirty="0" smtClean="0">
              <a:latin typeface="Times New Roman" pitchFamily="18" charset="0"/>
              <a:cs typeface="Times New Roman" pitchFamily="18" charset="0"/>
            </a:endParaRPr>
          </a:p>
          <a:p>
            <a:pPr algn="just">
              <a:buFont typeface="Arial" charset="0"/>
              <a:buChar char="•"/>
            </a:pPr>
            <a:endParaRPr lang="en-US" alt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7" name="Picture 6" descr="logo_editorial_writers_by_lucilamartinez-d8vr7kv.png"/>
          <p:cNvPicPr>
            <a:picLocks noChangeAspect="1"/>
          </p:cNvPicPr>
          <p:nvPr/>
        </p:nvPicPr>
        <p:blipFill>
          <a:blip r:embed="rId4" cstate="print"/>
          <a:srcRect t="28889" b="33333"/>
          <a:stretch>
            <a:fillRect/>
          </a:stretch>
        </p:blipFill>
        <p:spPr>
          <a:xfrm>
            <a:off x="152400" y="1"/>
            <a:ext cx="2514600" cy="1143000"/>
          </a:xfrm>
          <a:prstGeom prst="rect">
            <a:avLst/>
          </a:prstGeom>
        </p:spPr>
      </p:pic>
      <p:pic>
        <p:nvPicPr>
          <p:cNvPr id="8" name="Picture 7" descr="editorial-logo.jpg"/>
          <p:cNvPicPr>
            <a:picLocks noChangeAspect="1"/>
          </p:cNvPicPr>
          <p:nvPr/>
        </p:nvPicPr>
        <p:blipFill>
          <a:blip r:embed="rId5" cstate="print"/>
          <a:srcRect t="29166"/>
          <a:stretch>
            <a:fillRect/>
          </a:stretch>
        </p:blipFill>
        <p:spPr>
          <a:xfrm>
            <a:off x="3429000" y="0"/>
            <a:ext cx="2286000" cy="1066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ss.jpg"/>
          <p:cNvPicPr>
            <a:picLocks noChangeAspect="1"/>
          </p:cNvPicPr>
          <p:nvPr/>
        </p:nvPicPr>
        <p:blipFill>
          <a:blip r:embed="rId2" cstate="print"/>
          <a:srcRect l="40833" r="2500"/>
          <a:stretch>
            <a:fillRect/>
          </a:stretch>
        </p:blipFill>
        <p:spPr>
          <a:xfrm>
            <a:off x="4572000" y="0"/>
            <a:ext cx="4191000" cy="2895600"/>
          </a:xfrm>
          <a:prstGeom prst="rect">
            <a:avLst/>
          </a:prstGeom>
        </p:spPr>
      </p:pic>
      <p:pic>
        <p:nvPicPr>
          <p:cNvPr id="3" name="Picture 2" descr="maxresdefault.jpg"/>
          <p:cNvPicPr>
            <a:picLocks noChangeAspect="1"/>
          </p:cNvPicPr>
          <p:nvPr/>
        </p:nvPicPr>
        <p:blipFill>
          <a:blip r:embed="rId3" cstate="print"/>
          <a:srcRect b="38148"/>
          <a:stretch>
            <a:fillRect/>
          </a:stretch>
        </p:blipFill>
        <p:spPr>
          <a:xfrm>
            <a:off x="0" y="2819400"/>
            <a:ext cx="9144000" cy="4038600"/>
          </a:xfrm>
          <a:prstGeom prst="rect">
            <a:avLst/>
          </a:prstGeom>
        </p:spPr>
      </p:pic>
      <p:pic>
        <p:nvPicPr>
          <p:cNvPr id="5" name="Picture 4" descr="download.png"/>
          <p:cNvPicPr>
            <a:picLocks noChangeAspect="1"/>
          </p:cNvPicPr>
          <p:nvPr/>
        </p:nvPicPr>
        <p:blipFill>
          <a:blip r:embed="rId4" cstate="print"/>
          <a:stretch>
            <a:fillRect/>
          </a:stretch>
        </p:blipFill>
        <p:spPr>
          <a:xfrm>
            <a:off x="1219200" y="381000"/>
            <a:ext cx="2133600" cy="21431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424.JPG"/>
          <p:cNvPicPr>
            <a:picLocks noChangeAspect="1"/>
          </p:cNvPicPr>
          <p:nvPr/>
        </p:nvPicPr>
        <p:blipFill>
          <a:blip r:embed="rId2" cstate="print"/>
          <a:srcRect l="29167" r="10000"/>
          <a:stretch>
            <a:fillRect/>
          </a:stretch>
        </p:blipFill>
        <p:spPr>
          <a:xfrm>
            <a:off x="0" y="0"/>
            <a:ext cx="3124200" cy="2743200"/>
          </a:xfrm>
          <a:prstGeom prst="rect">
            <a:avLst/>
          </a:prstGeom>
        </p:spPr>
      </p:pic>
      <p:pic>
        <p:nvPicPr>
          <p:cNvPr id="5" name="Picture 4" descr="DSC_0403.JPG"/>
          <p:cNvPicPr>
            <a:picLocks noChangeAspect="1"/>
          </p:cNvPicPr>
          <p:nvPr/>
        </p:nvPicPr>
        <p:blipFill>
          <a:blip r:embed="rId3" cstate="print"/>
          <a:srcRect l="55833" t="21307" r="15000"/>
          <a:stretch>
            <a:fillRect/>
          </a:stretch>
        </p:blipFill>
        <p:spPr>
          <a:xfrm>
            <a:off x="3124200" y="1"/>
            <a:ext cx="2667000" cy="2743199"/>
          </a:xfrm>
          <a:prstGeom prst="rect">
            <a:avLst/>
          </a:prstGeom>
        </p:spPr>
      </p:pic>
      <p:pic>
        <p:nvPicPr>
          <p:cNvPr id="6" name="Picture 5" descr="DSC_0412.JPG"/>
          <p:cNvPicPr>
            <a:picLocks noChangeAspect="1"/>
          </p:cNvPicPr>
          <p:nvPr/>
        </p:nvPicPr>
        <p:blipFill>
          <a:blip r:embed="rId4" cstate="print"/>
          <a:stretch>
            <a:fillRect/>
          </a:stretch>
        </p:blipFill>
        <p:spPr>
          <a:xfrm>
            <a:off x="5791200" y="0"/>
            <a:ext cx="3352800" cy="2743200"/>
          </a:xfrm>
          <a:prstGeom prst="rect">
            <a:avLst/>
          </a:prstGeom>
        </p:spPr>
      </p:pic>
      <p:pic>
        <p:nvPicPr>
          <p:cNvPr id="10" name="Picture 9" descr="DSC_0504.JPG"/>
          <p:cNvPicPr>
            <a:picLocks noChangeAspect="1"/>
          </p:cNvPicPr>
          <p:nvPr/>
        </p:nvPicPr>
        <p:blipFill>
          <a:blip r:embed="rId5" cstate="print"/>
          <a:stretch>
            <a:fillRect/>
          </a:stretch>
        </p:blipFill>
        <p:spPr>
          <a:xfrm>
            <a:off x="0" y="2743200"/>
            <a:ext cx="3884370" cy="2667000"/>
          </a:xfrm>
          <a:prstGeom prst="rect">
            <a:avLst/>
          </a:prstGeom>
        </p:spPr>
      </p:pic>
      <p:pic>
        <p:nvPicPr>
          <p:cNvPr id="11" name="Picture 10" descr="DSC_0441.JPG"/>
          <p:cNvPicPr>
            <a:picLocks noChangeAspect="1"/>
          </p:cNvPicPr>
          <p:nvPr/>
        </p:nvPicPr>
        <p:blipFill>
          <a:blip r:embed="rId6" cstate="print"/>
          <a:stretch>
            <a:fillRect/>
          </a:stretch>
        </p:blipFill>
        <p:spPr>
          <a:xfrm>
            <a:off x="3886200" y="2743200"/>
            <a:ext cx="5257800" cy="2667000"/>
          </a:xfrm>
          <a:prstGeom prst="rect">
            <a:avLst/>
          </a:prstGeom>
        </p:spPr>
      </p:pic>
      <p:sp>
        <p:nvSpPr>
          <p:cNvPr id="7" name="Rectangle 6"/>
          <p:cNvSpPr/>
          <p:nvPr/>
        </p:nvSpPr>
        <p:spPr>
          <a:xfrm>
            <a:off x="0" y="5410201"/>
            <a:ext cx="9144000" cy="1323439"/>
          </a:xfrm>
          <a:prstGeom prst="rect">
            <a:avLst/>
          </a:prstGeom>
        </p:spPr>
        <p:txBody>
          <a:bodyPr wrap="square">
            <a:spAutoFit/>
          </a:bodyPr>
          <a:lstStyle/>
          <a:p>
            <a:pPr algn="just"/>
            <a:r>
              <a:rPr lang="en-US" sz="2000" dirty="0" smtClean="0">
                <a:latin typeface="Times New Roman" pitchFamily="18" charset="0"/>
                <a:cs typeface="Times New Roman" pitchFamily="18" charset="0"/>
              </a:rPr>
              <a:t>A NSS camp was organized at Panipat Institute of Engineering and Technology, Samalkha from 24</a:t>
            </a:r>
            <a:r>
              <a:rPr lang="en-US" sz="2000" baseline="30000" dirty="0" smtClean="0">
                <a:latin typeface="Times New Roman" pitchFamily="18" charset="0"/>
                <a:cs typeface="Times New Roman" pitchFamily="18" charset="0"/>
              </a:rPr>
              <a:t>th</a:t>
            </a:r>
            <a:r>
              <a:rPr lang="en-US" sz="2000" dirty="0" smtClean="0">
                <a:latin typeface="Times New Roman" pitchFamily="18" charset="0"/>
                <a:cs typeface="Times New Roman" pitchFamily="18" charset="0"/>
              </a:rPr>
              <a:t> July to 31</a:t>
            </a:r>
            <a:r>
              <a:rPr lang="en-US" sz="2000" baseline="30000" dirty="0" smtClean="0">
                <a:latin typeface="Times New Roman" pitchFamily="18" charset="0"/>
                <a:cs typeface="Times New Roman" pitchFamily="18" charset="0"/>
              </a:rPr>
              <a:t>st</a:t>
            </a:r>
            <a:r>
              <a:rPr lang="en-US" sz="2000" dirty="0" smtClean="0">
                <a:latin typeface="Times New Roman" pitchFamily="18" charset="0"/>
                <a:cs typeface="Times New Roman" pitchFamily="18" charset="0"/>
              </a:rPr>
              <a:t> July 2017 in which about 100 volunteers participated actively to execute various events. These were ‘Youth for Development’, The Glory of India’, ‘Medical Camp’,  woman empowerment, Tree plantation and Drug abuse.  </a:t>
            </a:r>
            <a:endParaRPr lang="en-US" sz="2000"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69.JPG"/>
          <p:cNvPicPr>
            <a:picLocks noChangeAspect="1"/>
          </p:cNvPicPr>
          <p:nvPr/>
        </p:nvPicPr>
        <p:blipFill>
          <a:blip r:embed="rId2" cstate="print"/>
          <a:srcRect l="23333"/>
          <a:stretch>
            <a:fillRect/>
          </a:stretch>
        </p:blipFill>
        <p:spPr>
          <a:xfrm>
            <a:off x="152400" y="0"/>
            <a:ext cx="2971799" cy="3429000"/>
          </a:xfrm>
          <a:prstGeom prst="rect">
            <a:avLst/>
          </a:prstGeom>
        </p:spPr>
      </p:pic>
      <p:pic>
        <p:nvPicPr>
          <p:cNvPr id="3" name="Picture 2" descr="DSC_0370.JPG"/>
          <p:cNvPicPr>
            <a:picLocks noChangeAspect="1"/>
          </p:cNvPicPr>
          <p:nvPr/>
        </p:nvPicPr>
        <p:blipFill>
          <a:blip r:embed="rId3" cstate="print"/>
          <a:srcRect l="16667" r="20000"/>
          <a:stretch>
            <a:fillRect/>
          </a:stretch>
        </p:blipFill>
        <p:spPr>
          <a:xfrm>
            <a:off x="3276600" y="0"/>
            <a:ext cx="2590800" cy="3519877"/>
          </a:xfrm>
          <a:prstGeom prst="rect">
            <a:avLst/>
          </a:prstGeom>
        </p:spPr>
      </p:pic>
      <p:pic>
        <p:nvPicPr>
          <p:cNvPr id="4" name="Picture 3" descr="DSC_0372.JPG"/>
          <p:cNvPicPr>
            <a:picLocks noChangeAspect="1"/>
          </p:cNvPicPr>
          <p:nvPr/>
        </p:nvPicPr>
        <p:blipFill>
          <a:blip r:embed="rId4" cstate="print"/>
          <a:srcRect l="20833" r="10000"/>
          <a:stretch>
            <a:fillRect/>
          </a:stretch>
        </p:blipFill>
        <p:spPr>
          <a:xfrm>
            <a:off x="6019800" y="0"/>
            <a:ext cx="2930753" cy="3429000"/>
          </a:xfrm>
          <a:prstGeom prst="rect">
            <a:avLst/>
          </a:prstGeom>
        </p:spPr>
      </p:pic>
      <p:pic>
        <p:nvPicPr>
          <p:cNvPr id="5" name="Picture 4" descr="DSC_0405.JPG"/>
          <p:cNvPicPr>
            <a:picLocks noChangeAspect="1"/>
          </p:cNvPicPr>
          <p:nvPr/>
        </p:nvPicPr>
        <p:blipFill>
          <a:blip r:embed="rId5" cstate="print"/>
          <a:srcRect t="26190"/>
          <a:stretch>
            <a:fillRect/>
          </a:stretch>
        </p:blipFill>
        <p:spPr>
          <a:xfrm>
            <a:off x="228600" y="3733800"/>
            <a:ext cx="4038600" cy="3124200"/>
          </a:xfrm>
          <a:prstGeom prst="rect">
            <a:avLst/>
          </a:prstGeom>
        </p:spPr>
      </p:pic>
      <p:pic>
        <p:nvPicPr>
          <p:cNvPr id="6" name="Picture 5" descr="DSC_0465.JPG"/>
          <p:cNvPicPr>
            <a:picLocks noChangeAspect="1"/>
          </p:cNvPicPr>
          <p:nvPr/>
        </p:nvPicPr>
        <p:blipFill>
          <a:blip r:embed="rId6" cstate="print"/>
          <a:stretch>
            <a:fillRect/>
          </a:stretch>
        </p:blipFill>
        <p:spPr>
          <a:xfrm>
            <a:off x="4495800" y="3733800"/>
            <a:ext cx="4344618" cy="3124200"/>
          </a:xfrm>
          <a:prstGeom prst="rect">
            <a:avLst/>
          </a:prstGeom>
        </p:spPr>
      </p:pic>
      <p:sp>
        <p:nvSpPr>
          <p:cNvPr id="7" name="Rectangle 6"/>
          <p:cNvSpPr/>
          <p:nvPr/>
        </p:nvSpPr>
        <p:spPr>
          <a:xfrm>
            <a:off x="6705600" y="6172200"/>
            <a:ext cx="2074939" cy="400110"/>
          </a:xfrm>
          <a:prstGeom prst="rect">
            <a:avLst/>
          </a:prstGeom>
        </p:spPr>
        <p:txBody>
          <a:bodyPr wrap="square">
            <a:spAutoFit/>
          </a:bodyPr>
          <a:lstStyle/>
          <a:p>
            <a:r>
              <a:rPr lang="en-US" sz="2000" b="1" dirty="0" smtClean="0">
                <a:solidFill>
                  <a:srgbClr val="FFFF00"/>
                </a:solidFill>
              </a:rPr>
              <a:t>24 to 31 July 2017</a:t>
            </a:r>
            <a:endParaRPr lang="en-US" sz="20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ustrial-Visit.jpg"/>
          <p:cNvPicPr>
            <a:picLocks noChangeAspect="1"/>
          </p:cNvPicPr>
          <p:nvPr/>
        </p:nvPicPr>
        <p:blipFill>
          <a:blip r:embed="rId2" cstate="print"/>
          <a:stretch>
            <a:fillRect/>
          </a:stretch>
        </p:blipFill>
        <p:spPr>
          <a:xfrm>
            <a:off x="0" y="1"/>
            <a:ext cx="9144000" cy="4800599"/>
          </a:xfrm>
          <a:prstGeom prst="rect">
            <a:avLst/>
          </a:prstGeom>
        </p:spPr>
      </p:pic>
      <p:pic>
        <p:nvPicPr>
          <p:cNvPr id="3" name="Picture 2" descr="hindware-logo-gyaniz.jpg"/>
          <p:cNvPicPr>
            <a:picLocks noChangeAspect="1"/>
          </p:cNvPicPr>
          <p:nvPr/>
        </p:nvPicPr>
        <p:blipFill>
          <a:blip r:embed="rId3" cstate="print"/>
          <a:stretch>
            <a:fillRect/>
          </a:stretch>
        </p:blipFill>
        <p:spPr>
          <a:xfrm>
            <a:off x="0" y="4724400"/>
            <a:ext cx="9144000" cy="2133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11.JPG"/>
          <p:cNvPicPr>
            <a:picLocks noChangeAspect="1"/>
          </p:cNvPicPr>
          <p:nvPr/>
        </p:nvPicPr>
        <p:blipFill>
          <a:blip r:embed="rId3" cstate="print"/>
          <a:srcRect t="13750" r="23333" b="2500"/>
          <a:stretch>
            <a:fillRect/>
          </a:stretch>
        </p:blipFill>
        <p:spPr>
          <a:xfrm>
            <a:off x="914400" y="2133600"/>
            <a:ext cx="7391400" cy="4724400"/>
          </a:xfrm>
          <a:prstGeom prst="rect">
            <a:avLst/>
          </a:prstGeom>
        </p:spPr>
      </p:pic>
      <p:sp>
        <p:nvSpPr>
          <p:cNvPr id="4" name="Rectangle 3"/>
          <p:cNvSpPr/>
          <p:nvPr/>
        </p:nvSpPr>
        <p:spPr>
          <a:xfrm>
            <a:off x="0" y="1"/>
            <a:ext cx="9144000" cy="2246769"/>
          </a:xfrm>
          <a:prstGeom prst="rect">
            <a:avLst/>
          </a:prstGeom>
        </p:spPr>
        <p:txBody>
          <a:bodyPr wrap="square">
            <a:spAutoFit/>
          </a:bodyPr>
          <a:lstStyle/>
          <a:p>
            <a:pPr algn="just"/>
            <a:r>
              <a:rPr lang="en-US" sz="2800" dirty="0" smtClean="0">
                <a:latin typeface="Times New Roman" pitchFamily="18" charset="0"/>
                <a:cs typeface="Times New Roman" pitchFamily="18" charset="0"/>
              </a:rPr>
              <a:t>28</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July was a day of industrial visit of 2</a:t>
            </a:r>
            <a:r>
              <a:rPr lang="en-US" sz="2800" baseline="30000" dirty="0" smtClean="0">
                <a:latin typeface="Times New Roman" pitchFamily="18" charset="0"/>
                <a:cs typeface="Times New Roman" pitchFamily="18" charset="0"/>
              </a:rPr>
              <a:t>nd</a:t>
            </a:r>
            <a:r>
              <a:rPr lang="en-US" sz="2800" dirty="0" smtClean="0">
                <a:latin typeface="Times New Roman" pitchFamily="18" charset="0"/>
                <a:cs typeface="Times New Roman" pitchFamily="18" charset="0"/>
              </a:rPr>
              <a:t> year students to M/s Hindware, a sanitary ware manufacturing company. These visits are needed by students for a practical learning of the shop floor situations which adds to their managerial skills. A total 48 students availed this opportunity.</a:t>
            </a:r>
            <a:endParaRPr lang="en-US" sz="2800" dirty="0">
              <a:latin typeface="Times New Roman" pitchFamily="18" charset="0"/>
              <a:cs typeface="Times New Roman" pitchFamily="18" charset="0"/>
            </a:endParaRPr>
          </a:p>
        </p:txBody>
      </p:sp>
      <p:sp>
        <p:nvSpPr>
          <p:cNvPr id="5" name="Rectangle 4"/>
          <p:cNvSpPr/>
          <p:nvPr/>
        </p:nvSpPr>
        <p:spPr>
          <a:xfrm>
            <a:off x="6629400" y="6019800"/>
            <a:ext cx="1744388" cy="461665"/>
          </a:xfrm>
          <a:prstGeom prst="rect">
            <a:avLst/>
          </a:prstGeom>
        </p:spPr>
        <p:txBody>
          <a:bodyPr wrap="none">
            <a:spAutoFit/>
          </a:bodyPr>
          <a:lstStyle/>
          <a:p>
            <a:r>
              <a:rPr lang="en-US" sz="2400" b="1" dirty="0" smtClean="0">
                <a:solidFill>
                  <a:srgbClr val="FFFF00"/>
                </a:solidFill>
              </a:rPr>
              <a:t>28 July 2017</a:t>
            </a:r>
            <a:endParaRPr lang="en-US" sz="2400"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19.JPG"/>
          <p:cNvPicPr>
            <a:picLocks noChangeAspect="1"/>
          </p:cNvPicPr>
          <p:nvPr/>
        </p:nvPicPr>
        <p:blipFill>
          <a:blip r:embed="rId2" cstate="print"/>
          <a:stretch>
            <a:fillRect/>
          </a:stretch>
        </p:blipFill>
        <p:spPr>
          <a:xfrm>
            <a:off x="0" y="0"/>
            <a:ext cx="5410200" cy="3200400"/>
          </a:xfrm>
          <a:prstGeom prst="rect">
            <a:avLst/>
          </a:prstGeom>
        </p:spPr>
      </p:pic>
      <p:pic>
        <p:nvPicPr>
          <p:cNvPr id="3" name="Picture 2" descr="IMG_0820.JPG"/>
          <p:cNvPicPr>
            <a:picLocks noChangeAspect="1"/>
          </p:cNvPicPr>
          <p:nvPr/>
        </p:nvPicPr>
        <p:blipFill>
          <a:blip r:embed="rId3" cstate="print"/>
          <a:srcRect l="25000" r="11667"/>
          <a:stretch>
            <a:fillRect/>
          </a:stretch>
        </p:blipFill>
        <p:spPr>
          <a:xfrm>
            <a:off x="5410200" y="0"/>
            <a:ext cx="3733800" cy="3200399"/>
          </a:xfrm>
          <a:prstGeom prst="rect">
            <a:avLst/>
          </a:prstGeom>
        </p:spPr>
      </p:pic>
      <p:pic>
        <p:nvPicPr>
          <p:cNvPr id="4" name="Picture 3" descr="IMG_0695.JPG"/>
          <p:cNvPicPr>
            <a:picLocks noChangeAspect="1"/>
          </p:cNvPicPr>
          <p:nvPr/>
        </p:nvPicPr>
        <p:blipFill>
          <a:blip r:embed="rId4" cstate="print"/>
          <a:srcRect l="20833" r="2500"/>
          <a:stretch>
            <a:fillRect/>
          </a:stretch>
        </p:blipFill>
        <p:spPr>
          <a:xfrm>
            <a:off x="0" y="3200400"/>
            <a:ext cx="4191000" cy="3657600"/>
          </a:xfrm>
          <a:prstGeom prst="rect">
            <a:avLst/>
          </a:prstGeom>
        </p:spPr>
      </p:pic>
      <p:pic>
        <p:nvPicPr>
          <p:cNvPr id="5" name="Picture 4" descr="IMG-20170728-WA0042.jpg"/>
          <p:cNvPicPr>
            <a:picLocks noChangeAspect="1"/>
          </p:cNvPicPr>
          <p:nvPr/>
        </p:nvPicPr>
        <p:blipFill>
          <a:blip r:embed="rId5" cstate="print"/>
          <a:srcRect l="16604"/>
          <a:stretch>
            <a:fillRect/>
          </a:stretch>
        </p:blipFill>
        <p:spPr>
          <a:xfrm>
            <a:off x="4191000" y="3200400"/>
            <a:ext cx="4953000" cy="3657600"/>
          </a:xfrm>
          <a:prstGeom prst="rect">
            <a:avLst/>
          </a:prstGeom>
        </p:spPr>
      </p:pic>
      <p:sp>
        <p:nvSpPr>
          <p:cNvPr id="6" name="Rectangle 5"/>
          <p:cNvSpPr/>
          <p:nvPr/>
        </p:nvSpPr>
        <p:spPr>
          <a:xfrm>
            <a:off x="7620000" y="6172200"/>
            <a:ext cx="1486304" cy="400110"/>
          </a:xfrm>
          <a:prstGeom prst="rect">
            <a:avLst/>
          </a:prstGeom>
        </p:spPr>
        <p:txBody>
          <a:bodyPr wrap="none">
            <a:spAutoFit/>
          </a:bodyPr>
          <a:lstStyle/>
          <a:p>
            <a:r>
              <a:rPr lang="en-US" sz="2000" b="1" dirty="0" smtClean="0">
                <a:solidFill>
                  <a:srgbClr val="FFFF00"/>
                </a:solidFill>
              </a:rPr>
              <a:t>28 July 2017</a:t>
            </a:r>
            <a:endParaRPr lang="en-US" sz="2000"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veimage.jpeg"/>
          <p:cNvPicPr>
            <a:picLocks noChangeAspect="1"/>
          </p:cNvPicPr>
          <p:nvPr/>
        </p:nvPicPr>
        <p:blipFill>
          <a:blip r:embed="rId2" cstate="print"/>
          <a:stretch>
            <a:fillRect/>
          </a:stretch>
        </p:blipFill>
        <p:spPr>
          <a:xfrm>
            <a:off x="0" y="0"/>
            <a:ext cx="9144000" cy="4724400"/>
          </a:xfrm>
          <a:prstGeom prst="rect">
            <a:avLst/>
          </a:prstGeom>
        </p:spPr>
      </p:pic>
      <p:pic>
        <p:nvPicPr>
          <p:cNvPr id="3" name="Picture 2" descr="lectures-logo.png"/>
          <p:cNvPicPr>
            <a:picLocks noChangeAspect="1"/>
          </p:cNvPicPr>
          <p:nvPr/>
        </p:nvPicPr>
        <p:blipFill>
          <a:blip r:embed="rId3" cstate="print"/>
          <a:stretch>
            <a:fillRect/>
          </a:stretch>
        </p:blipFill>
        <p:spPr>
          <a:xfrm>
            <a:off x="0" y="4762500"/>
            <a:ext cx="9144000" cy="2095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32777_1523568974352752_4527803070787453406_o.png"/>
          <p:cNvPicPr>
            <a:picLocks noChangeAspect="1"/>
          </p:cNvPicPr>
          <p:nvPr/>
        </p:nvPicPr>
        <p:blipFill>
          <a:blip r:embed="rId2" cstate="print"/>
          <a:stretch>
            <a:fillRect/>
          </a:stretch>
        </p:blipFill>
        <p:spPr>
          <a:xfrm>
            <a:off x="1295400" y="152400"/>
            <a:ext cx="6248400" cy="3864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33400" y="4267200"/>
            <a:ext cx="7924800" cy="2677656"/>
          </a:xfrm>
          <a:prstGeom prst="rect">
            <a:avLst/>
          </a:prstGeom>
        </p:spPr>
        <p:txBody>
          <a:bodyPr wrap="square">
            <a:spAutoFit/>
          </a:bodyPr>
          <a:lstStyle/>
          <a:p>
            <a:pPr algn="just"/>
            <a:r>
              <a:rPr lang="en-US" sz="2400" dirty="0" smtClean="0">
                <a:latin typeface="Times New Roman" pitchFamily="18" charset="0"/>
                <a:cs typeface="Times New Roman" pitchFamily="18" charset="0"/>
              </a:rPr>
              <a:t>BBA HOD Dr. </a:t>
            </a:r>
            <a:r>
              <a:rPr lang="en-US" sz="2400" dirty="0" err="1" smtClean="0">
                <a:latin typeface="Times New Roman" pitchFamily="18" charset="0"/>
                <a:cs typeface="Times New Roman" pitchFamily="18" charset="0"/>
              </a:rPr>
              <a:t>Yoginder</a:t>
            </a:r>
            <a:r>
              <a:rPr lang="en-US" sz="2400" dirty="0" smtClean="0">
                <a:latin typeface="Times New Roman" pitchFamily="18" charset="0"/>
                <a:cs typeface="Times New Roman" pitchFamily="18" charset="0"/>
              </a:rPr>
              <a:t> S. </a:t>
            </a:r>
            <a:r>
              <a:rPr lang="en-US" sz="2400" dirty="0" err="1" smtClean="0">
                <a:latin typeface="Times New Roman" pitchFamily="18" charset="0"/>
                <a:cs typeface="Times New Roman" pitchFamily="18" charset="0"/>
              </a:rPr>
              <a:t>Kataria</a:t>
            </a:r>
            <a:r>
              <a:rPr lang="en-US" sz="2400" dirty="0" smtClean="0">
                <a:latin typeface="Times New Roman" pitchFamily="18" charset="0"/>
                <a:cs typeface="Times New Roman" pitchFamily="18" charset="0"/>
              </a:rPr>
              <a:t> sir Delivering expert lecture in One Week Short Term Course (STC) on </a:t>
            </a:r>
            <a:r>
              <a:rPr lang="en-US" sz="2400" b="1" dirty="0" smtClean="0">
                <a:latin typeface="Times New Roman" pitchFamily="18" charset="0"/>
                <a:cs typeface="Times New Roman" pitchFamily="18" charset="0"/>
              </a:rPr>
              <a:t>“Design of Experiments and Advanced Optimization Techniques” </a:t>
            </a:r>
            <a:r>
              <a:rPr lang="en-US" sz="2400" dirty="0" smtClean="0">
                <a:latin typeface="Times New Roman" pitchFamily="18" charset="0"/>
                <a:cs typeface="Times New Roman" pitchFamily="18" charset="0"/>
              </a:rPr>
              <a:t>(DEAOT-2017) from 10th to 14th July, 2017 organized by ME Dept. |He took session for faculty on </a:t>
            </a:r>
            <a:r>
              <a:rPr lang="en-US" sz="2400" b="1" dirty="0" smtClean="0">
                <a:latin typeface="Times New Roman" pitchFamily="18" charset="0"/>
                <a:cs typeface="Times New Roman" pitchFamily="18" charset="0"/>
              </a:rPr>
              <a:t>“Emerging Trends in Technology and A Case Study on Fuzzy Logic”</a:t>
            </a:r>
            <a:r>
              <a:rPr lang="en-US" sz="2400" dirty="0" smtClean="0">
                <a:latin typeface="Times New Roman" pitchFamily="18" charset="0"/>
                <a:cs typeface="Times New Roman" pitchFamily="18" charset="0"/>
              </a:rPr>
              <a:t> with practical on MATLAB.</a:t>
            </a:r>
            <a:endParaRPr lang="en-US" sz="2400"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57951_1523569077686075_8738992007484811611_n.png"/>
          <p:cNvPicPr>
            <a:picLocks noChangeAspect="1"/>
          </p:cNvPicPr>
          <p:nvPr/>
        </p:nvPicPr>
        <p:blipFill>
          <a:blip r:embed="rId2" cstate="print">
            <a:lum bright="20000"/>
          </a:blip>
          <a:srcRect l="47500" r="18333"/>
          <a:stretch>
            <a:fillRect/>
          </a:stretch>
        </p:blipFill>
        <p:spPr>
          <a:xfrm>
            <a:off x="609600" y="1676400"/>
            <a:ext cx="3124200" cy="381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343400" y="1676400"/>
            <a:ext cx="4572000" cy="3046988"/>
          </a:xfrm>
          <a:prstGeom prst="rect">
            <a:avLst/>
          </a:prstGeom>
        </p:spPr>
        <p:txBody>
          <a:bodyPr wrap="square">
            <a:spAutoFit/>
          </a:bodyPr>
          <a:lstStyle/>
          <a:p>
            <a:pPr algn="just"/>
            <a:r>
              <a:rPr lang="en-US" sz="2400" dirty="0" smtClean="0"/>
              <a:t>BBA Faculties (Ms. </a:t>
            </a:r>
            <a:r>
              <a:rPr lang="en-US" sz="2400" dirty="0" err="1" smtClean="0"/>
              <a:t>Shilpa</a:t>
            </a:r>
            <a:r>
              <a:rPr lang="en-US" sz="2400" dirty="0" smtClean="0"/>
              <a:t>, Ms. Namita) receiving Certificates for attending in One Week Short Term Course (STC) on “Design of Experiments and Advanced Optimization Techniques” (DEAOT-2017) from 10th to 14th July, 2017 organized by ME Dept. |</a:t>
            </a:r>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fontScale="90000"/>
          </a:bodyPr>
          <a:lstStyle/>
          <a:p>
            <a:r>
              <a:rPr lang="en-US" altLang="en-US" dirty="0" smtClean="0"/>
              <a:t>Seven Habits of Highly Effective People</a:t>
            </a:r>
            <a:br>
              <a:rPr lang="en-US" altLang="en-US" dirty="0" smtClean="0"/>
            </a:br>
            <a:r>
              <a:rPr lang="en-US" altLang="en-US" dirty="0" smtClean="0"/>
              <a:t> </a:t>
            </a:r>
            <a:r>
              <a:rPr lang="en-US" altLang="en-US" sz="2800" dirty="0" smtClean="0"/>
              <a:t>Expert Lecture – 31</a:t>
            </a:r>
            <a:r>
              <a:rPr lang="en-US" altLang="en-US" sz="2800" baseline="30000" dirty="0" smtClean="0"/>
              <a:t>st</a:t>
            </a:r>
            <a:r>
              <a:rPr lang="en-US" altLang="en-US" sz="2800" dirty="0" smtClean="0"/>
              <a:t> July 2017</a:t>
            </a:r>
            <a:endParaRPr lang="en-US" dirty="0"/>
          </a:p>
        </p:txBody>
      </p:sp>
      <p:sp>
        <p:nvSpPr>
          <p:cNvPr id="3" name="Content Placeholder 2"/>
          <p:cNvSpPr>
            <a:spLocks noGrp="1"/>
          </p:cNvSpPr>
          <p:nvPr>
            <p:ph idx="1"/>
          </p:nvPr>
        </p:nvSpPr>
        <p:spPr>
          <a:xfrm>
            <a:off x="457200" y="1066800"/>
            <a:ext cx="7924800" cy="762000"/>
          </a:xfrm>
        </p:spPr>
        <p:txBody>
          <a:bodyPr>
            <a:noAutofit/>
          </a:bodyPr>
          <a:lstStyle/>
          <a:p>
            <a:pPr>
              <a:lnSpc>
                <a:spcPct val="90000"/>
              </a:lnSpc>
              <a:buFont typeface="Wingdings" pitchFamily="2" charset="2"/>
              <a:buNone/>
            </a:pPr>
            <a:r>
              <a:rPr lang="en-US" altLang="en-US" sz="2400" dirty="0" smtClean="0"/>
              <a:t>    “</a:t>
            </a:r>
            <a:r>
              <a:rPr lang="en-US" altLang="en-US" sz="2400" dirty="0" smtClean="0">
                <a:solidFill>
                  <a:srgbClr val="FA950B"/>
                </a:solidFill>
              </a:rPr>
              <a:t>Excellence</a:t>
            </a:r>
            <a:r>
              <a:rPr lang="en-US" altLang="en-US" sz="2400" dirty="0" smtClean="0"/>
              <a:t> is an art won by training and habituation. We are what we repeatedly do.  </a:t>
            </a:r>
            <a:r>
              <a:rPr lang="en-US" altLang="en-US" sz="2400" dirty="0" smtClean="0">
                <a:solidFill>
                  <a:srgbClr val="FA950B"/>
                </a:solidFill>
              </a:rPr>
              <a:t>Excellence</a:t>
            </a:r>
            <a:r>
              <a:rPr lang="en-US" altLang="en-US" sz="2400" dirty="0" smtClean="0"/>
              <a:t>, then, is not an    act, but a </a:t>
            </a:r>
            <a:r>
              <a:rPr lang="en-US" altLang="en-US" sz="2400" dirty="0" smtClean="0">
                <a:solidFill>
                  <a:srgbClr val="FA950B"/>
                </a:solidFill>
              </a:rPr>
              <a:t>habit</a:t>
            </a:r>
            <a:r>
              <a:rPr lang="en-US" altLang="en-US" sz="2400" dirty="0" smtClean="0"/>
              <a:t>”    Aristotle</a:t>
            </a:r>
          </a:p>
          <a:p>
            <a:pPr>
              <a:lnSpc>
                <a:spcPct val="90000"/>
              </a:lnSpc>
              <a:buFont typeface="Wingdings" pitchFamily="2" charset="2"/>
              <a:buNone/>
            </a:pPr>
            <a:endParaRPr lang="en-US" sz="2000" dirty="0"/>
          </a:p>
        </p:txBody>
      </p:sp>
      <p:pic>
        <p:nvPicPr>
          <p:cNvPr id="4" name="Picture 3" descr="IMG-20170801-WA0003.jpg"/>
          <p:cNvPicPr>
            <a:picLocks noChangeAspect="1"/>
          </p:cNvPicPr>
          <p:nvPr/>
        </p:nvPicPr>
        <p:blipFill>
          <a:blip r:embed="rId2" cstate="print"/>
          <a:stretch>
            <a:fillRect/>
          </a:stretch>
        </p:blipFill>
        <p:spPr>
          <a:xfrm>
            <a:off x="685800" y="2129883"/>
            <a:ext cx="7315200" cy="4728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ne-002.png"/>
          <p:cNvPicPr>
            <a:picLocks noChangeAspect="1"/>
          </p:cNvPicPr>
          <p:nvPr/>
        </p:nvPicPr>
        <p:blipFill>
          <a:blip r:embed="rId2" cstate="print"/>
          <a:stretch>
            <a:fillRect/>
          </a:stretch>
        </p:blipFill>
        <p:spPr>
          <a:xfrm>
            <a:off x="609600" y="0"/>
            <a:ext cx="7772400" cy="3352800"/>
          </a:xfrm>
          <a:prstGeom prst="rect">
            <a:avLst/>
          </a:prstGeom>
        </p:spPr>
      </p:pic>
      <p:pic>
        <p:nvPicPr>
          <p:cNvPr id="3" name="Picture 2" descr="July-designstyle-friday-m.png"/>
          <p:cNvPicPr>
            <a:picLocks noChangeAspect="1"/>
          </p:cNvPicPr>
          <p:nvPr/>
        </p:nvPicPr>
        <p:blipFill>
          <a:blip r:embed="rId3" cstate="print"/>
          <a:stretch>
            <a:fillRect/>
          </a:stretch>
        </p:blipFill>
        <p:spPr>
          <a:xfrm>
            <a:off x="457200" y="3733800"/>
            <a:ext cx="8382000" cy="2819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20170801-WA0002.jpg"/>
          <p:cNvPicPr>
            <a:picLocks noChangeAspect="1"/>
          </p:cNvPicPr>
          <p:nvPr/>
        </p:nvPicPr>
        <p:blipFill>
          <a:blip r:embed="rId2" cstate="print"/>
          <a:stretch>
            <a:fillRect/>
          </a:stretch>
        </p:blipFill>
        <p:spPr>
          <a:xfrm>
            <a:off x="5410200" y="304801"/>
            <a:ext cx="35052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4"/>
          <p:cNvSpPr>
            <a:spLocks noGrp="1"/>
          </p:cNvSpPr>
          <p:nvPr>
            <p:ph type="subTitle" idx="4294967295"/>
          </p:nvPr>
        </p:nvSpPr>
        <p:spPr>
          <a:xfrm>
            <a:off x="0" y="1752600"/>
            <a:ext cx="5257800" cy="3352800"/>
          </a:xfrm>
        </p:spPr>
        <p:txBody>
          <a:bodyPr>
            <a:noAutofit/>
          </a:bodyPr>
          <a:lstStyle/>
          <a:p>
            <a:pPr algn="just">
              <a:buNone/>
            </a:pPr>
            <a:r>
              <a:rPr lang="en-US" sz="2300" dirty="0" smtClean="0">
                <a:latin typeface="Times New Roman" pitchFamily="18" charset="0"/>
                <a:cs typeface="Times New Roman" pitchFamily="18" charset="0"/>
              </a:rPr>
              <a:t>     HOD sir Delivering expert lecture on </a:t>
            </a:r>
            <a:r>
              <a:rPr lang="en-US" sz="2300" b="1" dirty="0" smtClean="0">
                <a:latin typeface="Times New Roman" pitchFamily="18" charset="0"/>
                <a:cs typeface="Times New Roman" pitchFamily="18" charset="0"/>
              </a:rPr>
              <a:t>“Seven Habits of effective People" </a:t>
            </a:r>
            <a:r>
              <a:rPr lang="en-US" sz="2300" dirty="0" smtClean="0">
                <a:latin typeface="Times New Roman" pitchFamily="18" charset="0"/>
                <a:cs typeface="Times New Roman" pitchFamily="18" charset="0"/>
              </a:rPr>
              <a:t>to applied sciences students first year during bridge classes.</a:t>
            </a:r>
          </a:p>
          <a:p>
            <a:pPr algn="just">
              <a:buNone/>
            </a:pPr>
            <a:r>
              <a:rPr lang="en-US" sz="2300" dirty="0" smtClean="0">
                <a:latin typeface="Times New Roman" pitchFamily="18" charset="0"/>
                <a:cs typeface="Times New Roman" pitchFamily="18" charset="0"/>
              </a:rPr>
              <a:t>     Attended by 120 students. Invited by HOD Applied sciences Dr. Vinay Khatri supported by Dr. Sudhir Mahajan and Prof. Arun Rana</a:t>
            </a:r>
            <a:br>
              <a:rPr lang="en-US" sz="2300" dirty="0" smtClean="0">
                <a:latin typeface="Times New Roman" pitchFamily="18" charset="0"/>
                <a:cs typeface="Times New Roman" pitchFamily="18" charset="0"/>
              </a:rPr>
            </a:br>
            <a:endParaRPr lang="en-US" sz="2300"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err="1" smtClean="0"/>
              <a:t>Conoscenza</a:t>
            </a:r>
            <a:r>
              <a:rPr lang="en-US" dirty="0" smtClean="0"/>
              <a:t> – 2k17 – A student research program</a:t>
            </a:r>
            <a:endParaRPr lang="en-US" dirty="0"/>
          </a:p>
        </p:txBody>
      </p:sp>
      <p:sp>
        <p:nvSpPr>
          <p:cNvPr id="3" name="Content Placeholder 2"/>
          <p:cNvSpPr>
            <a:spLocks noGrp="1"/>
          </p:cNvSpPr>
          <p:nvPr>
            <p:ph idx="1"/>
          </p:nvPr>
        </p:nvSpPr>
        <p:spPr>
          <a:xfrm>
            <a:off x="457200" y="1219200"/>
            <a:ext cx="8229600" cy="1295400"/>
          </a:xfrm>
        </p:spPr>
        <p:txBody>
          <a:bodyPr>
            <a:normAutofit fontScale="85000" lnSpcReduction="20000"/>
          </a:bodyPr>
          <a:lstStyle/>
          <a:p>
            <a:pPr>
              <a:buNone/>
            </a:pPr>
            <a:r>
              <a:rPr lang="en-US" sz="24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HOD sir holding interactive and motivation session with students of BBA  students to discuss various aspects of  research</a:t>
            </a:r>
            <a:r>
              <a:rPr lang="en-US" sz="28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Active members of initiative include Dr. </a:t>
            </a:r>
            <a:r>
              <a:rPr lang="en-US" sz="2000" dirty="0" err="1" smtClean="0">
                <a:latin typeface="Times New Roman" pitchFamily="18" charset="0"/>
                <a:cs typeface="Times New Roman" pitchFamily="18" charset="0"/>
              </a:rPr>
              <a:t>Ankur</a:t>
            </a:r>
            <a:r>
              <a:rPr lang="en-US" sz="2000" dirty="0" smtClean="0">
                <a:latin typeface="Times New Roman" pitchFamily="18" charset="0"/>
                <a:cs typeface="Times New Roman" pitchFamily="18" charset="0"/>
              </a:rPr>
              <a:t>, Dr. Rajesh, Mr. </a:t>
            </a:r>
            <a:r>
              <a:rPr lang="en-US" sz="2000" dirty="0" err="1" smtClean="0">
                <a:latin typeface="Times New Roman" pitchFamily="18" charset="0"/>
                <a:cs typeface="Times New Roman" pitchFamily="18" charset="0"/>
              </a:rPr>
              <a:t>Atul</a:t>
            </a:r>
            <a:r>
              <a:rPr lang="en-US" sz="2000" dirty="0" smtClean="0">
                <a:latin typeface="Times New Roman" pitchFamily="18" charset="0"/>
                <a:cs typeface="Times New Roman" pitchFamily="18" charset="0"/>
              </a:rPr>
              <a:t>, Dr. </a:t>
            </a:r>
            <a:r>
              <a:rPr lang="en-US" sz="2000" dirty="0" err="1" smtClean="0">
                <a:latin typeface="Times New Roman" pitchFamily="18" charset="0"/>
                <a:cs typeface="Times New Roman" pitchFamily="18" charset="0"/>
              </a:rPr>
              <a:t>Sangeeta</a:t>
            </a:r>
            <a:r>
              <a:rPr lang="en-US" sz="2000" dirty="0" smtClean="0">
                <a:latin typeface="Times New Roman" pitchFamily="18" charset="0"/>
                <a:cs typeface="Times New Roman" pitchFamily="18" charset="0"/>
              </a:rPr>
              <a:t>, Ms. </a:t>
            </a:r>
            <a:r>
              <a:rPr lang="en-US" sz="2000" dirty="0" err="1" smtClean="0">
                <a:latin typeface="Times New Roman" pitchFamily="18" charset="0"/>
                <a:cs typeface="Times New Roman" pitchFamily="18" charset="0"/>
              </a:rPr>
              <a:t>Shilpa</a:t>
            </a:r>
            <a:r>
              <a:rPr lang="en-US" sz="2000" dirty="0" smtClean="0">
                <a:latin typeface="Times New Roman" pitchFamily="18" charset="0"/>
                <a:cs typeface="Times New Roman" pitchFamily="18" charset="0"/>
              </a:rPr>
              <a:t>, Dr. </a:t>
            </a:r>
            <a:r>
              <a:rPr lang="en-US" sz="2000" dirty="0" err="1" smtClean="0">
                <a:latin typeface="Times New Roman" pitchFamily="18" charset="0"/>
                <a:cs typeface="Times New Roman" pitchFamily="18" charset="0"/>
              </a:rPr>
              <a:t>Sandeep</a:t>
            </a:r>
            <a:r>
              <a:rPr lang="en-US" sz="2000" dirty="0" smtClean="0">
                <a:latin typeface="Times New Roman" pitchFamily="18" charset="0"/>
                <a:cs typeface="Times New Roman" pitchFamily="18" charset="0"/>
              </a:rPr>
              <a:t>, Ms. </a:t>
            </a:r>
            <a:r>
              <a:rPr lang="en-US" sz="2000" dirty="0" err="1" smtClean="0">
                <a:latin typeface="Times New Roman" pitchFamily="18" charset="0"/>
                <a:cs typeface="Times New Roman" pitchFamily="18" charset="0"/>
              </a:rPr>
              <a:t>Namita</a:t>
            </a:r>
            <a:r>
              <a:rPr lang="en-US" sz="2000" dirty="0" smtClean="0">
                <a:latin typeface="Times New Roman" pitchFamily="18" charset="0"/>
                <a:cs typeface="Times New Roman" pitchFamily="18" charset="0"/>
              </a:rPr>
              <a:t>. Among active students Ms. </a:t>
            </a:r>
            <a:r>
              <a:rPr lang="en-US" sz="2000" dirty="0" err="1" smtClean="0">
                <a:latin typeface="Times New Roman" pitchFamily="18" charset="0"/>
                <a:cs typeface="Times New Roman" pitchFamily="18" charset="0"/>
              </a:rPr>
              <a:t>Shrishti</a:t>
            </a:r>
            <a:r>
              <a:rPr lang="en-US" sz="2000" dirty="0" smtClean="0">
                <a:latin typeface="Times New Roman" pitchFamily="18" charset="0"/>
                <a:cs typeface="Times New Roman" pitchFamily="18" charset="0"/>
              </a:rPr>
              <a:t> Jain, Ms. </a:t>
            </a:r>
            <a:r>
              <a:rPr lang="en-US" sz="2000" dirty="0" err="1" smtClean="0">
                <a:latin typeface="Times New Roman" pitchFamily="18" charset="0"/>
                <a:cs typeface="Times New Roman" pitchFamily="18" charset="0"/>
              </a:rPr>
              <a:t>Shivan</a:t>
            </a:r>
            <a:r>
              <a:rPr lang="en-US" sz="2000" dirty="0" smtClean="0">
                <a:latin typeface="Times New Roman" pitchFamily="18" charset="0"/>
                <a:cs typeface="Times New Roman" pitchFamily="18" charset="0"/>
              </a:rPr>
              <a:t> Jain, Ms </a:t>
            </a:r>
            <a:r>
              <a:rPr lang="en-US" sz="2000" dirty="0" err="1" smtClean="0">
                <a:latin typeface="Times New Roman" pitchFamily="18" charset="0"/>
                <a:cs typeface="Times New Roman" pitchFamily="18" charset="0"/>
              </a:rPr>
              <a:t>Kritika</a:t>
            </a:r>
            <a:r>
              <a:rPr lang="en-US" sz="2000" dirty="0" smtClean="0">
                <a:latin typeface="Times New Roman" pitchFamily="18" charset="0"/>
                <a:cs typeface="Times New Roman" pitchFamily="18" charset="0"/>
              </a:rPr>
              <a:t>, Mr. </a:t>
            </a:r>
            <a:r>
              <a:rPr lang="en-US" sz="2000" dirty="0" err="1" smtClean="0">
                <a:latin typeface="Times New Roman" pitchFamily="18" charset="0"/>
                <a:cs typeface="Times New Roman" pitchFamily="18" charset="0"/>
              </a:rPr>
              <a:t>Anshuman</a:t>
            </a:r>
            <a:r>
              <a:rPr lang="en-US" sz="2000" dirty="0" smtClean="0">
                <a:latin typeface="Times New Roman" pitchFamily="18" charset="0"/>
                <a:cs typeface="Times New Roman" pitchFamily="18" charset="0"/>
              </a:rPr>
              <a:t>, Ms. </a:t>
            </a:r>
            <a:r>
              <a:rPr lang="en-US" sz="2000" dirty="0" err="1" smtClean="0">
                <a:latin typeface="Times New Roman" pitchFamily="18" charset="0"/>
                <a:cs typeface="Times New Roman" pitchFamily="18" charset="0"/>
              </a:rPr>
              <a:t>Ananya</a:t>
            </a:r>
            <a:r>
              <a:rPr lang="en-US" sz="2000" dirty="0" smtClean="0">
                <a:latin typeface="Times New Roman" pitchFamily="18" charset="0"/>
                <a:cs typeface="Times New Roman" pitchFamily="18" charset="0"/>
              </a:rPr>
              <a:t>, Mr. </a:t>
            </a:r>
            <a:r>
              <a:rPr lang="en-US" sz="2000" dirty="0" err="1" smtClean="0">
                <a:latin typeface="Times New Roman" pitchFamily="18" charset="0"/>
                <a:cs typeface="Times New Roman" pitchFamily="18" charset="0"/>
              </a:rPr>
              <a:t>Gavish</a:t>
            </a:r>
            <a:r>
              <a:rPr lang="en-US" sz="2000" dirty="0" smtClean="0">
                <a:latin typeface="Times New Roman" pitchFamily="18" charset="0"/>
                <a:cs typeface="Times New Roman" pitchFamily="18" charset="0"/>
              </a:rPr>
              <a:t>, Ms. </a:t>
            </a:r>
            <a:r>
              <a:rPr lang="en-US" sz="2000" dirty="0" err="1" smtClean="0">
                <a:latin typeface="Times New Roman" pitchFamily="18" charset="0"/>
                <a:cs typeface="Times New Roman" pitchFamily="18" charset="0"/>
              </a:rPr>
              <a:t>Naina</a:t>
            </a:r>
            <a:r>
              <a:rPr lang="en-US" sz="2000" dirty="0" smtClean="0">
                <a:latin typeface="Times New Roman" pitchFamily="18" charset="0"/>
                <a:cs typeface="Times New Roman" pitchFamily="18" charset="0"/>
              </a:rPr>
              <a:t> and Ms. </a:t>
            </a:r>
            <a:r>
              <a:rPr lang="en-US" sz="2000" dirty="0" err="1" smtClean="0">
                <a:latin typeface="Times New Roman" pitchFamily="18" charset="0"/>
                <a:cs typeface="Times New Roman" pitchFamily="18" charset="0"/>
              </a:rPr>
              <a:t>Meenakshi</a:t>
            </a:r>
            <a:r>
              <a:rPr lang="en-US" sz="2000" dirty="0" smtClean="0">
                <a:latin typeface="Times New Roman" pitchFamily="18" charset="0"/>
                <a:cs typeface="Times New Roman" pitchFamily="18" charset="0"/>
              </a:rPr>
              <a:t>. </a:t>
            </a:r>
          </a:p>
          <a:p>
            <a:endParaRPr lang="en-US" dirty="0"/>
          </a:p>
        </p:txBody>
      </p:sp>
      <p:pic>
        <p:nvPicPr>
          <p:cNvPr id="4" name="Picture 3" descr="IMG-20170801-WA0008.jpg"/>
          <p:cNvPicPr>
            <a:picLocks noChangeAspect="1"/>
          </p:cNvPicPr>
          <p:nvPr/>
        </p:nvPicPr>
        <p:blipFill>
          <a:blip r:embed="rId2" cstate="print"/>
          <a:stretch>
            <a:fillRect/>
          </a:stretch>
        </p:blipFill>
        <p:spPr>
          <a:xfrm>
            <a:off x="838200" y="2514600"/>
            <a:ext cx="75438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20170801-WA0005.jpg"/>
          <p:cNvPicPr>
            <a:picLocks noChangeAspect="1"/>
          </p:cNvPicPr>
          <p:nvPr/>
        </p:nvPicPr>
        <p:blipFill>
          <a:blip r:embed="rId2" cstate="print"/>
          <a:stretch>
            <a:fillRect/>
          </a:stretch>
        </p:blipFill>
        <p:spPr>
          <a:xfrm>
            <a:off x="2133600" y="0"/>
            <a:ext cx="49530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ubtitle 6"/>
          <p:cNvSpPr>
            <a:spLocks noGrp="1"/>
          </p:cNvSpPr>
          <p:nvPr>
            <p:ph type="subTitle" idx="4294967295"/>
          </p:nvPr>
        </p:nvSpPr>
        <p:spPr>
          <a:xfrm>
            <a:off x="0" y="3886200"/>
            <a:ext cx="8686800" cy="2971800"/>
          </a:xfrm>
        </p:spPr>
        <p:txBody>
          <a:bodyPr>
            <a:normAutofit lnSpcReduction="10000"/>
          </a:bodyPr>
          <a:lstStyle/>
          <a:p>
            <a:pPr algn="just">
              <a:buNone/>
            </a:pPr>
            <a:r>
              <a:rPr lang="en-US" dirty="0" smtClean="0">
                <a:latin typeface="Times New Roman" pitchFamily="18" charset="0"/>
                <a:cs typeface="Times New Roman" pitchFamily="18" charset="0"/>
              </a:rPr>
              <a:t>   He </a:t>
            </a:r>
            <a:r>
              <a:rPr lang="en-US" dirty="0" smtClean="0">
                <a:latin typeface="Times New Roman" pitchFamily="18" charset="0"/>
                <a:cs typeface="Times New Roman" pitchFamily="18" charset="0"/>
              </a:rPr>
              <a:t>discussed various tools and techniques of research and provided detailed guide map to students covering issues like research paper  writing, importance of research in industry, how research can help to build better career in data analytics and consultancy firms etc</a:t>
            </a:r>
          </a:p>
          <a:p>
            <a:pPr algn="just"/>
            <a:endParaRPr lang="en-US"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rachi-Board-11th-Class-Science-General-Group-Result-2014-Online.jpg"/>
          <p:cNvPicPr>
            <a:picLocks noChangeAspect="1"/>
          </p:cNvPicPr>
          <p:nvPr/>
        </p:nvPicPr>
        <p:blipFill>
          <a:blip r:embed="rId2" cstate="print"/>
          <a:stretch>
            <a:fillRect/>
          </a:stretch>
        </p:blipFill>
        <p:spPr>
          <a:xfrm>
            <a:off x="762000" y="228600"/>
            <a:ext cx="7505700" cy="2717800"/>
          </a:xfrm>
          <a:prstGeom prst="rect">
            <a:avLst/>
          </a:prstGeom>
        </p:spPr>
      </p:pic>
      <p:pic>
        <p:nvPicPr>
          <p:cNvPr id="3" name="Picture 2" descr="Topper-events-bar-logo-310px.png"/>
          <p:cNvPicPr>
            <a:picLocks noChangeAspect="1"/>
          </p:cNvPicPr>
          <p:nvPr/>
        </p:nvPicPr>
        <p:blipFill>
          <a:blip r:embed="rId3" cstate="print"/>
          <a:stretch>
            <a:fillRect/>
          </a:stretch>
        </p:blipFill>
        <p:spPr>
          <a:xfrm>
            <a:off x="228600" y="3200400"/>
            <a:ext cx="4343400" cy="3200400"/>
          </a:xfrm>
          <a:prstGeom prst="rect">
            <a:avLst/>
          </a:prstGeom>
        </p:spPr>
      </p:pic>
      <p:pic>
        <p:nvPicPr>
          <p:cNvPr id="4" name="Picture 3" descr="awards.jpg"/>
          <p:cNvPicPr>
            <a:picLocks noChangeAspect="1"/>
          </p:cNvPicPr>
          <p:nvPr/>
        </p:nvPicPr>
        <p:blipFill>
          <a:blip r:embed="rId4" cstate="print"/>
          <a:stretch>
            <a:fillRect/>
          </a:stretch>
        </p:blipFill>
        <p:spPr>
          <a:xfrm>
            <a:off x="5105400" y="3048000"/>
            <a:ext cx="3621024" cy="3352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685005"/>
          <a:ext cx="9144000" cy="6194084"/>
        </p:xfrm>
        <a:graphic>
          <a:graphicData uri="http://schemas.openxmlformats.org/drawingml/2006/table">
            <a:tbl>
              <a:tblPr/>
              <a:tblGrid>
                <a:gridCol w="1415954"/>
                <a:gridCol w="1606562"/>
                <a:gridCol w="2088322"/>
                <a:gridCol w="938383"/>
                <a:gridCol w="1751090"/>
                <a:gridCol w="1343689"/>
              </a:tblGrid>
              <a:tr h="503900">
                <a:tc>
                  <a:txBody>
                    <a:bodyPr/>
                    <a:lstStyle/>
                    <a:p>
                      <a:pPr marL="0" marR="0">
                        <a:lnSpc>
                          <a:spcPct val="115000"/>
                        </a:lnSpc>
                        <a:spcBef>
                          <a:spcPts val="0"/>
                        </a:spcBef>
                        <a:spcAft>
                          <a:spcPts val="0"/>
                        </a:spcAft>
                      </a:pPr>
                      <a:r>
                        <a:rPr lang="en-US" sz="1500" b="1" dirty="0">
                          <a:solidFill>
                            <a:srgbClr val="000000"/>
                          </a:solidFill>
                          <a:latin typeface="Times New Roman"/>
                          <a:ea typeface="Times New Roman"/>
                          <a:cs typeface="Times New Roman"/>
                        </a:rPr>
                        <a:t>S. No</a:t>
                      </a:r>
                      <a:endParaRPr lang="en-US" sz="1500" dirty="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nSpc>
                          <a:spcPct val="115000"/>
                        </a:lnSpc>
                        <a:spcBef>
                          <a:spcPts val="0"/>
                        </a:spcBef>
                        <a:spcAft>
                          <a:spcPts val="0"/>
                        </a:spcAft>
                      </a:pPr>
                      <a:r>
                        <a:rPr lang="en-US" sz="1500" b="1">
                          <a:solidFill>
                            <a:srgbClr val="000000"/>
                          </a:solidFill>
                          <a:latin typeface="Times New Roman"/>
                          <a:ea typeface="Times New Roman"/>
                          <a:cs typeface="Times New Roman"/>
                        </a:rPr>
                        <a:t>Roll No</a:t>
                      </a:r>
                      <a:endParaRPr lang="en-US" sz="150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nSpc>
                          <a:spcPct val="115000"/>
                        </a:lnSpc>
                        <a:spcBef>
                          <a:spcPts val="0"/>
                        </a:spcBef>
                        <a:spcAft>
                          <a:spcPts val="0"/>
                        </a:spcAft>
                      </a:pPr>
                      <a:r>
                        <a:rPr lang="en-US" sz="1500" b="1" dirty="0">
                          <a:solidFill>
                            <a:srgbClr val="000000"/>
                          </a:solidFill>
                          <a:latin typeface="Times New Roman"/>
                          <a:ea typeface="Times New Roman"/>
                          <a:cs typeface="Times New Roman"/>
                        </a:rPr>
                        <a:t>Name</a:t>
                      </a:r>
                      <a:endParaRPr lang="en-US" sz="1500" dirty="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500" b="1">
                          <a:solidFill>
                            <a:srgbClr val="000000"/>
                          </a:solidFill>
                          <a:latin typeface="Times New Roman"/>
                          <a:ea typeface="Times New Roman"/>
                          <a:cs typeface="Times New Roman"/>
                        </a:rPr>
                        <a:t>Total Marks</a:t>
                      </a:r>
                      <a:endParaRPr lang="en-US" sz="150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lnSpc>
                          <a:spcPct val="115000"/>
                        </a:lnSpc>
                        <a:spcBef>
                          <a:spcPts val="0"/>
                        </a:spcBef>
                        <a:spcAft>
                          <a:spcPts val="0"/>
                        </a:spcAft>
                      </a:pPr>
                      <a:r>
                        <a:rPr lang="en-US" sz="1500" b="1">
                          <a:solidFill>
                            <a:srgbClr val="000000"/>
                          </a:solidFill>
                          <a:latin typeface="Times New Roman"/>
                          <a:ea typeface="Times New Roman"/>
                          <a:cs typeface="Times New Roman"/>
                        </a:rPr>
                        <a:t>Percentage</a:t>
                      </a:r>
                      <a:endParaRPr lang="en-US" sz="150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nSpc>
                          <a:spcPct val="115000"/>
                        </a:lnSpc>
                        <a:spcBef>
                          <a:spcPts val="0"/>
                        </a:spcBef>
                        <a:spcAft>
                          <a:spcPts val="0"/>
                        </a:spcAft>
                      </a:pPr>
                      <a:r>
                        <a:rPr lang="en-US" sz="1500" b="1" dirty="0">
                          <a:solidFill>
                            <a:srgbClr val="000000"/>
                          </a:solidFill>
                          <a:latin typeface="Times New Roman"/>
                          <a:ea typeface="Times New Roman"/>
                          <a:cs typeface="Times New Roman"/>
                        </a:rPr>
                        <a:t>University Position</a:t>
                      </a:r>
                      <a:endParaRPr lang="en-US" sz="1500" dirty="0">
                        <a:latin typeface="Times New Roman"/>
                        <a:ea typeface="Times New Roman"/>
                        <a:cs typeface="Times New Roman"/>
                      </a:endParaRPr>
                    </a:p>
                  </a:txBody>
                  <a:tcPr marL="36142" marR="361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0005874382</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SHRISHTI JAIN</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0534</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82.15%</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a:t>
                      </a:r>
                      <a:r>
                        <a:rPr lang="en-US" sz="1500" baseline="30000">
                          <a:solidFill>
                            <a:srgbClr val="000000"/>
                          </a:solidFill>
                          <a:latin typeface="Arial"/>
                          <a:ea typeface="Times New Roman"/>
                          <a:cs typeface="Times New Roman"/>
                        </a:rPr>
                        <a:t>st</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2</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0005874426</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VAISHALI</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0531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81.69%</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dirty="0">
                          <a:solidFill>
                            <a:srgbClr val="000000"/>
                          </a:solidFill>
                          <a:latin typeface="Arial"/>
                          <a:ea typeface="Times New Roman"/>
                          <a:cs typeface="Times New Roman"/>
                        </a:rPr>
                        <a:t>3</a:t>
                      </a:r>
                      <a:r>
                        <a:rPr lang="en-US" sz="1500" baseline="30000" dirty="0">
                          <a:solidFill>
                            <a:srgbClr val="000000"/>
                          </a:solidFill>
                          <a:latin typeface="Arial"/>
                          <a:ea typeface="Times New Roman"/>
                          <a:cs typeface="Times New Roman"/>
                        </a:rPr>
                        <a:t>rd</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3</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0005874207</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AKANT BHOLA</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0528</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81.23%</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5</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4</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0005874254</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DIMPLE RAHEJA</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0526</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80.92%</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6</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5</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0005874253</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GUNJAN</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0525</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80.76%</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6</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0005874399</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SHIVANI</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0520</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80%</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9</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dirty="0">
                          <a:solidFill>
                            <a:srgbClr val="000000"/>
                          </a:solidFill>
                          <a:latin typeface="Arial"/>
                          <a:ea typeface="Times New Roman"/>
                          <a:cs typeface="Times New Roman"/>
                        </a:rPr>
                        <a:t>7</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0005874204</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TANUGUPTA</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0513</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78.92%</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13</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8</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0005874205</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GOURAV</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0511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78.68%</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14</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9</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0005870279</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Calibri"/>
                          <a:ea typeface="Times New Roman"/>
                          <a:cs typeface="Times New Roman"/>
                        </a:rPr>
                        <a:t>ANJALI GUPTA</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0511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78.68%</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14</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10</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dirty="0">
                          <a:solidFill>
                            <a:srgbClr val="000000"/>
                          </a:solidFill>
                          <a:latin typeface="Calibri"/>
                          <a:ea typeface="Times New Roman"/>
                          <a:cs typeface="Times New Roman"/>
                        </a:rPr>
                        <a:t>0005874171</a:t>
                      </a:r>
                      <a:endParaRPr lang="en-US" sz="1500" dirty="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VANDANA BAJAJ</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0511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78.68%</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dirty="0">
                          <a:solidFill>
                            <a:srgbClr val="000000"/>
                          </a:solidFill>
                          <a:latin typeface="Arial"/>
                          <a:ea typeface="Times New Roman"/>
                          <a:cs typeface="Times New Roman"/>
                        </a:rPr>
                        <a:t>14</a:t>
                      </a:r>
                      <a:r>
                        <a:rPr lang="en-US" sz="1500" baseline="30000" dirty="0">
                          <a:solidFill>
                            <a:srgbClr val="000000"/>
                          </a:solidFill>
                          <a:latin typeface="Arial"/>
                          <a:ea typeface="Times New Roman"/>
                          <a:cs typeface="Times New Roman"/>
                        </a:rPr>
                        <a:t>th</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11</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0005874358</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JAYACHOPRA</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0509</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78.30%</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15</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12</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0005874367</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dirty="0" err="1" smtClean="0">
                          <a:latin typeface="Arial"/>
                          <a:ea typeface="Times New Roman"/>
                          <a:cs typeface="Times New Roman"/>
                        </a:rPr>
                        <a:t>SUSHMITA</a:t>
                      </a:r>
                      <a:r>
                        <a:rPr lang="en-US" sz="1500" smtClean="0">
                          <a:latin typeface="Arial"/>
                          <a:ea typeface="Times New Roman"/>
                          <a:cs typeface="Times New Roman"/>
                        </a:rPr>
                        <a:t> DEWAN</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0506</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77.84%</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16</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13</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0005874328</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NISHA JAIN</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0505</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77.69%</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17</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14</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0005874189</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ADITI BAJAJ</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0505</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77.69%</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17</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15</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0005874319</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latin typeface="Arial"/>
                          <a:ea typeface="Times New Roman"/>
                          <a:cs typeface="Times New Roman"/>
                        </a:rPr>
                        <a:t>MEENAKSHI SEHGAL</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77.07%</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19</a:t>
                      </a:r>
                      <a:r>
                        <a:rPr lang="en-US" sz="1500" baseline="30000">
                          <a:solidFill>
                            <a:srgbClr val="000000"/>
                          </a:solidFill>
                          <a:latin typeface="Arial"/>
                          <a:ea typeface="Times New Roman"/>
                          <a:cs typeface="Times New Roman"/>
                        </a:rPr>
                        <a:t>th</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4269">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16</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0005874312</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dirty="0" err="1">
                          <a:latin typeface="Arial"/>
                          <a:ea typeface="Times New Roman"/>
                          <a:cs typeface="Times New Roman"/>
                        </a:rPr>
                        <a:t>SHRISTHI</a:t>
                      </a:r>
                      <a:r>
                        <a:rPr lang="en-US" sz="1500" dirty="0">
                          <a:latin typeface="Arial"/>
                          <a:ea typeface="Times New Roman"/>
                          <a:cs typeface="Times New Roman"/>
                        </a:rPr>
                        <a:t> </a:t>
                      </a:r>
                      <a:r>
                        <a:rPr lang="en-US" sz="1500" dirty="0" err="1">
                          <a:latin typeface="Arial"/>
                          <a:ea typeface="Times New Roman"/>
                          <a:cs typeface="Times New Roman"/>
                        </a:rPr>
                        <a:t>MITTAL</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500">
                          <a:solidFill>
                            <a:srgbClr val="000000"/>
                          </a:solidFill>
                          <a:latin typeface="Calibri"/>
                          <a:ea typeface="Times New Roman"/>
                          <a:cs typeface="Times New Roman"/>
                        </a:rPr>
                        <a:t>0501</a:t>
                      </a:r>
                      <a:endParaRPr lang="en-US" sz="1500">
                        <a:latin typeface="Times New Roman"/>
                        <a:ea typeface="Times New Roman"/>
                        <a:cs typeface="Times New Roman"/>
                      </a:endParaRPr>
                    </a:p>
                  </a:txBody>
                  <a:tcPr marL="36142" marR="361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a:solidFill>
                            <a:srgbClr val="000000"/>
                          </a:solidFill>
                          <a:latin typeface="Arial"/>
                          <a:ea typeface="Times New Roman"/>
                          <a:cs typeface="Times New Roman"/>
                        </a:rPr>
                        <a:t>77.07%</a:t>
                      </a:r>
                      <a:endParaRPr lang="en-US" sz="150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500" dirty="0">
                          <a:solidFill>
                            <a:srgbClr val="000000"/>
                          </a:solidFill>
                          <a:latin typeface="Arial"/>
                          <a:ea typeface="Times New Roman"/>
                          <a:cs typeface="Times New Roman"/>
                        </a:rPr>
                        <a:t>19th</a:t>
                      </a:r>
                      <a:endParaRPr lang="en-US" sz="1500" dirty="0">
                        <a:latin typeface="Times New Roman"/>
                        <a:ea typeface="Times New Roman"/>
                        <a:cs typeface="Times New Roman"/>
                      </a:endParaRPr>
                    </a:p>
                  </a:txBody>
                  <a:tcPr marL="36142" marR="361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itle 3"/>
          <p:cNvSpPr>
            <a:spLocks noGrp="1"/>
          </p:cNvSpPr>
          <p:nvPr>
            <p:ph type="title" idx="4294967295"/>
          </p:nvPr>
        </p:nvSpPr>
        <p:spPr>
          <a:xfrm>
            <a:off x="381000" y="0"/>
            <a:ext cx="8229600" cy="685800"/>
          </a:xfrm>
        </p:spPr>
        <p:txBody>
          <a:bodyPr>
            <a:normAutofit fontScale="90000"/>
          </a:bodyPr>
          <a:lstStyle/>
          <a:p>
            <a:r>
              <a:rPr lang="en-US" b="1" dirty="0" smtClean="0">
                <a:latin typeface="Times New Roman" pitchFamily="18" charset="0"/>
                <a:cs typeface="Times New Roman" pitchFamily="18" charset="0"/>
              </a:rPr>
              <a:t>BBA 4</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Sem (Batch 2015-18)</a:t>
            </a:r>
            <a:endParaRPr lang="en-US" b="1"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Mlogo.jpg"/>
          <p:cNvPicPr>
            <a:picLocks noChangeAspect="1"/>
          </p:cNvPicPr>
          <p:nvPr/>
        </p:nvPicPr>
        <p:blipFill>
          <a:blip r:embed="rId2" cstate="print"/>
          <a:srcRect l="14000" t="16000" r="14000" b="34000"/>
          <a:stretch>
            <a:fillRect/>
          </a:stretch>
        </p:blipFill>
        <p:spPr>
          <a:xfrm>
            <a:off x="152400" y="304800"/>
            <a:ext cx="3810000" cy="6172200"/>
          </a:xfrm>
          <a:prstGeom prst="rect">
            <a:avLst/>
          </a:prstGeom>
        </p:spPr>
      </p:pic>
      <p:pic>
        <p:nvPicPr>
          <p:cNvPr id="3" name="Picture 2" descr="IMG-20170813-WA0013 (1).jpg"/>
          <p:cNvPicPr>
            <a:picLocks noChangeAspect="1"/>
          </p:cNvPicPr>
          <p:nvPr/>
        </p:nvPicPr>
        <p:blipFill>
          <a:blip r:embed="rId3" cstate="print"/>
          <a:stretch>
            <a:fillRect/>
          </a:stretch>
        </p:blipFill>
        <p:spPr>
          <a:xfrm>
            <a:off x="4000500" y="304800"/>
            <a:ext cx="4838700" cy="62484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e-Image-Of-Thank-You.png"/>
          <p:cNvPicPr>
            <a:picLocks noChangeAspect="1"/>
          </p:cNvPicPr>
          <p:nvPr/>
        </p:nvPicPr>
        <p:blipFill>
          <a:blip r:embed="rId2" cstate="print"/>
          <a:srcRect l="44652" r="6150"/>
          <a:stretch>
            <a:fillRect/>
          </a:stretch>
        </p:blipFill>
        <p:spPr>
          <a:xfrm>
            <a:off x="4800600" y="0"/>
            <a:ext cx="4343400" cy="6858000"/>
          </a:xfrm>
          <a:prstGeom prst="rect">
            <a:avLst/>
          </a:prstGeom>
        </p:spPr>
      </p:pic>
      <p:sp>
        <p:nvSpPr>
          <p:cNvPr id="4" name="Content Placeholder 3"/>
          <p:cNvSpPr>
            <a:spLocks noGrp="1"/>
          </p:cNvSpPr>
          <p:nvPr>
            <p:ph sz="half" idx="4294967295"/>
          </p:nvPr>
        </p:nvSpPr>
        <p:spPr>
          <a:xfrm>
            <a:off x="228600" y="1524000"/>
            <a:ext cx="4572000" cy="4525963"/>
          </a:xfrm>
        </p:spPr>
        <p:txBody>
          <a:bodyPr>
            <a:normAutofit fontScale="92500"/>
          </a:bodyPr>
          <a:lstStyle/>
          <a:p>
            <a:pPr algn="just"/>
            <a:r>
              <a:rPr lang="en-US" dirty="0" smtClean="0">
                <a:latin typeface="+mj-lt"/>
                <a:cs typeface="Times New Roman" pitchFamily="18" charset="0"/>
              </a:rPr>
              <a:t>BBA, HOD</a:t>
            </a:r>
          </a:p>
          <a:p>
            <a:pPr algn="just">
              <a:buNone/>
            </a:pPr>
            <a:r>
              <a:rPr lang="en-US" dirty="0" smtClean="0">
                <a:latin typeface="+mj-lt"/>
                <a:cs typeface="Times New Roman" pitchFamily="18" charset="0"/>
              </a:rPr>
              <a:t>(Dr. Yoginder  Singh Kataria)</a:t>
            </a: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r>
              <a:rPr lang="en-US" dirty="0" smtClean="0">
                <a:latin typeface="+mj-lt"/>
                <a:cs typeface="Times New Roman" pitchFamily="18" charset="0"/>
              </a:rPr>
              <a:t>BBA, E-Committee</a:t>
            </a:r>
          </a:p>
          <a:p>
            <a:pPr algn="just">
              <a:buNone/>
            </a:pPr>
            <a:r>
              <a:rPr lang="en-US" dirty="0" smtClean="0">
                <a:latin typeface="+mj-lt"/>
                <a:cs typeface="Times New Roman" pitchFamily="18" charset="0"/>
              </a:rPr>
              <a:t>(Mr. Jagmohan Malhotra)</a:t>
            </a:r>
          </a:p>
          <a:p>
            <a:pPr algn="just">
              <a:buNone/>
            </a:pPr>
            <a:r>
              <a:rPr lang="en-US" dirty="0" smtClean="0">
                <a:latin typeface="+mj-lt"/>
                <a:cs typeface="Times New Roman" pitchFamily="18" charset="0"/>
              </a:rPr>
              <a:t>(Ms.  Sakshi Garg)</a:t>
            </a:r>
            <a:endParaRPr lang="en-US" dirty="0">
              <a:latin typeface="+mj-lt"/>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2Yk_Personal\yk\Career\yogi_passport (1).jpg"/>
          <p:cNvPicPr>
            <a:picLocks noChangeAspect="1" noChangeArrowheads="1"/>
          </p:cNvPicPr>
          <p:nvPr/>
        </p:nvPicPr>
        <p:blipFill>
          <a:blip r:embed="rId2" cstate="print"/>
          <a:srcRect/>
          <a:stretch>
            <a:fillRect/>
          </a:stretch>
        </p:blipFill>
        <p:spPr bwMode="auto">
          <a:xfrm>
            <a:off x="304800" y="381000"/>
            <a:ext cx="34290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4"/>
          <p:cNvSpPr>
            <a:spLocks noGrp="1"/>
          </p:cNvSpPr>
          <p:nvPr>
            <p:ph type="subTitle" idx="4294967295"/>
          </p:nvPr>
        </p:nvSpPr>
        <p:spPr>
          <a:xfrm>
            <a:off x="228600" y="5638800"/>
            <a:ext cx="8915400" cy="990600"/>
          </a:xfrm>
        </p:spPr>
        <p:txBody>
          <a:bodyPr>
            <a:normAutofit/>
          </a:bodyPr>
          <a:lstStyle/>
          <a:p>
            <a:pPr>
              <a:buNone/>
            </a:pPr>
            <a:r>
              <a:rPr lang="en-US" sz="4000" b="1" i="1" dirty="0" smtClean="0">
                <a:solidFill>
                  <a:schemeClr val="accent2">
                    <a:lumMod val="75000"/>
                  </a:schemeClr>
                </a:solidFill>
                <a:latin typeface="Times New Roman" pitchFamily="18" charset="0"/>
                <a:cs typeface="Times New Roman" pitchFamily="18" charset="0"/>
              </a:rPr>
              <a:t>Dr. Yoginder Singh Kataria, HOD, BBA</a:t>
            </a:r>
          </a:p>
          <a:p>
            <a:endParaRPr lang="en-US" sz="4000" dirty="0"/>
          </a:p>
        </p:txBody>
      </p:sp>
      <p:pic>
        <p:nvPicPr>
          <p:cNvPr id="6" name="Picture 5" descr="keep-calm-i-m-head-of-department-3.png"/>
          <p:cNvPicPr>
            <a:picLocks noChangeAspect="1"/>
          </p:cNvPicPr>
          <p:nvPr/>
        </p:nvPicPr>
        <p:blipFill>
          <a:blip r:embed="rId3" cstate="print"/>
          <a:srcRect t="64667"/>
          <a:stretch>
            <a:fillRect/>
          </a:stretch>
        </p:blipFill>
        <p:spPr>
          <a:xfrm>
            <a:off x="3962400" y="1905000"/>
            <a:ext cx="4953000" cy="2209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i="1" dirty="0" smtClean="0">
                <a:solidFill>
                  <a:schemeClr val="tx2"/>
                </a:solidFill>
              </a:rPr>
              <a:t>HOD’S MESSAGE</a:t>
            </a:r>
            <a:endParaRPr lang="en-US" b="1" i="1" dirty="0">
              <a:solidFill>
                <a:schemeClr val="tx2"/>
              </a:solidFill>
            </a:endParaRPr>
          </a:p>
        </p:txBody>
      </p:sp>
      <p:sp>
        <p:nvSpPr>
          <p:cNvPr id="3" name="Content Placeholder 2"/>
          <p:cNvSpPr>
            <a:spLocks noGrp="1"/>
          </p:cNvSpPr>
          <p:nvPr>
            <p:ph idx="1"/>
          </p:nvPr>
        </p:nvSpPr>
        <p:spPr>
          <a:xfrm>
            <a:off x="304800" y="1066800"/>
            <a:ext cx="8458200" cy="5486400"/>
          </a:xfrm>
        </p:spPr>
        <p:txBody>
          <a:bodyPr>
            <a:normAutofit fontScale="70000" lnSpcReduction="20000"/>
          </a:bodyPr>
          <a:lstStyle/>
          <a:p>
            <a:pPr algn="just"/>
            <a:r>
              <a:rPr lang="en-US" dirty="0" smtClean="0">
                <a:solidFill>
                  <a:schemeClr val="accent6">
                    <a:lumMod val="50000"/>
                  </a:schemeClr>
                </a:solidFill>
                <a:latin typeface="Times New Roman" pitchFamily="18" charset="0"/>
                <a:cs typeface="Times New Roman" pitchFamily="18" charset="0"/>
              </a:rPr>
              <a:t>From HOD’s Desk</a:t>
            </a:r>
          </a:p>
          <a:p>
            <a:pPr algn="just"/>
            <a:endParaRPr lang="en-US" dirty="0" smtClean="0">
              <a:solidFill>
                <a:schemeClr val="accent6">
                  <a:lumMod val="50000"/>
                </a:schemeClr>
              </a:solidFill>
              <a:latin typeface="Times New Roman" pitchFamily="18" charset="0"/>
              <a:cs typeface="Times New Roman" pitchFamily="18" charset="0"/>
            </a:endParaRPr>
          </a:p>
          <a:p>
            <a:pPr algn="just"/>
            <a:r>
              <a:rPr lang="en-US" dirty="0" smtClean="0">
                <a:solidFill>
                  <a:schemeClr val="accent6">
                    <a:lumMod val="50000"/>
                  </a:schemeClr>
                </a:solidFill>
                <a:latin typeface="Times New Roman" pitchFamily="18" charset="0"/>
                <a:cs typeface="Times New Roman" pitchFamily="18" charset="0"/>
              </a:rPr>
              <a:t>Welcome to the Department of Business Studies which is known as the most vibrant department in the PIET campus in terms of student population, faculty, facility, placements &amp; other activities. The department is continuously making efforts to impart cutting edge knowledge in the direction of transforming our youth into professional managers and entrepreneurs.</a:t>
            </a:r>
          </a:p>
          <a:p>
            <a:pPr algn="just"/>
            <a:endParaRPr lang="en-US" dirty="0" smtClean="0">
              <a:solidFill>
                <a:schemeClr val="accent6">
                  <a:lumMod val="50000"/>
                </a:schemeClr>
              </a:solidFill>
              <a:latin typeface="Times New Roman" pitchFamily="18" charset="0"/>
              <a:cs typeface="Times New Roman" pitchFamily="18" charset="0"/>
            </a:endParaRPr>
          </a:p>
          <a:p>
            <a:pPr algn="just"/>
            <a:r>
              <a:rPr lang="en-US" dirty="0" smtClean="0">
                <a:solidFill>
                  <a:schemeClr val="accent6">
                    <a:lumMod val="50000"/>
                  </a:schemeClr>
                </a:solidFill>
                <a:latin typeface="Times New Roman" pitchFamily="18" charset="0"/>
                <a:cs typeface="Times New Roman" pitchFamily="18" charset="0"/>
              </a:rPr>
              <a:t>Our department has very cordial atmosphere between faculty &amp; students and has always been known for its conducive ambience where students flourish &amp; cherish. Faculty members of our department are always involved in passionate teaching and other related activities which focus on the over all development of the youth. We constantly look for bright enthusiastic students who have passion to participate in all our activities &amp; promote them to the level of leaders. We strive for excellence in whatever we do and I hope we will be able to maintain this in future too.</a:t>
            </a:r>
          </a:p>
          <a:p>
            <a:pPr algn="just"/>
            <a:endParaRPr lang="en-US"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i="1" dirty="0" smtClean="0">
                <a:solidFill>
                  <a:schemeClr val="tx2"/>
                </a:solidFill>
              </a:rPr>
              <a:t>HOD’S MESSAGE</a:t>
            </a:r>
            <a:endParaRPr lang="en-US" dirty="0"/>
          </a:p>
        </p:txBody>
      </p:sp>
      <p:sp>
        <p:nvSpPr>
          <p:cNvPr id="3" name="Content Placeholder 2"/>
          <p:cNvSpPr>
            <a:spLocks noGrp="1"/>
          </p:cNvSpPr>
          <p:nvPr>
            <p:ph idx="1"/>
          </p:nvPr>
        </p:nvSpPr>
        <p:spPr>
          <a:xfrm>
            <a:off x="228600" y="1066800"/>
            <a:ext cx="8610600" cy="5562600"/>
          </a:xfrm>
        </p:spPr>
        <p:txBody>
          <a:bodyPr>
            <a:normAutofit fontScale="70000" lnSpcReduction="20000"/>
          </a:bodyPr>
          <a:lstStyle/>
          <a:p>
            <a:pPr algn="just"/>
            <a:r>
              <a:rPr lang="en-US" dirty="0" smtClean="0">
                <a:solidFill>
                  <a:schemeClr val="accent6">
                    <a:lumMod val="50000"/>
                  </a:schemeClr>
                </a:solidFill>
                <a:latin typeface="Times New Roman" pitchFamily="18" charset="0"/>
                <a:cs typeface="Times New Roman" pitchFamily="18" charset="0"/>
              </a:rPr>
              <a:t>The institute is striving to foster a strong partnership with the industry and some of the European universities to ensure relevancy in curricula and prepare our graduates for the market challenges of today and beyond who are found valid anywhere in the world. Collaboration focuses on the development of course syllabus by obtaining feedback from experts on our existing learning outcomes. It also involves sharing of experiences by hosting experts on campus to lecture on managerial advances and innovative practices in the various fields of management.</a:t>
            </a:r>
          </a:p>
          <a:p>
            <a:pPr algn="just"/>
            <a:endParaRPr lang="en-US" dirty="0" smtClean="0">
              <a:solidFill>
                <a:schemeClr val="accent6">
                  <a:lumMod val="50000"/>
                </a:schemeClr>
              </a:solidFill>
              <a:latin typeface="Times New Roman" pitchFamily="18" charset="0"/>
              <a:cs typeface="Times New Roman" pitchFamily="18" charset="0"/>
            </a:endParaRPr>
          </a:p>
          <a:p>
            <a:pPr algn="just"/>
            <a:r>
              <a:rPr lang="en-US" dirty="0" smtClean="0">
                <a:solidFill>
                  <a:schemeClr val="accent6">
                    <a:lumMod val="50000"/>
                  </a:schemeClr>
                </a:solidFill>
                <a:latin typeface="Times New Roman" pitchFamily="18" charset="0"/>
                <a:cs typeface="Times New Roman" pitchFamily="18" charset="0"/>
              </a:rPr>
              <a:t>There is continuous internal evaluation of students through unit tests, internal assessment tests and quiz </a:t>
            </a:r>
            <a:r>
              <a:rPr lang="en-US" dirty="0" err="1" smtClean="0">
                <a:solidFill>
                  <a:schemeClr val="accent6">
                    <a:lumMod val="50000"/>
                  </a:schemeClr>
                </a:solidFill>
                <a:latin typeface="Times New Roman" pitchFamily="18" charset="0"/>
                <a:cs typeface="Times New Roman" pitchFamily="18" charset="0"/>
              </a:rPr>
              <a:t>programmes</a:t>
            </a:r>
            <a:r>
              <a:rPr lang="en-US" dirty="0" smtClean="0">
                <a:solidFill>
                  <a:schemeClr val="accent6">
                    <a:lumMod val="50000"/>
                  </a:schemeClr>
                </a:solidFill>
                <a:latin typeface="Times New Roman" pitchFamily="18" charset="0"/>
                <a:cs typeface="Times New Roman" pitchFamily="18" charset="0"/>
              </a:rPr>
              <a:t>. The problems of students are solved to the extent possible as and when they arise. The attendance and progress reports are sent to the parents after every internal assessment tests. The parents of weak students are informed about their status by telegram and also by telephone calls. The attendance of students are monitored on hourly basis and is updated online daily in the students’ progress report.</a:t>
            </a:r>
          </a:p>
          <a:p>
            <a:pPr algn="just"/>
            <a:endParaRPr lang="en-US"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i="1" dirty="0" smtClean="0">
                <a:solidFill>
                  <a:schemeClr val="tx2"/>
                </a:solidFill>
              </a:rPr>
              <a:t>HOD’S MESSAGE</a:t>
            </a:r>
            <a:endParaRPr lang="en-US" dirty="0"/>
          </a:p>
        </p:txBody>
      </p:sp>
      <p:sp>
        <p:nvSpPr>
          <p:cNvPr id="3" name="Content Placeholder 2"/>
          <p:cNvSpPr>
            <a:spLocks noGrp="1"/>
          </p:cNvSpPr>
          <p:nvPr>
            <p:ph idx="1"/>
          </p:nvPr>
        </p:nvSpPr>
        <p:spPr>
          <a:xfrm>
            <a:off x="457200" y="990600"/>
            <a:ext cx="8229600" cy="5562600"/>
          </a:xfrm>
        </p:spPr>
        <p:txBody>
          <a:bodyPr>
            <a:noAutofit/>
          </a:bodyPr>
          <a:lstStyle/>
          <a:p>
            <a:pPr algn="just"/>
            <a:r>
              <a:rPr lang="en-US" sz="2300" dirty="0" smtClean="0">
                <a:solidFill>
                  <a:schemeClr val="accent6">
                    <a:lumMod val="50000"/>
                  </a:schemeClr>
                </a:solidFill>
                <a:latin typeface="Times New Roman" pitchFamily="18" charset="0"/>
                <a:cs typeface="Times New Roman" pitchFamily="18" charset="0"/>
              </a:rPr>
              <a:t>The students are encouraged to participate in seminars conducted from time to time. They are made to compulsorily participate in the departmental activities such as debate, extempore, group discussion, Quiz and brain storming sessions. Some expert lectures are arranged every semester on important topics to the benefits of both staff and the students. The staff members are encouraged to attend national and state level workshop to enhance their knowledge.</a:t>
            </a:r>
          </a:p>
          <a:p>
            <a:pPr algn="just"/>
            <a:endParaRPr lang="en-US" sz="2300" dirty="0" smtClean="0">
              <a:solidFill>
                <a:schemeClr val="accent6">
                  <a:lumMod val="50000"/>
                </a:schemeClr>
              </a:solidFill>
              <a:latin typeface="Times New Roman" pitchFamily="18" charset="0"/>
              <a:cs typeface="Times New Roman" pitchFamily="18" charset="0"/>
            </a:endParaRPr>
          </a:p>
          <a:p>
            <a:pPr algn="just"/>
            <a:r>
              <a:rPr lang="en-US" sz="2300" dirty="0" smtClean="0">
                <a:solidFill>
                  <a:schemeClr val="accent6">
                    <a:lumMod val="50000"/>
                  </a:schemeClr>
                </a:solidFill>
                <a:latin typeface="Times New Roman" pitchFamily="18" charset="0"/>
                <a:cs typeface="Times New Roman" pitchFamily="18" charset="0"/>
              </a:rPr>
              <a:t>Every effort is made to constantly improve the results of the students. I am very happy to inform that due to the concerted efforts of both staff and students; the results are very encouraging this time again and are constantly improving.</a:t>
            </a:r>
          </a:p>
          <a:p>
            <a:pPr algn="just">
              <a:buNone/>
            </a:pPr>
            <a:r>
              <a:rPr lang="en-US" sz="2300" dirty="0" smtClean="0">
                <a:solidFill>
                  <a:schemeClr val="accent6">
                    <a:lumMod val="50000"/>
                  </a:schemeClr>
                </a:solidFill>
                <a:latin typeface="Times New Roman" pitchFamily="18" charset="0"/>
                <a:cs typeface="Times New Roman" pitchFamily="18" charset="0"/>
              </a:rPr>
              <a:t>     </a:t>
            </a:r>
            <a:r>
              <a:rPr lang="en-US" sz="2300" dirty="0" smtClean="0">
                <a:solidFill>
                  <a:schemeClr val="tx2">
                    <a:lumMod val="75000"/>
                  </a:schemeClr>
                </a:solidFill>
                <a:latin typeface="Times New Roman" pitchFamily="18" charset="0"/>
                <a:cs typeface="Times New Roman" pitchFamily="18" charset="0"/>
              </a:rPr>
              <a:t>Dr. Yoginder Singh Kataria</a:t>
            </a:r>
          </a:p>
          <a:p>
            <a:pPr algn="just">
              <a:buNone/>
            </a:pPr>
            <a:r>
              <a:rPr lang="en-US" sz="2300" dirty="0" smtClean="0">
                <a:solidFill>
                  <a:schemeClr val="tx2">
                    <a:lumMod val="75000"/>
                  </a:schemeClr>
                </a:solidFill>
                <a:latin typeface="Times New Roman" pitchFamily="18" charset="0"/>
                <a:cs typeface="Times New Roman" pitchFamily="18" charset="0"/>
              </a:rPr>
              <a:t>     HOD, BBA</a:t>
            </a:r>
          </a:p>
          <a:p>
            <a:pPr algn="just"/>
            <a:endParaRPr lang="en-US" sz="2300"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913_SADD_2017NtnlConf_Logo_CMYK.jpg"/>
          <p:cNvPicPr>
            <a:picLocks noChangeAspect="1"/>
          </p:cNvPicPr>
          <p:nvPr/>
        </p:nvPicPr>
        <p:blipFill>
          <a:blip r:embed="rId2" cstate="print"/>
          <a:srcRect t="25437" r="12500" b="33624"/>
          <a:stretch>
            <a:fillRect/>
          </a:stretch>
        </p:blipFill>
        <p:spPr>
          <a:xfrm>
            <a:off x="152400" y="0"/>
            <a:ext cx="8763000" cy="6858000"/>
          </a:xfrm>
          <a:prstGeom prst="rect">
            <a:avLst/>
          </a:prstGeom>
        </p:spPr>
      </p:pic>
      <p:pic>
        <p:nvPicPr>
          <p:cNvPr id="3" name="Picture 2" descr="dc9aa46d-a108-44d1-8841-0a779d7b46bb.png"/>
          <p:cNvPicPr>
            <a:picLocks noChangeAspect="1"/>
          </p:cNvPicPr>
          <p:nvPr/>
        </p:nvPicPr>
        <p:blipFill>
          <a:blip r:embed="rId3" cstate="print"/>
          <a:srcRect b="2381"/>
          <a:stretch>
            <a:fillRect/>
          </a:stretch>
        </p:blipFill>
        <p:spPr>
          <a:xfrm>
            <a:off x="6705600" y="0"/>
            <a:ext cx="2209800" cy="3352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1453</Words>
  <Application>Microsoft Office PowerPoint</Application>
  <PresentationFormat>On-screen Show (4:3)</PresentationFormat>
  <Paragraphs>169</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HOD’S MESSAGE</vt:lpstr>
      <vt:lpstr>HOD’S MESSAGE</vt:lpstr>
      <vt:lpstr>HOD’S MESSAGE</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Seven Habits of Highly Effective People  Expert Lecture – 31st July 2017</vt:lpstr>
      <vt:lpstr>Slide 40</vt:lpstr>
      <vt:lpstr>Conoscenza – 2k17 – A student research program</vt:lpstr>
      <vt:lpstr>Slide 42</vt:lpstr>
      <vt:lpstr>Slide 43</vt:lpstr>
      <vt:lpstr>BBA 4th Sem (Batch 2015-18)</vt:lpstr>
      <vt:lpstr>Slide 45</vt:lpstr>
      <vt:lpstr>Slide 46</vt:lpstr>
    </vt:vector>
  </TitlesOfParts>
  <Company>Nguyen 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Corporate Edition</cp:lastModifiedBy>
  <cp:revision>113</cp:revision>
  <dcterms:created xsi:type="dcterms:W3CDTF">2017-07-21T06:02:53Z</dcterms:created>
  <dcterms:modified xsi:type="dcterms:W3CDTF">2017-08-29T10:07:07Z</dcterms:modified>
</cp:coreProperties>
</file>