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2"/>
  </p:notesMasterIdLst>
  <p:sldIdLst>
    <p:sldId id="257" r:id="rId4"/>
    <p:sldId id="256" r:id="rId5"/>
    <p:sldId id="413" r:id="rId6"/>
    <p:sldId id="281" r:id="rId7"/>
    <p:sldId id="307" r:id="rId8"/>
    <p:sldId id="401" r:id="rId9"/>
    <p:sldId id="437" r:id="rId10"/>
    <p:sldId id="414" r:id="rId11"/>
    <p:sldId id="443" r:id="rId12"/>
    <p:sldId id="415" r:id="rId13"/>
    <p:sldId id="417" r:id="rId14"/>
    <p:sldId id="453" r:id="rId15"/>
    <p:sldId id="418" r:id="rId16"/>
    <p:sldId id="426" r:id="rId17"/>
    <p:sldId id="423" r:id="rId18"/>
    <p:sldId id="448" r:id="rId19"/>
    <p:sldId id="438" r:id="rId20"/>
    <p:sldId id="450" r:id="rId21"/>
    <p:sldId id="442" r:id="rId22"/>
    <p:sldId id="452" r:id="rId23"/>
    <p:sldId id="425" r:id="rId24"/>
    <p:sldId id="430" r:id="rId25"/>
    <p:sldId id="431" r:id="rId26"/>
    <p:sldId id="432" r:id="rId27"/>
    <p:sldId id="446" r:id="rId28"/>
    <p:sldId id="433" r:id="rId29"/>
    <p:sldId id="435" r:id="rId30"/>
    <p:sldId id="434" r:id="rId31"/>
    <p:sldId id="309" r:id="rId32"/>
    <p:sldId id="441" r:id="rId33"/>
    <p:sldId id="378" r:id="rId34"/>
    <p:sldId id="439" r:id="rId35"/>
    <p:sldId id="440" r:id="rId36"/>
    <p:sldId id="444" r:id="rId37"/>
    <p:sldId id="445" r:id="rId38"/>
    <p:sldId id="454" r:id="rId39"/>
    <p:sldId id="455" r:id="rId40"/>
    <p:sldId id="327"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83" autoAdjust="0"/>
    <p:restoredTop sz="86467" autoAdjust="0"/>
  </p:normalViewPr>
  <p:slideViewPr>
    <p:cSldViewPr>
      <p:cViewPr>
        <p:scale>
          <a:sx n="64" d="100"/>
          <a:sy n="64" d="100"/>
        </p:scale>
        <p:origin x="-1680" y="-3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2319E4-FFFB-4437-B36A-41E9D2AC1A8C}" type="datetimeFigureOut">
              <a:rPr lang="en-US" smtClean="0"/>
              <a:pPr/>
              <a:t>12/27/2017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381F2D-0FBE-481A-BDCB-5030C2555F0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0CF4CC1-F494-48D5-B941-5DA1276D512A}" type="datetimeFigureOut">
              <a:rPr lang="en-US" smtClean="0"/>
              <a:pPr/>
              <a:t>12/27/2017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1EC41-43F6-46F0-9607-E7064D7A13F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CF4CC1-F494-48D5-B941-5DA1276D512A}" type="datetimeFigureOut">
              <a:rPr lang="en-US" smtClean="0"/>
              <a:pPr/>
              <a:t>12/27/2017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1EC41-43F6-46F0-9607-E7064D7A13F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CF4CC1-F494-48D5-B941-5DA1276D512A}" type="datetimeFigureOut">
              <a:rPr lang="en-US" smtClean="0"/>
              <a:pPr/>
              <a:t>12/27/2017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1EC41-43F6-46F0-9607-E7064D7A13F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0DA13752-50CF-4ECA-B786-957F380D6C18}" type="datetimeFigureOut">
              <a:rPr lang="en-US" smtClean="0">
                <a:solidFill>
                  <a:srgbClr val="E7DEC9">
                    <a:shade val="50000"/>
                    <a:satMod val="200000"/>
                  </a:srgbClr>
                </a:solidFill>
              </a:rPr>
              <a:pPr/>
              <a:t>12/27/2017</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58667C6-F7EE-474B-B18A-598A9D73D9C0}"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DA13752-50CF-4ECA-B786-957F380D6C18}" type="datetimeFigureOut">
              <a:rPr lang="en-US" smtClean="0">
                <a:solidFill>
                  <a:srgbClr val="E7DEC9">
                    <a:shade val="50000"/>
                    <a:satMod val="200000"/>
                  </a:srgbClr>
                </a:solidFill>
              </a:rPr>
              <a:pPr/>
              <a:t>12/27/2017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58667C6-F7EE-474B-B18A-598A9D73D9C0}"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0DA13752-50CF-4ECA-B786-957F380D6C18}" type="datetimeFigureOut">
              <a:rPr lang="en-US" smtClean="0">
                <a:solidFill>
                  <a:srgbClr val="E7DEC9">
                    <a:shade val="50000"/>
                    <a:satMod val="200000"/>
                  </a:srgbClr>
                </a:solidFill>
              </a:rPr>
              <a:pPr/>
              <a:t>12/27/2017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58667C6-F7EE-474B-B18A-598A9D73D9C0}"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0DA13752-50CF-4ECA-B786-957F380D6C18}" type="datetimeFigureOut">
              <a:rPr lang="en-US" smtClean="0">
                <a:solidFill>
                  <a:srgbClr val="E7DEC9">
                    <a:shade val="50000"/>
                    <a:satMod val="200000"/>
                  </a:srgbClr>
                </a:solidFill>
              </a:rPr>
              <a:pPr/>
              <a:t>12/27/2017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58667C6-F7EE-474B-B18A-598A9D73D9C0}"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0DA13752-50CF-4ECA-B786-957F380D6C18}" type="datetimeFigureOut">
              <a:rPr lang="en-US" smtClean="0">
                <a:solidFill>
                  <a:srgbClr val="E7DEC9">
                    <a:shade val="50000"/>
                    <a:satMod val="200000"/>
                  </a:srgbClr>
                </a:solidFill>
              </a:rPr>
              <a:pPr/>
              <a:t>12/27/2017</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58667C6-F7EE-474B-B18A-598A9D73D9C0}"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0DA13752-50CF-4ECA-B786-957F380D6C18}" type="datetimeFigureOut">
              <a:rPr lang="en-US" smtClean="0">
                <a:solidFill>
                  <a:srgbClr val="E7DEC9">
                    <a:shade val="50000"/>
                    <a:satMod val="200000"/>
                  </a:srgbClr>
                </a:solidFill>
              </a:rPr>
              <a:pPr/>
              <a:t>12/27/2017</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58667C6-F7EE-474B-B18A-598A9D73D9C0}"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0DA13752-50CF-4ECA-B786-957F380D6C18}" type="datetimeFigureOut">
              <a:rPr lang="en-US" smtClean="0">
                <a:solidFill>
                  <a:srgbClr val="E7DEC9">
                    <a:shade val="50000"/>
                    <a:satMod val="200000"/>
                  </a:srgbClr>
                </a:solidFill>
              </a:rPr>
              <a:pPr/>
              <a:t>12/27/2017</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58667C6-F7EE-474B-B18A-598A9D73D9C0}"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0DA13752-50CF-4ECA-B786-957F380D6C18}" type="datetimeFigureOut">
              <a:rPr lang="en-US" smtClean="0">
                <a:solidFill>
                  <a:srgbClr val="E7DEC9">
                    <a:shade val="50000"/>
                    <a:satMod val="200000"/>
                  </a:srgbClr>
                </a:solidFill>
              </a:rPr>
              <a:pPr/>
              <a:t>12/27/2017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58667C6-F7EE-474B-B18A-598A9D73D9C0}"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CF4CC1-F494-48D5-B941-5DA1276D512A}" type="datetimeFigureOut">
              <a:rPr lang="en-US" smtClean="0"/>
              <a:pPr/>
              <a:t>12/27/2017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1EC41-43F6-46F0-9607-E7064D7A13FC}"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0DA13752-50CF-4ECA-B786-957F380D6C18}" type="datetimeFigureOut">
              <a:rPr lang="en-US" smtClean="0">
                <a:solidFill>
                  <a:srgbClr val="E7DEC9">
                    <a:shade val="50000"/>
                    <a:satMod val="200000"/>
                  </a:srgbClr>
                </a:solidFill>
              </a:rPr>
              <a:pPr/>
              <a:t>12/27/2017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58667C6-F7EE-474B-B18A-598A9D73D9C0}"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DA13752-50CF-4ECA-B786-957F380D6C18}" type="datetimeFigureOut">
              <a:rPr lang="en-US" smtClean="0">
                <a:solidFill>
                  <a:srgbClr val="E7DEC9">
                    <a:shade val="50000"/>
                    <a:satMod val="200000"/>
                  </a:srgbClr>
                </a:solidFill>
              </a:rPr>
              <a:pPr/>
              <a:t>12/27/2017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58667C6-F7EE-474B-B18A-598A9D73D9C0}"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DA13752-50CF-4ECA-B786-957F380D6C18}" type="datetimeFigureOut">
              <a:rPr lang="en-US" smtClean="0">
                <a:solidFill>
                  <a:srgbClr val="E7DEC9">
                    <a:shade val="50000"/>
                    <a:satMod val="200000"/>
                  </a:srgbClr>
                </a:solidFill>
              </a:rPr>
              <a:pPr/>
              <a:t>12/27/2017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58667C6-F7EE-474B-B18A-598A9D73D9C0}"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0DA13752-50CF-4ECA-B786-957F380D6C18}" type="datetimeFigureOut">
              <a:rPr lang="en-US" smtClean="0">
                <a:solidFill>
                  <a:srgbClr val="E7DEC9">
                    <a:shade val="50000"/>
                    <a:satMod val="200000"/>
                  </a:srgbClr>
                </a:solidFill>
              </a:rPr>
              <a:pPr/>
              <a:t>12/27/2017</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58667C6-F7EE-474B-B18A-598A9D73D9C0}"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DA13752-50CF-4ECA-B786-957F380D6C18}" type="datetimeFigureOut">
              <a:rPr lang="en-US" smtClean="0">
                <a:solidFill>
                  <a:srgbClr val="E7DEC9">
                    <a:shade val="50000"/>
                    <a:satMod val="200000"/>
                  </a:srgbClr>
                </a:solidFill>
              </a:rPr>
              <a:pPr/>
              <a:t>12/27/2017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58667C6-F7EE-474B-B18A-598A9D73D9C0}"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0DA13752-50CF-4ECA-B786-957F380D6C18}" type="datetimeFigureOut">
              <a:rPr lang="en-US" smtClean="0">
                <a:solidFill>
                  <a:srgbClr val="E7DEC9">
                    <a:shade val="50000"/>
                    <a:satMod val="200000"/>
                  </a:srgbClr>
                </a:solidFill>
              </a:rPr>
              <a:pPr/>
              <a:t>12/27/2017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58667C6-F7EE-474B-B18A-598A9D73D9C0}"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0DA13752-50CF-4ECA-B786-957F380D6C18}" type="datetimeFigureOut">
              <a:rPr lang="en-US" smtClean="0">
                <a:solidFill>
                  <a:srgbClr val="E7DEC9">
                    <a:shade val="50000"/>
                    <a:satMod val="200000"/>
                  </a:srgbClr>
                </a:solidFill>
              </a:rPr>
              <a:pPr/>
              <a:t>12/27/2017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58667C6-F7EE-474B-B18A-598A9D73D9C0}"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0DA13752-50CF-4ECA-B786-957F380D6C18}" type="datetimeFigureOut">
              <a:rPr lang="en-US" smtClean="0">
                <a:solidFill>
                  <a:srgbClr val="E7DEC9">
                    <a:shade val="50000"/>
                    <a:satMod val="200000"/>
                  </a:srgbClr>
                </a:solidFill>
              </a:rPr>
              <a:pPr/>
              <a:t>12/27/2017</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58667C6-F7EE-474B-B18A-598A9D73D9C0}"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0DA13752-50CF-4ECA-B786-957F380D6C18}" type="datetimeFigureOut">
              <a:rPr lang="en-US" smtClean="0">
                <a:solidFill>
                  <a:srgbClr val="E7DEC9">
                    <a:shade val="50000"/>
                    <a:satMod val="200000"/>
                  </a:srgbClr>
                </a:solidFill>
              </a:rPr>
              <a:pPr/>
              <a:t>12/27/2017</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58667C6-F7EE-474B-B18A-598A9D73D9C0}"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0DA13752-50CF-4ECA-B786-957F380D6C18}" type="datetimeFigureOut">
              <a:rPr lang="en-US" smtClean="0">
                <a:solidFill>
                  <a:srgbClr val="E7DEC9">
                    <a:shade val="50000"/>
                    <a:satMod val="200000"/>
                  </a:srgbClr>
                </a:solidFill>
              </a:rPr>
              <a:pPr/>
              <a:t>12/27/2017</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58667C6-F7EE-474B-B18A-598A9D73D9C0}"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CF4CC1-F494-48D5-B941-5DA1276D512A}" type="datetimeFigureOut">
              <a:rPr lang="en-US" smtClean="0"/>
              <a:pPr/>
              <a:t>12/27/2017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1EC41-43F6-46F0-9607-E7064D7A13FC}"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0DA13752-50CF-4ECA-B786-957F380D6C18}" type="datetimeFigureOut">
              <a:rPr lang="en-US" smtClean="0">
                <a:solidFill>
                  <a:srgbClr val="E7DEC9">
                    <a:shade val="50000"/>
                    <a:satMod val="200000"/>
                  </a:srgbClr>
                </a:solidFill>
              </a:rPr>
              <a:pPr/>
              <a:t>12/27/2017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58667C6-F7EE-474B-B18A-598A9D73D9C0}"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0DA13752-50CF-4ECA-B786-957F380D6C18}" type="datetimeFigureOut">
              <a:rPr lang="en-US" smtClean="0">
                <a:solidFill>
                  <a:srgbClr val="E7DEC9">
                    <a:shade val="50000"/>
                    <a:satMod val="200000"/>
                  </a:srgbClr>
                </a:solidFill>
              </a:rPr>
              <a:pPr/>
              <a:t>12/27/2017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58667C6-F7EE-474B-B18A-598A9D73D9C0}"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DA13752-50CF-4ECA-B786-957F380D6C18}" type="datetimeFigureOut">
              <a:rPr lang="en-US" smtClean="0">
                <a:solidFill>
                  <a:srgbClr val="E7DEC9">
                    <a:shade val="50000"/>
                    <a:satMod val="200000"/>
                  </a:srgbClr>
                </a:solidFill>
              </a:rPr>
              <a:pPr/>
              <a:t>12/27/2017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58667C6-F7EE-474B-B18A-598A9D73D9C0}"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DA13752-50CF-4ECA-B786-957F380D6C18}" type="datetimeFigureOut">
              <a:rPr lang="en-US" smtClean="0">
                <a:solidFill>
                  <a:srgbClr val="E7DEC9">
                    <a:shade val="50000"/>
                    <a:satMod val="200000"/>
                  </a:srgbClr>
                </a:solidFill>
              </a:rPr>
              <a:pPr/>
              <a:t>12/27/2017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58667C6-F7EE-474B-B18A-598A9D73D9C0}"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CF4CC1-F494-48D5-B941-5DA1276D512A}" type="datetimeFigureOut">
              <a:rPr lang="en-US" smtClean="0"/>
              <a:pPr/>
              <a:t>12/27/2017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1EC41-43F6-46F0-9607-E7064D7A13F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CF4CC1-F494-48D5-B941-5DA1276D512A}" type="datetimeFigureOut">
              <a:rPr lang="en-US" smtClean="0"/>
              <a:pPr/>
              <a:t>12/27/2017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C1EC41-43F6-46F0-9607-E7064D7A13F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CF4CC1-F494-48D5-B941-5DA1276D512A}" type="datetimeFigureOut">
              <a:rPr lang="en-US" smtClean="0"/>
              <a:pPr/>
              <a:t>12/27/2017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C1EC41-43F6-46F0-9607-E7064D7A13F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CF4CC1-F494-48D5-B941-5DA1276D512A}" type="datetimeFigureOut">
              <a:rPr lang="en-US" smtClean="0"/>
              <a:pPr/>
              <a:t>12/27/2017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C1EC41-43F6-46F0-9607-E7064D7A13F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CF4CC1-F494-48D5-B941-5DA1276D512A}" type="datetimeFigureOut">
              <a:rPr lang="en-US" smtClean="0"/>
              <a:pPr/>
              <a:t>12/27/2017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1EC41-43F6-46F0-9607-E7064D7A13F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CF4CC1-F494-48D5-B941-5DA1276D512A}" type="datetimeFigureOut">
              <a:rPr lang="en-US" smtClean="0"/>
              <a:pPr/>
              <a:t>12/27/2017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1EC41-43F6-46F0-9607-E7064D7A13F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CF4CC1-F494-48D5-B941-5DA1276D512A}" type="datetimeFigureOut">
              <a:rPr lang="en-US" smtClean="0"/>
              <a:pPr/>
              <a:t>12/27/2017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C1EC41-43F6-46F0-9607-E7064D7A13F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0DA13752-50CF-4ECA-B786-957F380D6C18}" type="datetimeFigureOut">
              <a:rPr lang="en-US" smtClean="0">
                <a:solidFill>
                  <a:srgbClr val="E7DEC9">
                    <a:shade val="50000"/>
                    <a:satMod val="200000"/>
                  </a:srgbClr>
                </a:solidFill>
              </a:rPr>
              <a:pPr/>
              <a:t>12/27/2017</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58667C6-F7EE-474B-B18A-598A9D73D9C0}"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0DA13752-50CF-4ECA-B786-957F380D6C18}" type="datetimeFigureOut">
              <a:rPr lang="en-US" smtClean="0">
                <a:solidFill>
                  <a:srgbClr val="E7DEC9">
                    <a:shade val="50000"/>
                    <a:satMod val="200000"/>
                  </a:srgbClr>
                </a:solidFill>
              </a:rPr>
              <a:pPr/>
              <a:t>12/27/2017</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58667C6-F7EE-474B-B18A-598A9D73D9C0}"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descr="1.JPG"/>
          <p:cNvPicPr>
            <a:picLocks noChangeAspect="1"/>
          </p:cNvPicPr>
          <p:nvPr/>
        </p:nvPicPr>
        <p:blipFill>
          <a:blip r:embed="rId2" cstate="print">
            <a:lum bright="10000"/>
          </a:blip>
          <a:srcRect/>
          <a:stretch>
            <a:fillRect/>
          </a:stretch>
        </p:blipFill>
        <p:spPr bwMode="auto">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logo-in.jpg"/>
          <p:cNvPicPr>
            <a:picLocks noChangeAspect="1"/>
          </p:cNvPicPr>
          <p:nvPr/>
        </p:nvPicPr>
        <p:blipFill>
          <a:blip r:embed="rId3" cstate="print"/>
          <a:stretch>
            <a:fillRect/>
          </a:stretch>
        </p:blipFill>
        <p:spPr>
          <a:xfrm>
            <a:off x="0" y="0"/>
            <a:ext cx="9144000" cy="12954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two\Desktop\Workshop\20171102223743_IMG_0743.JPG"/>
          <p:cNvPicPr>
            <a:picLocks noChangeAspect="1" noChangeArrowheads="1"/>
          </p:cNvPicPr>
          <p:nvPr/>
        </p:nvPicPr>
        <p:blipFill>
          <a:blip r:embed="rId2" cstate="print">
            <a:lum bright="10000"/>
          </a:blip>
          <a:srcRect l="12500" t="25000" r="8333"/>
          <a:stretch>
            <a:fillRect/>
          </a:stretch>
        </p:blipFill>
        <p:spPr bwMode="auto">
          <a:xfrm>
            <a:off x="533400" y="181005"/>
            <a:ext cx="7905750" cy="53815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3"/>
          <p:cNvSpPr>
            <a:spLocks noGrp="1"/>
          </p:cNvSpPr>
          <p:nvPr>
            <p:ph type="title"/>
          </p:nvPr>
        </p:nvSpPr>
        <p:spPr>
          <a:xfrm>
            <a:off x="381000" y="6019800"/>
            <a:ext cx="8229600" cy="609600"/>
          </a:xfrm>
        </p:spPr>
        <p:txBody>
          <a:bodyPr>
            <a:noAutofit/>
          </a:bodyPr>
          <a:lstStyle/>
          <a:p>
            <a:pPr algn="just"/>
            <a:r>
              <a:rPr lang="en-US" sz="2000" b="1" dirty="0" smtClean="0">
                <a:latin typeface="Times New Roman" pitchFamily="18" charset="0"/>
                <a:cs typeface="Times New Roman" pitchFamily="18" charset="0"/>
              </a:rPr>
              <a:t>Prof. K K Paliwal, Director PIET speaking to the students on the occasion. He advised them to follow the ‘no stress’ principal which says Don’t look back, stay focused on upcoming papers.</a:t>
            </a:r>
            <a:br>
              <a:rPr lang="en-US" sz="2000" b="1" dirty="0" smtClean="0">
                <a:latin typeface="Times New Roman" pitchFamily="18" charset="0"/>
                <a:cs typeface="Times New Roman" pitchFamily="18" charset="0"/>
              </a:rPr>
            </a:br>
            <a:endParaRPr lang="en-US" sz="20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two\Desktop\Workshop\20171102230233_IMG_0804.JPG"/>
          <p:cNvPicPr>
            <a:picLocks noChangeAspect="1" noChangeArrowheads="1"/>
          </p:cNvPicPr>
          <p:nvPr/>
        </p:nvPicPr>
        <p:blipFill>
          <a:blip r:embed="rId2" cstate="print">
            <a:lum bright="10000"/>
          </a:blip>
          <a:srcRect t="5442" r="14286"/>
          <a:stretch>
            <a:fillRect/>
          </a:stretch>
        </p:blipFill>
        <p:spPr bwMode="auto">
          <a:xfrm>
            <a:off x="457200" y="914400"/>
            <a:ext cx="3200400" cy="5295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6625" name="Rectangle 1"/>
          <p:cNvSpPr>
            <a:spLocks noChangeArrowheads="1"/>
          </p:cNvSpPr>
          <p:nvPr/>
        </p:nvSpPr>
        <p:spPr bwMode="auto">
          <a:xfrm>
            <a:off x="3886200" y="-10415"/>
            <a:ext cx="5105400" cy="69865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212121"/>
                </a:solidFill>
                <a:effectLst/>
                <a:latin typeface="Times New Roman" pitchFamily="18" charset="0"/>
                <a:ea typeface="Calibri" pitchFamily="34" charset="0"/>
                <a:cs typeface="Times New Roman" pitchFamily="18" charset="0"/>
              </a:rPr>
              <a:t>Dr. Yoginder Kataria, HOD, BBA advised them </a:t>
            </a:r>
            <a:r>
              <a:rPr lang="en-US" sz="2800" dirty="0" smtClean="0">
                <a:solidFill>
                  <a:srgbClr val="212121"/>
                </a:solidFill>
                <a:latin typeface="Times New Roman" pitchFamily="18" charset="0"/>
                <a:ea typeface="Calibri" pitchFamily="34" charset="0"/>
                <a:cs typeface="Times New Roman" pitchFamily="18" charset="0"/>
              </a:rPr>
              <a:t>about nurturing good habits, do’s and </a:t>
            </a:r>
            <a:r>
              <a:rPr lang="en-US" sz="2800" dirty="0" err="1" smtClean="0">
                <a:solidFill>
                  <a:srgbClr val="212121"/>
                </a:solidFill>
                <a:latin typeface="Times New Roman" pitchFamily="18" charset="0"/>
                <a:ea typeface="Calibri" pitchFamily="34" charset="0"/>
                <a:cs typeface="Times New Roman" pitchFamily="18" charset="0"/>
              </a:rPr>
              <a:t>dont’s</a:t>
            </a:r>
            <a:r>
              <a:rPr lang="en-US" sz="2800" dirty="0" smtClean="0">
                <a:solidFill>
                  <a:srgbClr val="212121"/>
                </a:solidFill>
                <a:latin typeface="Times New Roman" pitchFamily="18" charset="0"/>
                <a:ea typeface="Calibri" pitchFamily="34" charset="0"/>
                <a:cs typeface="Times New Roman" pitchFamily="18" charset="0"/>
              </a:rPr>
              <a:t> and how to have good time management during exam. </a:t>
            </a:r>
          </a:p>
          <a:p>
            <a:pPr marL="0" marR="0" lvl="0" indent="0" algn="just" defTabSz="914400" rtl="0" eaLnBrk="1" fontAlgn="base" latinLnBrk="0" hangingPunct="1">
              <a:lnSpc>
                <a:spcPct val="100000"/>
              </a:lnSpc>
              <a:spcBef>
                <a:spcPct val="0"/>
              </a:spcBef>
              <a:spcAft>
                <a:spcPct val="0"/>
              </a:spcAft>
              <a:buClrTx/>
              <a:buSzTx/>
              <a:buFontTx/>
              <a:buNone/>
              <a:tabLst/>
            </a:pPr>
            <a:r>
              <a:rPr lang="en-US" sz="2800" dirty="0" smtClean="0">
                <a:solidFill>
                  <a:srgbClr val="212121"/>
                </a:solidFill>
                <a:latin typeface="Times New Roman" pitchFamily="18" charset="0"/>
                <a:ea typeface="Calibri" pitchFamily="34" charset="0"/>
                <a:cs typeface="Times New Roman" pitchFamily="18" charset="0"/>
              </a:rPr>
              <a:t>He further added </a:t>
            </a:r>
            <a:r>
              <a:rPr kumimoji="0" lang="en-US" sz="2800" b="0" i="0" u="none" strike="noStrike" cap="none" normalizeH="0" baseline="0" dirty="0" smtClean="0">
                <a:ln>
                  <a:noFill/>
                </a:ln>
                <a:solidFill>
                  <a:srgbClr val="212121"/>
                </a:solidFill>
                <a:effectLst/>
                <a:latin typeface="Times New Roman" pitchFamily="18" charset="0"/>
                <a:ea typeface="Calibri" pitchFamily="34" charset="0"/>
                <a:cs typeface="Times New Roman" pitchFamily="18" charset="0"/>
              </a:rPr>
              <a:t>that                     “</a:t>
            </a:r>
            <a:r>
              <a:rPr lang="en-US" sz="2800" dirty="0" smtClean="0">
                <a:solidFill>
                  <a:srgbClr val="212121"/>
                </a:solidFill>
                <a:latin typeface="Times New Roman" pitchFamily="18" charset="0"/>
                <a:ea typeface="Calibri" pitchFamily="34" charset="0"/>
                <a:cs typeface="Times New Roman" pitchFamily="18" charset="0"/>
              </a:rPr>
              <a:t>o</a:t>
            </a:r>
            <a:r>
              <a:rPr kumimoji="0" lang="en-US" sz="2800" b="0" i="0" u="none" strike="noStrike" cap="none" normalizeH="0" baseline="0" dirty="0" smtClean="0">
                <a:ln>
                  <a:noFill/>
                </a:ln>
                <a:solidFill>
                  <a:srgbClr val="212121"/>
                </a:solidFill>
                <a:effectLst/>
                <a:latin typeface="Times New Roman" pitchFamily="18" charset="0"/>
                <a:ea typeface="Calibri" pitchFamily="34" charset="0"/>
                <a:cs typeface="Times New Roman" pitchFamily="18" charset="0"/>
              </a:rPr>
              <a:t>pportunity meets the prepared mind”. </a:t>
            </a:r>
            <a:r>
              <a:rPr lang="en-US" sz="2800" dirty="0" smtClean="0">
                <a:solidFill>
                  <a:srgbClr val="212121"/>
                </a:solidFill>
                <a:latin typeface="Times New Roman" pitchFamily="18" charset="0"/>
                <a:ea typeface="Calibri" pitchFamily="34" charset="0"/>
                <a:cs typeface="Times New Roman" pitchFamily="18" charset="0"/>
              </a:rPr>
              <a:t>He advised students not to h</a:t>
            </a:r>
            <a:r>
              <a:rPr kumimoji="0" lang="en-US" sz="2800" b="0" i="0" u="none" strike="noStrike" cap="none" normalizeH="0" baseline="0" dirty="0" smtClean="0">
                <a:ln>
                  <a:noFill/>
                </a:ln>
                <a:solidFill>
                  <a:srgbClr val="212121"/>
                </a:solidFill>
                <a:effectLst/>
                <a:latin typeface="Times New Roman" pitchFamily="18" charset="0"/>
                <a:ea typeface="Calibri" pitchFamily="34" charset="0"/>
                <a:cs typeface="Times New Roman" pitchFamily="18" charset="0"/>
              </a:rPr>
              <a:t>ave the </a:t>
            </a:r>
            <a:r>
              <a:rPr kumimoji="0" lang="en-US" sz="2800" b="0" i="0" u="none" strike="noStrike" cap="none" normalizeH="0" baseline="0" dirty="0" smtClean="0">
                <a:ln>
                  <a:noFill/>
                </a:ln>
                <a:solidFill>
                  <a:srgbClr val="212121"/>
                </a:solidFill>
                <a:effectLst/>
                <a:latin typeface="Times New Roman" pitchFamily="18" charset="0"/>
                <a:ea typeface="Calibri" pitchFamily="34" charset="0"/>
                <a:cs typeface="Times New Roman" pitchFamily="18" charset="0"/>
              </a:rPr>
              <a:t>habit of comparing your preparedness with that of your </a:t>
            </a:r>
            <a:r>
              <a:rPr kumimoji="0" lang="en-US" sz="2800" b="0" i="0" u="none" strike="noStrike" cap="none" normalizeH="0" baseline="0" dirty="0" smtClean="0">
                <a:ln>
                  <a:noFill/>
                </a:ln>
                <a:solidFill>
                  <a:srgbClr val="212121"/>
                </a:solidFill>
                <a:effectLst/>
                <a:latin typeface="Times New Roman" pitchFamily="18" charset="0"/>
                <a:ea typeface="Calibri" pitchFamily="34" charset="0"/>
                <a:cs typeface="Times New Roman" pitchFamily="18" charset="0"/>
              </a:rPr>
              <a:t>friends</a:t>
            </a:r>
            <a:r>
              <a:rPr kumimoji="0" lang="en-US" sz="2800" b="0" i="0" u="none" strike="noStrike" cap="none" normalizeH="0" dirty="0" smtClean="0">
                <a:ln>
                  <a:noFill/>
                </a:ln>
                <a:solidFill>
                  <a:srgbClr val="212121"/>
                </a:solidFill>
                <a:effectLst/>
                <a:latin typeface="Times New Roman" pitchFamily="18" charset="0"/>
                <a:ea typeface="Calibri" pitchFamily="34" charset="0"/>
                <a:cs typeface="Times New Roman" pitchFamily="18" charset="0"/>
              </a:rPr>
              <a:t> to stay motivated</a:t>
            </a:r>
            <a:r>
              <a:rPr kumimoji="0" lang="en-US" sz="2800" b="0" i="0" u="none" strike="noStrike" cap="none" normalizeH="0" baseline="0" dirty="0" smtClean="0">
                <a:ln>
                  <a:noFill/>
                </a:ln>
                <a:solidFill>
                  <a:srgbClr val="212121"/>
                </a:solidFill>
                <a:effectLst/>
                <a:latin typeface="Times New Roman" pitchFamily="18" charset="0"/>
                <a:ea typeface="Calibri" pitchFamily="34" charset="0"/>
                <a:cs typeface="Times New Roman" pitchFamily="18" charset="0"/>
              </a:rPr>
              <a:t>.</a:t>
            </a:r>
            <a:r>
              <a:rPr kumimoji="0" lang="en-US" sz="2800" b="0" i="0" u="none" strike="noStrike" cap="none" normalizeH="0" dirty="0" smtClean="0">
                <a:ln>
                  <a:noFill/>
                </a:ln>
                <a:solidFill>
                  <a:srgbClr val="212121"/>
                </a:solidFill>
                <a:effectLst/>
                <a:latin typeface="Times New Roman" pitchFamily="18" charset="0"/>
                <a:ea typeface="Calibri" pitchFamily="34" charset="0"/>
                <a:cs typeface="Times New Roman" pitchFamily="18" charset="0"/>
              </a:rPr>
              <a:t> He suggested techniques of answering different types of questions and various strategies that will help them differentiate and score better.</a:t>
            </a:r>
            <a:endParaRPr kumimoji="0" lang="en-US" sz="4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two\Desktop\Workshop\20171102230509_IMG_0814.JPG"/>
          <p:cNvPicPr>
            <a:picLocks noChangeAspect="1" noChangeArrowheads="1"/>
          </p:cNvPicPr>
          <p:nvPr/>
        </p:nvPicPr>
        <p:blipFill>
          <a:blip r:embed="rId2" cstate="print">
            <a:lum bright="10000"/>
          </a:blip>
          <a:srcRect l="31667" t="24444" b="5556"/>
          <a:stretch>
            <a:fillRect/>
          </a:stretch>
        </p:blipFill>
        <p:spPr bwMode="auto">
          <a:xfrm>
            <a:off x="5257800" y="838200"/>
            <a:ext cx="3505200" cy="53860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0897" name="Rectangle 1"/>
          <p:cNvSpPr>
            <a:spLocks noChangeArrowheads="1"/>
          </p:cNvSpPr>
          <p:nvPr/>
        </p:nvSpPr>
        <p:spPr bwMode="auto">
          <a:xfrm>
            <a:off x="228600" y="838200"/>
            <a:ext cx="4495800"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212121"/>
                </a:solidFill>
                <a:effectLst/>
                <a:latin typeface="Times New Roman" pitchFamily="18" charset="0"/>
                <a:ea typeface="Calibri" pitchFamily="34" charset="0"/>
                <a:cs typeface="Times New Roman" pitchFamily="18" charset="0"/>
              </a:rPr>
              <a:t>Speaking to the students Dr. B B Sharma, Dean Student Welfare said that you are going to appear in a written examination so marks will be given only on the basis of what has been written in the paper and not on the basis of how much you know. Preparing for the exams by doing writing practice helps you in improving your speed and handwriting. This will help you finish the paper in time and revise it before submission, thus reducing the possibility of silly mistakes. </a:t>
            </a:r>
            <a:endParaRPr kumimoji="0" lang="en-US" sz="3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two\Desktop\Workshop\20171102223535_IMG_0733.JPG"/>
          <p:cNvPicPr>
            <a:picLocks noChangeAspect="1" noChangeArrowheads="1"/>
          </p:cNvPicPr>
          <p:nvPr/>
        </p:nvPicPr>
        <p:blipFill>
          <a:blip r:embed="rId2" cstate="print">
            <a:lum bright="10000"/>
          </a:blip>
          <a:srcRect/>
          <a:stretch>
            <a:fillRect/>
          </a:stretch>
        </p:blipFill>
        <p:spPr bwMode="auto">
          <a:xfrm>
            <a:off x="762000" y="228600"/>
            <a:ext cx="7658100" cy="510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3"/>
          <p:cNvSpPr>
            <a:spLocks noGrp="1"/>
          </p:cNvSpPr>
          <p:nvPr>
            <p:ph type="title"/>
          </p:nvPr>
        </p:nvSpPr>
        <p:spPr>
          <a:xfrm>
            <a:off x="0" y="5410200"/>
            <a:ext cx="9144000" cy="1219200"/>
          </a:xfrm>
        </p:spPr>
        <p:txBody>
          <a:bodyPr>
            <a:noAutofit/>
          </a:bodyPr>
          <a:lstStyle/>
          <a:p>
            <a:pPr algn="just"/>
            <a:r>
              <a:rPr lang="en-US" sz="1800" dirty="0" smtClean="0">
                <a:latin typeface="Times New Roman" pitchFamily="18" charset="0"/>
                <a:cs typeface="Times New Roman" pitchFamily="18" charset="0"/>
              </a:rPr>
              <a:t>On the same subject </a:t>
            </a:r>
            <a:r>
              <a:rPr lang="en-US" sz="1800" dirty="0" err="1" smtClean="0">
                <a:latin typeface="Times New Roman" pitchFamily="18" charset="0"/>
                <a:cs typeface="Times New Roman" pitchFamily="18" charset="0"/>
              </a:rPr>
              <a:t>Shachie</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Mam</a:t>
            </a:r>
            <a:r>
              <a:rPr lang="en-US" sz="1800" dirty="0" smtClean="0">
                <a:latin typeface="Times New Roman" pitchFamily="18" charset="0"/>
                <a:cs typeface="Times New Roman" pitchFamily="18" charset="0"/>
              </a:rPr>
              <a:t> said that staying motivated is one of the most important requirements for students appearing in university exams. Your performance in the exams depends in a big way on how motivated you are and how you maintain it throughout the exam period</a:t>
            </a:r>
            <a:br>
              <a:rPr lang="en-US" sz="1800" dirty="0" smtClean="0">
                <a:latin typeface="Times New Roman" pitchFamily="18" charset="0"/>
                <a:cs typeface="Times New Roman" pitchFamily="18" charset="0"/>
              </a:rPr>
            </a:br>
            <a:endParaRPr lang="en-US" sz="1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8600" y="5638800"/>
            <a:ext cx="8686800" cy="884238"/>
          </a:xfrm>
        </p:spPr>
        <p:txBody>
          <a:bodyPr>
            <a:normAutofit/>
          </a:bodyPr>
          <a:lstStyle/>
          <a:p>
            <a:r>
              <a:rPr lang="en-US" sz="4800" dirty="0" smtClean="0"/>
              <a:t>Achievers, Benefactors &amp; Regulars</a:t>
            </a:r>
            <a:endParaRPr lang="en-US" sz="4800" dirty="0"/>
          </a:p>
        </p:txBody>
      </p:sp>
      <p:pic>
        <p:nvPicPr>
          <p:cNvPr id="5122" name="Picture 2" descr="Image result for prize distribution logo"/>
          <p:cNvPicPr>
            <a:picLocks noChangeAspect="1" noChangeArrowheads="1"/>
          </p:cNvPicPr>
          <p:nvPr/>
        </p:nvPicPr>
        <p:blipFill>
          <a:blip r:embed="rId2" cstate="print"/>
          <a:srcRect/>
          <a:stretch>
            <a:fillRect/>
          </a:stretch>
        </p:blipFill>
        <p:spPr bwMode="auto">
          <a:xfrm>
            <a:off x="3581400" y="381000"/>
            <a:ext cx="5105400" cy="5105400"/>
          </a:xfrm>
          <a:prstGeom prst="rect">
            <a:avLst/>
          </a:prstGeom>
          <a:noFill/>
        </p:spPr>
      </p:pic>
      <p:sp>
        <p:nvSpPr>
          <p:cNvPr id="5124" name="AutoShape 4" descr="Image result for prize distribution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26" name="AutoShape 6" descr="Image result for prize distribution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 name="Picture 5" descr="download.jpg"/>
          <p:cNvPicPr>
            <a:picLocks noChangeAspect="1"/>
          </p:cNvPicPr>
          <p:nvPr/>
        </p:nvPicPr>
        <p:blipFill>
          <a:blip r:embed="rId3" cstate="print"/>
          <a:stretch>
            <a:fillRect/>
          </a:stretch>
        </p:blipFill>
        <p:spPr>
          <a:xfrm>
            <a:off x="457200" y="609600"/>
            <a:ext cx="2766792" cy="43434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enefactors1.jpg"/>
          <p:cNvPicPr>
            <a:picLocks noGrp="1" noChangeAspect="1"/>
          </p:cNvPicPr>
          <p:nvPr>
            <p:ph idx="4294967295"/>
          </p:nvPr>
        </p:nvPicPr>
        <p:blipFill>
          <a:blip r:embed="rId2" cstate="email"/>
          <a:stretch>
            <a:fillRect/>
          </a:stretch>
        </p:blipFill>
        <p:spPr>
          <a:xfrm>
            <a:off x="381000" y="533400"/>
            <a:ext cx="3643313" cy="2971800"/>
          </a:xfrm>
          <a:ln w="88900" cap="sq" cmpd="thickThin">
            <a:solidFill>
              <a:srgbClr val="000000"/>
            </a:solidFill>
          </a:ln>
          <a:effectLst>
            <a:innerShdw blurRad="76200">
              <a:srgbClr val="000000"/>
            </a:innerShdw>
          </a:effectLst>
        </p:spPr>
      </p:pic>
      <p:pic>
        <p:nvPicPr>
          <p:cNvPr id="5" name="Content Placeholder 3" descr="The-Regulars_1.png"/>
          <p:cNvPicPr>
            <a:picLocks noChangeAspect="1"/>
          </p:cNvPicPr>
          <p:nvPr/>
        </p:nvPicPr>
        <p:blipFill>
          <a:blip r:embed="rId3" cstate="print"/>
          <a:stretch>
            <a:fillRect/>
          </a:stretch>
        </p:blipFill>
        <p:spPr>
          <a:xfrm>
            <a:off x="4648200" y="533400"/>
            <a:ext cx="3984632" cy="2971800"/>
          </a:xfrm>
          <a:prstGeom prst="rect">
            <a:avLst/>
          </a:prstGeom>
          <a:ln w="88900" cap="sq" cmpd="thickThin">
            <a:solidFill>
              <a:srgbClr val="000000"/>
            </a:solidFill>
          </a:ln>
          <a:effectLst>
            <a:innerShdw blurRad="76200">
              <a:srgbClr val="000000"/>
            </a:innerShdw>
          </a:effectLst>
        </p:spPr>
      </p:pic>
      <p:pic>
        <p:nvPicPr>
          <p:cNvPr id="6" name="Content Placeholder 3" descr="achievers_1244598261.jpg"/>
          <p:cNvPicPr>
            <a:picLocks noChangeAspect="1"/>
          </p:cNvPicPr>
          <p:nvPr/>
        </p:nvPicPr>
        <p:blipFill>
          <a:blip r:embed="rId4" cstate="print"/>
          <a:stretch>
            <a:fillRect/>
          </a:stretch>
        </p:blipFill>
        <p:spPr>
          <a:xfrm>
            <a:off x="2286000" y="3962400"/>
            <a:ext cx="4343400" cy="2590800"/>
          </a:xfrm>
          <a:prstGeom prst="rect">
            <a:avLst/>
          </a:prstGeom>
          <a:ln w="228600" cap="sq" cmpd="thickThin">
            <a:solidFill>
              <a:srgbClr val="000000"/>
            </a:solidFill>
          </a:ln>
          <a:effectLst>
            <a:innerShdw blurRad="76200">
              <a:srgbClr val="000000"/>
            </a:innerShdw>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838200" y="0"/>
          <a:ext cx="7239000" cy="6903977"/>
        </p:xfrm>
        <a:graphic>
          <a:graphicData uri="http://schemas.openxmlformats.org/drawingml/2006/table">
            <a:tbl>
              <a:tblPr/>
              <a:tblGrid>
                <a:gridCol w="980178"/>
                <a:gridCol w="995735"/>
                <a:gridCol w="1161690"/>
                <a:gridCol w="1967797"/>
                <a:gridCol w="2133600"/>
              </a:tblGrid>
              <a:tr h="452683">
                <a:tc gridSpan="5">
                  <a:txBody>
                    <a:bodyPr/>
                    <a:lstStyle/>
                    <a:p>
                      <a:pPr algn="ctr" fontAlgn="b"/>
                      <a:r>
                        <a:rPr lang="en-US" sz="1400" b="1" i="0" u="none" strike="noStrike" dirty="0">
                          <a:solidFill>
                            <a:srgbClr val="000000"/>
                          </a:solidFill>
                          <a:latin typeface="Calibri"/>
                        </a:rPr>
                        <a:t>Panipat Institute of </a:t>
                      </a:r>
                      <a:r>
                        <a:rPr lang="en-US" sz="1400" b="1" i="0" u="none" strike="noStrike" dirty="0" err="1">
                          <a:solidFill>
                            <a:srgbClr val="000000"/>
                          </a:solidFill>
                          <a:latin typeface="Calibri"/>
                        </a:rPr>
                        <a:t>Engg</a:t>
                      </a:r>
                      <a:r>
                        <a:rPr lang="en-US" sz="1400" b="1" i="0" u="none" strike="noStrike" dirty="0">
                          <a:solidFill>
                            <a:srgbClr val="000000"/>
                          </a:solidFill>
                          <a:latin typeface="Calibri"/>
                        </a:rPr>
                        <a:t>.&amp; Tech</a:t>
                      </a:r>
                      <a:br>
                        <a:rPr lang="en-US" sz="1400" b="1" i="0" u="none" strike="noStrike" dirty="0">
                          <a:solidFill>
                            <a:srgbClr val="000000"/>
                          </a:solidFill>
                          <a:latin typeface="Calibri"/>
                        </a:rPr>
                      </a:br>
                      <a:r>
                        <a:rPr lang="en-US" sz="1400" b="1" i="0" u="none" strike="noStrike" dirty="0">
                          <a:solidFill>
                            <a:srgbClr val="000000"/>
                          </a:solidFill>
                          <a:latin typeface="Calibri"/>
                        </a:rPr>
                        <a:t>BBA 1st YR -A</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9729">
                <a:tc>
                  <a:txBody>
                    <a:bodyPr/>
                    <a:lstStyle/>
                    <a:p>
                      <a:pPr algn="l" fontAlgn="b"/>
                      <a:r>
                        <a:rPr lang="en-US" sz="1400" b="1" i="0" u="none" strike="noStrike">
                          <a:solidFill>
                            <a:srgbClr val="000000"/>
                          </a:solidFill>
                          <a:latin typeface="Calibri"/>
                        </a:rPr>
                        <a:t>Sr.No </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latin typeface="Calibri"/>
                        </a:rPr>
                        <a:t>Class</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latin typeface="Calibri"/>
                        </a:rPr>
                        <a:t>Roll No.</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latin typeface="Calibri"/>
                        </a:rPr>
                        <a:t>Name</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a:solidFill>
                            <a:srgbClr val="000000"/>
                          </a:solidFill>
                          <a:latin typeface="Calibri"/>
                        </a:rPr>
                        <a:t>Remarks </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9729">
                <a:tc>
                  <a:txBody>
                    <a:bodyPr/>
                    <a:lstStyle/>
                    <a:p>
                      <a:pPr algn="l" fontAlgn="b"/>
                      <a:r>
                        <a:rPr lang="en-US" sz="1400" b="0" i="0" u="none" strike="noStrike">
                          <a:solidFill>
                            <a:srgbClr val="000000"/>
                          </a:solidFill>
                          <a:latin typeface="Calibri"/>
                        </a:rPr>
                        <a:t>1</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BBA  1st</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Calibri"/>
                        </a:rPr>
                        <a:t>17005</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Suman</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Regular</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9729">
                <a:tc>
                  <a:txBody>
                    <a:bodyPr/>
                    <a:lstStyle/>
                    <a:p>
                      <a:pPr algn="l" fontAlgn="b"/>
                      <a:r>
                        <a:rPr lang="en-US" sz="1400" b="0" i="0" u="none" strike="noStrike">
                          <a:solidFill>
                            <a:srgbClr val="000000"/>
                          </a:solidFill>
                          <a:latin typeface="Calibri"/>
                        </a:rPr>
                        <a:t>2</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BBA  1st</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17171</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Nidhi</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Achiever</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9729">
                <a:tc>
                  <a:txBody>
                    <a:bodyPr/>
                    <a:lstStyle/>
                    <a:p>
                      <a:pPr algn="l" fontAlgn="b"/>
                      <a:r>
                        <a:rPr lang="en-US" sz="1400" b="0" i="0" u="none" strike="noStrike">
                          <a:solidFill>
                            <a:srgbClr val="000000"/>
                          </a:solidFill>
                          <a:latin typeface="Calibri"/>
                        </a:rPr>
                        <a:t>3</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BBA  1st</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17143</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Dishant </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Benefactor</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98665">
                <a:tc gridSpan="5">
                  <a:txBody>
                    <a:bodyPr/>
                    <a:lstStyle/>
                    <a:p>
                      <a:pPr algn="ctr" fontAlgn="b"/>
                      <a:r>
                        <a:rPr lang="en-US" sz="1400" b="1" i="0" u="none" strike="noStrike">
                          <a:solidFill>
                            <a:srgbClr val="000000"/>
                          </a:solidFill>
                          <a:latin typeface="Calibri"/>
                        </a:rPr>
                        <a:t/>
                      </a:r>
                      <a:br>
                        <a:rPr lang="en-US" sz="1400" b="1" i="0" u="none" strike="noStrike">
                          <a:solidFill>
                            <a:srgbClr val="000000"/>
                          </a:solidFill>
                          <a:latin typeface="Calibri"/>
                        </a:rPr>
                      </a:br>
                      <a:r>
                        <a:rPr lang="en-US" sz="1400" b="1" i="0" u="none" strike="noStrike">
                          <a:solidFill>
                            <a:srgbClr val="000000"/>
                          </a:solidFill>
                          <a:latin typeface="Calibri"/>
                        </a:rPr>
                        <a:t>BBA 1st YR -B</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9729">
                <a:tc>
                  <a:txBody>
                    <a:bodyPr/>
                    <a:lstStyle/>
                    <a:p>
                      <a:pPr algn="l" fontAlgn="b"/>
                      <a:r>
                        <a:rPr lang="en-US" sz="1400" b="1" i="0" u="none" strike="noStrike">
                          <a:solidFill>
                            <a:srgbClr val="000000"/>
                          </a:solidFill>
                          <a:latin typeface="Calibri"/>
                        </a:rPr>
                        <a:t>Sr.No </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latin typeface="Calibri"/>
                        </a:rPr>
                        <a:t>Class </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latin typeface="Calibri"/>
                        </a:rPr>
                        <a:t>Roll No</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a:solidFill>
                            <a:srgbClr val="000000"/>
                          </a:solidFill>
                          <a:latin typeface="Calibri"/>
                        </a:rPr>
                        <a:t>Name</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a:solidFill>
                            <a:srgbClr val="000000"/>
                          </a:solidFill>
                          <a:latin typeface="Calibri"/>
                        </a:rPr>
                        <a:t>Remarks </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9729">
                <a:tc>
                  <a:txBody>
                    <a:bodyPr/>
                    <a:lstStyle/>
                    <a:p>
                      <a:pPr algn="l" fontAlgn="b"/>
                      <a:r>
                        <a:rPr lang="en-US" sz="1400" b="0" i="0" u="none" strike="noStrike">
                          <a:solidFill>
                            <a:srgbClr val="000000"/>
                          </a:solidFill>
                          <a:latin typeface="Calibri"/>
                        </a:rPr>
                        <a:t>1</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BBA  1st</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solidFill>
                            <a:srgbClr val="000000"/>
                          </a:solidFill>
                          <a:latin typeface="Times New Roman"/>
                        </a:rPr>
                        <a:t>17008</a:t>
                      </a:r>
                    </a:p>
                  </a:txBody>
                  <a:tcPr marL="6947" marR="6947" marT="69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solidFill>
                            <a:srgbClr val="000000"/>
                          </a:solidFill>
                          <a:latin typeface="Times New Roman"/>
                        </a:rPr>
                        <a:t>Ankush</a:t>
                      </a:r>
                    </a:p>
                  </a:txBody>
                  <a:tcPr marL="6947" marR="6947" marT="69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Regular</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9729">
                <a:tc>
                  <a:txBody>
                    <a:bodyPr/>
                    <a:lstStyle/>
                    <a:p>
                      <a:pPr algn="l" fontAlgn="b"/>
                      <a:r>
                        <a:rPr lang="en-US" sz="1400" b="0" i="0" u="none" strike="noStrike">
                          <a:solidFill>
                            <a:srgbClr val="000000"/>
                          </a:solidFill>
                          <a:latin typeface="Calibri"/>
                        </a:rPr>
                        <a:t>2</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BBA  1st</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solidFill>
                            <a:srgbClr val="000000"/>
                          </a:solidFill>
                          <a:latin typeface="Times New Roman"/>
                        </a:rPr>
                        <a:t>17244</a:t>
                      </a:r>
                    </a:p>
                  </a:txBody>
                  <a:tcPr marL="6947" marR="6947" marT="69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solidFill>
                            <a:srgbClr val="000000"/>
                          </a:solidFill>
                          <a:latin typeface="Times New Roman"/>
                        </a:rPr>
                        <a:t>Nimi</a:t>
                      </a:r>
                    </a:p>
                  </a:txBody>
                  <a:tcPr marL="6947" marR="6947" marT="69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Achiever</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9729">
                <a:tc>
                  <a:txBody>
                    <a:bodyPr/>
                    <a:lstStyle/>
                    <a:p>
                      <a:pPr algn="l" fontAlgn="b"/>
                      <a:r>
                        <a:rPr lang="en-US" sz="1400" b="0" i="0" u="none" strike="noStrike">
                          <a:solidFill>
                            <a:srgbClr val="000000"/>
                          </a:solidFill>
                          <a:latin typeface="Calibri"/>
                        </a:rPr>
                        <a:t>3</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BBA  1st</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solidFill>
                            <a:srgbClr val="000000"/>
                          </a:solidFill>
                          <a:latin typeface="Times New Roman"/>
                        </a:rPr>
                        <a:t>17015</a:t>
                      </a:r>
                    </a:p>
                  </a:txBody>
                  <a:tcPr marL="6947" marR="6947" marT="69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solidFill>
                            <a:srgbClr val="000000"/>
                          </a:solidFill>
                          <a:latin typeface="Times New Roman"/>
                        </a:rPr>
                        <a:t>Sahil</a:t>
                      </a:r>
                    </a:p>
                  </a:txBody>
                  <a:tcPr marL="6947" marR="6947" marT="69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Benefactor</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2683">
                <a:tc gridSpan="5">
                  <a:txBody>
                    <a:bodyPr/>
                    <a:lstStyle/>
                    <a:p>
                      <a:pPr algn="ctr" fontAlgn="b"/>
                      <a:r>
                        <a:rPr lang="en-US" sz="1400" b="1" i="0" u="none" strike="noStrike">
                          <a:solidFill>
                            <a:srgbClr val="000000"/>
                          </a:solidFill>
                          <a:latin typeface="Calibri"/>
                        </a:rPr>
                        <a:t/>
                      </a:r>
                      <a:br>
                        <a:rPr lang="en-US" sz="1400" b="1" i="0" u="none" strike="noStrike">
                          <a:solidFill>
                            <a:srgbClr val="000000"/>
                          </a:solidFill>
                          <a:latin typeface="Calibri"/>
                        </a:rPr>
                      </a:br>
                      <a:r>
                        <a:rPr lang="en-US" sz="1400" b="1" i="0" u="none" strike="noStrike">
                          <a:solidFill>
                            <a:srgbClr val="000000"/>
                          </a:solidFill>
                          <a:latin typeface="Calibri"/>
                        </a:rPr>
                        <a:t>BBA 1st YR -C</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9729">
                <a:tc>
                  <a:txBody>
                    <a:bodyPr/>
                    <a:lstStyle/>
                    <a:p>
                      <a:pPr algn="l" fontAlgn="b"/>
                      <a:r>
                        <a:rPr lang="en-US" sz="1400" b="1" i="0" u="none" strike="noStrike">
                          <a:solidFill>
                            <a:srgbClr val="000000"/>
                          </a:solidFill>
                          <a:latin typeface="Calibri"/>
                        </a:rPr>
                        <a:t>Sr.No </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latin typeface="Calibri"/>
                        </a:rPr>
                        <a:t>Class </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a:solidFill>
                            <a:srgbClr val="000000"/>
                          </a:solidFill>
                          <a:latin typeface="Calibri"/>
                        </a:rPr>
                        <a:t>Roll No</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a:solidFill>
                            <a:srgbClr val="000000"/>
                          </a:solidFill>
                          <a:latin typeface="Calibri"/>
                        </a:rPr>
                        <a:t>Name</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a:solidFill>
                            <a:srgbClr val="000000"/>
                          </a:solidFill>
                          <a:latin typeface="Calibri"/>
                        </a:rPr>
                        <a:t>Remarks </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9729">
                <a:tc>
                  <a:txBody>
                    <a:bodyPr/>
                    <a:lstStyle/>
                    <a:p>
                      <a:pPr algn="l" fontAlgn="b"/>
                      <a:r>
                        <a:rPr lang="en-US" sz="1400" b="0" i="0" u="none" strike="noStrike">
                          <a:solidFill>
                            <a:srgbClr val="000000"/>
                          </a:solidFill>
                          <a:latin typeface="Calibri"/>
                        </a:rPr>
                        <a:t>1</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BBA  1st</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17078</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Mehak </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Regular</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9729">
                <a:tc>
                  <a:txBody>
                    <a:bodyPr/>
                    <a:lstStyle/>
                    <a:p>
                      <a:pPr algn="l" fontAlgn="b"/>
                      <a:r>
                        <a:rPr lang="en-US" sz="1400" b="0" i="0" u="none" strike="noStrike">
                          <a:solidFill>
                            <a:srgbClr val="000000"/>
                          </a:solidFill>
                          <a:latin typeface="Calibri"/>
                        </a:rPr>
                        <a:t>2</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BBA  1st</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17182</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Charu</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Achiever</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9729">
                <a:tc>
                  <a:txBody>
                    <a:bodyPr/>
                    <a:lstStyle/>
                    <a:p>
                      <a:pPr algn="l" fontAlgn="b"/>
                      <a:r>
                        <a:rPr lang="en-US" sz="1400" b="0" i="0" u="none" strike="noStrike">
                          <a:solidFill>
                            <a:srgbClr val="000000"/>
                          </a:solidFill>
                          <a:latin typeface="Calibri"/>
                        </a:rPr>
                        <a:t>3</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BBA  1st</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17139</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Sakshi Bhutra </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Benefactor</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2683">
                <a:tc gridSpan="5">
                  <a:txBody>
                    <a:bodyPr/>
                    <a:lstStyle/>
                    <a:p>
                      <a:pPr algn="ctr" fontAlgn="b"/>
                      <a:r>
                        <a:rPr lang="en-US" sz="1400" b="1" i="0" u="none" strike="noStrike" dirty="0">
                          <a:solidFill>
                            <a:srgbClr val="000000"/>
                          </a:solidFill>
                          <a:latin typeface="Calibri"/>
                        </a:rPr>
                        <a:t/>
                      </a:r>
                      <a:br>
                        <a:rPr lang="en-US" sz="1400" b="1" i="0" u="none" strike="noStrike" dirty="0">
                          <a:solidFill>
                            <a:srgbClr val="000000"/>
                          </a:solidFill>
                          <a:latin typeface="Calibri"/>
                        </a:rPr>
                      </a:br>
                      <a:r>
                        <a:rPr lang="en-US" sz="1400" b="1" i="0" u="none" strike="noStrike" dirty="0">
                          <a:solidFill>
                            <a:srgbClr val="000000"/>
                          </a:solidFill>
                          <a:latin typeface="Calibri"/>
                        </a:rPr>
                        <a:t>BBA 1st YR -D</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9729">
                <a:tc>
                  <a:txBody>
                    <a:bodyPr/>
                    <a:lstStyle/>
                    <a:p>
                      <a:pPr algn="l" fontAlgn="b"/>
                      <a:r>
                        <a:rPr lang="en-US" sz="1400" b="1" i="0" u="none" strike="noStrike">
                          <a:solidFill>
                            <a:srgbClr val="000000"/>
                          </a:solidFill>
                          <a:latin typeface="Calibri"/>
                        </a:rPr>
                        <a:t>Sr.No </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000000"/>
                          </a:solidFill>
                          <a:latin typeface="Calibri"/>
                        </a:rPr>
                        <a:t>Class </a:t>
                      </a:r>
                    </a:p>
                  </a:txBody>
                  <a:tcPr marL="6947" marR="6947" marT="6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latin typeface="Calibri"/>
                        </a:rPr>
                        <a:t>Roll No.</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latin typeface="Calibri"/>
                        </a:rPr>
                        <a:t>Name</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a:solidFill>
                            <a:srgbClr val="000000"/>
                          </a:solidFill>
                          <a:latin typeface="Calibri"/>
                        </a:rPr>
                        <a:t>Remarks </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9729">
                <a:tc>
                  <a:txBody>
                    <a:bodyPr/>
                    <a:lstStyle/>
                    <a:p>
                      <a:pPr algn="l" fontAlgn="b"/>
                      <a:r>
                        <a:rPr lang="en-US" sz="1400" b="0" i="0" u="none" strike="noStrike">
                          <a:solidFill>
                            <a:srgbClr val="000000"/>
                          </a:solidFill>
                          <a:latin typeface="Calibri"/>
                        </a:rPr>
                        <a:t>1</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BBA  1st</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17251</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JAHNVI </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Regular</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9729">
                <a:tc>
                  <a:txBody>
                    <a:bodyPr/>
                    <a:lstStyle/>
                    <a:p>
                      <a:pPr algn="l" fontAlgn="b"/>
                      <a:r>
                        <a:rPr lang="en-US" sz="1400" b="0" i="0" u="none" strike="noStrike">
                          <a:solidFill>
                            <a:srgbClr val="000000"/>
                          </a:solidFill>
                          <a:latin typeface="Calibri"/>
                        </a:rPr>
                        <a:t>2</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BBA  1st</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17031</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JASIKA ARORA</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Achiever</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9729">
                <a:tc>
                  <a:txBody>
                    <a:bodyPr/>
                    <a:lstStyle/>
                    <a:p>
                      <a:pPr algn="l" fontAlgn="b"/>
                      <a:r>
                        <a:rPr lang="en-US" sz="1400" b="0" i="0" u="none" strike="noStrike">
                          <a:solidFill>
                            <a:srgbClr val="000000"/>
                          </a:solidFill>
                          <a:latin typeface="Calibri"/>
                        </a:rPr>
                        <a:t>3</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BBA  1st</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17229</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DHRITI BHUTRA</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Benefactor</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2683">
                <a:tc gridSpan="5">
                  <a:txBody>
                    <a:bodyPr/>
                    <a:lstStyle/>
                    <a:p>
                      <a:pPr algn="ctr" fontAlgn="b"/>
                      <a:r>
                        <a:rPr lang="en-US" sz="1400" b="1" i="0" u="none" strike="noStrike">
                          <a:solidFill>
                            <a:srgbClr val="000000"/>
                          </a:solidFill>
                          <a:latin typeface="Calibri"/>
                        </a:rPr>
                        <a:t/>
                      </a:r>
                      <a:br>
                        <a:rPr lang="en-US" sz="1400" b="1" i="0" u="none" strike="noStrike">
                          <a:solidFill>
                            <a:srgbClr val="000000"/>
                          </a:solidFill>
                          <a:latin typeface="Calibri"/>
                        </a:rPr>
                      </a:br>
                      <a:r>
                        <a:rPr lang="en-US" sz="1400" b="1" i="0" u="none" strike="noStrike">
                          <a:solidFill>
                            <a:srgbClr val="000000"/>
                          </a:solidFill>
                          <a:latin typeface="Calibri"/>
                        </a:rPr>
                        <a:t>BBA 1st YR -E</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9729">
                <a:tc>
                  <a:txBody>
                    <a:bodyPr/>
                    <a:lstStyle/>
                    <a:p>
                      <a:pPr algn="l" fontAlgn="b"/>
                      <a:r>
                        <a:rPr lang="en-US" sz="1400" b="1" i="0" u="none" strike="noStrike">
                          <a:solidFill>
                            <a:srgbClr val="000000"/>
                          </a:solidFill>
                          <a:latin typeface="Calibri"/>
                        </a:rPr>
                        <a:t>Sr.No </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000000"/>
                          </a:solidFill>
                          <a:latin typeface="Calibri"/>
                        </a:rPr>
                        <a:t>Class </a:t>
                      </a:r>
                    </a:p>
                  </a:txBody>
                  <a:tcPr marL="6947" marR="6947" marT="69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latin typeface="Calibri"/>
                        </a:rPr>
                        <a:t>Roll No</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latin typeface="Calibri"/>
                        </a:rPr>
                        <a:t>Name</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a:solidFill>
                            <a:srgbClr val="000000"/>
                          </a:solidFill>
                          <a:latin typeface="Calibri"/>
                        </a:rPr>
                        <a:t>Remarks </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9729">
                <a:tc>
                  <a:txBody>
                    <a:bodyPr/>
                    <a:lstStyle/>
                    <a:p>
                      <a:pPr algn="l" fontAlgn="b"/>
                      <a:r>
                        <a:rPr lang="en-US" sz="1400" b="0" i="0" u="none" strike="noStrike">
                          <a:solidFill>
                            <a:srgbClr val="000000"/>
                          </a:solidFill>
                          <a:latin typeface="Calibri"/>
                        </a:rPr>
                        <a:t>1</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BBA  1st</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17191</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Aireen Khan</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Regular</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9729">
                <a:tc>
                  <a:txBody>
                    <a:bodyPr/>
                    <a:lstStyle/>
                    <a:p>
                      <a:pPr algn="l" fontAlgn="b"/>
                      <a:r>
                        <a:rPr lang="en-US" sz="1400" b="0" i="0" u="none" strike="noStrike">
                          <a:solidFill>
                            <a:srgbClr val="000000"/>
                          </a:solidFill>
                          <a:latin typeface="Calibri"/>
                        </a:rPr>
                        <a:t>2</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BBA  1st</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17039</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err="1">
                          <a:solidFill>
                            <a:srgbClr val="000000"/>
                          </a:solidFill>
                          <a:latin typeface="Calibri"/>
                        </a:rPr>
                        <a:t>Tapsi</a:t>
                      </a:r>
                      <a:r>
                        <a:rPr lang="en-US" sz="1400" b="0" i="0" u="none" strike="noStrike" dirty="0">
                          <a:solidFill>
                            <a:srgbClr val="000000"/>
                          </a:solidFill>
                          <a:latin typeface="Calibri"/>
                        </a:rPr>
                        <a:t> </a:t>
                      </a:r>
                      <a:r>
                        <a:rPr lang="en-US" sz="1400" b="0" i="0" u="none" strike="noStrike" dirty="0" err="1">
                          <a:solidFill>
                            <a:srgbClr val="000000"/>
                          </a:solidFill>
                          <a:latin typeface="Calibri"/>
                        </a:rPr>
                        <a:t>Katyal</a:t>
                      </a:r>
                      <a:endParaRPr lang="en-US" sz="1400" b="0" i="0" u="none" strike="noStrike" dirty="0">
                        <a:solidFill>
                          <a:srgbClr val="000000"/>
                        </a:solidFill>
                        <a:latin typeface="Calibri"/>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Achiever</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9729">
                <a:tc>
                  <a:txBody>
                    <a:bodyPr/>
                    <a:lstStyle/>
                    <a:p>
                      <a:pPr algn="l" fontAlgn="b"/>
                      <a:r>
                        <a:rPr lang="en-US" sz="1400" b="0" i="0" u="none" strike="noStrike">
                          <a:solidFill>
                            <a:srgbClr val="000000"/>
                          </a:solidFill>
                          <a:latin typeface="Calibri"/>
                        </a:rPr>
                        <a:t>3</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BBA  1st</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17225</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err="1">
                          <a:solidFill>
                            <a:srgbClr val="000000"/>
                          </a:solidFill>
                          <a:latin typeface="Calibri"/>
                        </a:rPr>
                        <a:t>Aman</a:t>
                      </a:r>
                      <a:r>
                        <a:rPr lang="en-US" sz="1400" b="0" i="0" u="none" strike="noStrike" dirty="0">
                          <a:solidFill>
                            <a:srgbClr val="000000"/>
                          </a:solidFill>
                          <a:latin typeface="Calibri"/>
                        </a:rPr>
                        <a:t> </a:t>
                      </a:r>
                      <a:r>
                        <a:rPr lang="en-US" sz="1400" b="0" i="0" u="none" strike="noStrike" dirty="0" err="1">
                          <a:solidFill>
                            <a:srgbClr val="000000"/>
                          </a:solidFill>
                          <a:latin typeface="Calibri"/>
                        </a:rPr>
                        <a:t>Goel</a:t>
                      </a:r>
                      <a:endParaRPr lang="en-US" sz="1400" b="0" i="0" u="none" strike="noStrike" dirty="0">
                        <a:solidFill>
                          <a:srgbClr val="000000"/>
                        </a:solidFill>
                        <a:latin typeface="Calibri"/>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Calibri"/>
                        </a:rPr>
                        <a:t>Benefactor</a:t>
                      </a: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20171108-WA0082.jpg"/>
          <p:cNvPicPr>
            <a:picLocks noChangeAspect="1"/>
          </p:cNvPicPr>
          <p:nvPr/>
        </p:nvPicPr>
        <p:blipFill>
          <a:blip r:embed="rId2" cstate="print"/>
          <a:stretch>
            <a:fillRect/>
          </a:stretch>
        </p:blipFill>
        <p:spPr>
          <a:xfrm>
            <a:off x="457200" y="838200"/>
            <a:ext cx="8001000" cy="6019800"/>
          </a:xfrm>
          <a:prstGeom prst="rect">
            <a:avLst/>
          </a:prstGeom>
        </p:spPr>
      </p:pic>
      <p:sp>
        <p:nvSpPr>
          <p:cNvPr id="3" name="Title 2"/>
          <p:cNvSpPr>
            <a:spLocks noGrp="1"/>
          </p:cNvSpPr>
          <p:nvPr>
            <p:ph type="title"/>
          </p:nvPr>
        </p:nvSpPr>
        <p:spPr>
          <a:xfrm>
            <a:off x="457200" y="0"/>
            <a:ext cx="8229600" cy="762000"/>
          </a:xfrm>
        </p:spPr>
        <p:txBody>
          <a:bodyPr>
            <a:normAutofit/>
          </a:bodyPr>
          <a:lstStyle/>
          <a:p>
            <a:r>
              <a:rPr lang="en-US" dirty="0" smtClean="0"/>
              <a:t>BBA 1</a:t>
            </a:r>
            <a:r>
              <a:rPr lang="en-US" baseline="30000" dirty="0" smtClean="0"/>
              <a:t>st</a:t>
            </a:r>
            <a:r>
              <a:rPr lang="en-US" dirty="0" smtClean="0"/>
              <a:t> Year </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838200" y="1"/>
          <a:ext cx="7467599" cy="6858005"/>
        </p:xfrm>
        <a:graphic>
          <a:graphicData uri="http://schemas.openxmlformats.org/drawingml/2006/table">
            <a:tbl>
              <a:tblPr/>
              <a:tblGrid>
                <a:gridCol w="1069985"/>
                <a:gridCol w="1069985"/>
                <a:gridCol w="1248314"/>
                <a:gridCol w="2117677"/>
                <a:gridCol w="1961638"/>
              </a:tblGrid>
              <a:tr h="452653">
                <a:tc gridSpan="5">
                  <a:txBody>
                    <a:bodyPr/>
                    <a:lstStyle/>
                    <a:p>
                      <a:pPr algn="ctr" fontAlgn="b"/>
                      <a:r>
                        <a:rPr lang="en-US" sz="1400" b="1" i="0" u="none" strike="noStrike" dirty="0">
                          <a:solidFill>
                            <a:srgbClr val="000000"/>
                          </a:solidFill>
                          <a:latin typeface="Calibri"/>
                        </a:rPr>
                        <a:t>Panipat Institute of </a:t>
                      </a:r>
                      <a:r>
                        <a:rPr lang="en-US" sz="1400" b="1" i="0" u="none" strike="noStrike" dirty="0" err="1">
                          <a:solidFill>
                            <a:srgbClr val="000000"/>
                          </a:solidFill>
                          <a:latin typeface="Calibri"/>
                        </a:rPr>
                        <a:t>Engg</a:t>
                      </a:r>
                      <a:r>
                        <a:rPr lang="en-US" sz="1400" b="1" i="0" u="none" strike="noStrike" dirty="0">
                          <a:solidFill>
                            <a:srgbClr val="000000"/>
                          </a:solidFill>
                          <a:latin typeface="Calibri"/>
                        </a:rPr>
                        <a:t>.&amp; Tech</a:t>
                      </a:r>
                      <a:br>
                        <a:rPr lang="en-US" sz="1400" b="1" i="0" u="none" strike="noStrike" dirty="0">
                          <a:solidFill>
                            <a:srgbClr val="000000"/>
                          </a:solidFill>
                          <a:latin typeface="Calibri"/>
                        </a:rPr>
                      </a:br>
                      <a:r>
                        <a:rPr lang="en-US" sz="1400" b="1" i="0" u="none" strike="noStrike" dirty="0">
                          <a:solidFill>
                            <a:srgbClr val="000000"/>
                          </a:solidFill>
                          <a:latin typeface="Calibri"/>
                        </a:rPr>
                        <a:t>BBA 2nd YR -A</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9737">
                <a:tc>
                  <a:txBody>
                    <a:bodyPr/>
                    <a:lstStyle/>
                    <a:p>
                      <a:pPr algn="l" fontAlgn="b"/>
                      <a:r>
                        <a:rPr lang="en-US" sz="1400" b="1" i="0" u="none" strike="noStrike">
                          <a:solidFill>
                            <a:srgbClr val="000000"/>
                          </a:solidFill>
                          <a:latin typeface="Calibri"/>
                        </a:rPr>
                        <a:t>Sr.No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latin typeface="Calibri"/>
                        </a:rPr>
                        <a:t>Class</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latin typeface="Calibri"/>
                        </a:rPr>
                        <a:t>Roll No.</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latin typeface="Calibri"/>
                        </a:rPr>
                        <a:t>Name</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latin typeface="Calibri"/>
                        </a:rPr>
                        <a:t>Remarks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9737">
                <a:tc>
                  <a:txBody>
                    <a:bodyPr/>
                    <a:lstStyle/>
                    <a:p>
                      <a:pPr algn="l" fontAlgn="b"/>
                      <a:r>
                        <a:rPr lang="en-US" sz="14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2nd YR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16006</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TWINKLE</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Achiever</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9737">
                <a:tc>
                  <a:txBody>
                    <a:bodyPr/>
                    <a:lstStyle/>
                    <a:p>
                      <a:pPr algn="l" fontAlgn="b"/>
                      <a:r>
                        <a:rPr lang="en-US" sz="1400" b="0" i="0" u="none" strike="noStrike">
                          <a:solidFill>
                            <a:srgbClr val="000000"/>
                          </a:solidFill>
                          <a:latin typeface="Calibri"/>
                        </a:rPr>
                        <a:t>2</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2nd YR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16311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PAVNI</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Regular</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9737">
                <a:tc>
                  <a:txBody>
                    <a:bodyPr/>
                    <a:lstStyle/>
                    <a:p>
                      <a:pPr algn="l" fontAlgn="b"/>
                      <a:r>
                        <a:rPr lang="en-US" sz="1400" b="0" i="0" u="none" strike="noStrike">
                          <a:solidFill>
                            <a:srgbClr val="000000"/>
                          </a:solidFill>
                          <a:latin typeface="Calibri"/>
                        </a:rPr>
                        <a:t>3</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2nd YR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latin typeface="Times New Roman"/>
                        </a:rPr>
                        <a:t>16159</a:t>
                      </a:r>
                    </a:p>
                  </a:txBody>
                  <a:tcPr marL="6995" marR="6995" marT="69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400" b="0" i="0" u="none" strike="noStrike">
                          <a:solidFill>
                            <a:srgbClr val="000000"/>
                          </a:solidFill>
                          <a:latin typeface="Times New Roman"/>
                        </a:rPr>
                        <a:t>RISHABH JAIN</a:t>
                      </a:r>
                    </a:p>
                  </a:txBody>
                  <a:tcPr marL="6995" marR="6995" marT="69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400" b="0" i="0" u="none" strike="noStrike">
                          <a:solidFill>
                            <a:srgbClr val="000000"/>
                          </a:solidFill>
                          <a:latin typeface="Calibri"/>
                        </a:rPr>
                        <a:t>Benefactor</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2653">
                <a:tc gridSpan="5">
                  <a:txBody>
                    <a:bodyPr/>
                    <a:lstStyle/>
                    <a:p>
                      <a:pPr algn="ctr" fontAlgn="b"/>
                      <a:r>
                        <a:rPr lang="en-US" sz="1400" b="1" i="0" u="none" strike="noStrike" dirty="0">
                          <a:solidFill>
                            <a:srgbClr val="000000"/>
                          </a:solidFill>
                          <a:latin typeface="Calibri"/>
                        </a:rPr>
                        <a:t/>
                      </a:r>
                      <a:br>
                        <a:rPr lang="en-US" sz="1400" b="1" i="0" u="none" strike="noStrike" dirty="0">
                          <a:solidFill>
                            <a:srgbClr val="000000"/>
                          </a:solidFill>
                          <a:latin typeface="Calibri"/>
                        </a:rPr>
                      </a:br>
                      <a:r>
                        <a:rPr lang="en-US" sz="1400" b="1" i="0" u="none" strike="noStrike" dirty="0">
                          <a:solidFill>
                            <a:srgbClr val="000000"/>
                          </a:solidFill>
                          <a:latin typeface="Calibri"/>
                        </a:rPr>
                        <a:t>BBA 2nd YR -B</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9737">
                <a:tc>
                  <a:txBody>
                    <a:bodyPr/>
                    <a:lstStyle/>
                    <a:p>
                      <a:pPr algn="l" fontAlgn="b"/>
                      <a:r>
                        <a:rPr lang="en-US" sz="1400" b="1" i="0" u="none" strike="noStrike">
                          <a:solidFill>
                            <a:srgbClr val="000000"/>
                          </a:solidFill>
                          <a:latin typeface="Calibri"/>
                        </a:rPr>
                        <a:t>Sr.No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latin typeface="Calibri"/>
                        </a:rPr>
                        <a:t>Class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latin typeface="Calibri"/>
                        </a:rPr>
                        <a:t>Roll No</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latin typeface="Calibri"/>
                        </a:rPr>
                        <a:t>Name</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latin typeface="Calibri"/>
                        </a:rPr>
                        <a:t>Remarks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9737">
                <a:tc>
                  <a:txBody>
                    <a:bodyPr/>
                    <a:lstStyle/>
                    <a:p>
                      <a:pPr algn="l" fontAlgn="b"/>
                      <a:r>
                        <a:rPr lang="en-US" sz="14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2nd YR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solidFill>
                            <a:srgbClr val="000000"/>
                          </a:solidFill>
                          <a:latin typeface="Times New Roman"/>
                        </a:rPr>
                        <a:t>16287</a:t>
                      </a:r>
                    </a:p>
                  </a:txBody>
                  <a:tcPr marL="6995" marR="6995" marT="69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solidFill>
                            <a:srgbClr val="000000"/>
                          </a:solidFill>
                          <a:latin typeface="Times New Roman"/>
                        </a:rPr>
                        <a:t>Rishabh </a:t>
                      </a:r>
                    </a:p>
                  </a:txBody>
                  <a:tcPr marL="6995" marR="6995" marT="69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Achiever</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9737">
                <a:tc>
                  <a:txBody>
                    <a:bodyPr/>
                    <a:lstStyle/>
                    <a:p>
                      <a:pPr algn="l" fontAlgn="b"/>
                      <a:r>
                        <a:rPr lang="en-US" sz="1400" b="0" i="0" u="none" strike="noStrike">
                          <a:solidFill>
                            <a:srgbClr val="000000"/>
                          </a:solidFill>
                          <a:latin typeface="Calibri"/>
                        </a:rPr>
                        <a:t>2</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2nd YR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latin typeface="Times New Roman"/>
                        </a:rPr>
                        <a:t>16144</a:t>
                      </a:r>
                    </a:p>
                  </a:txBody>
                  <a:tcPr marL="6995" marR="6995" marT="69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solidFill>
                            <a:srgbClr val="000000"/>
                          </a:solidFill>
                          <a:latin typeface="Times New Roman"/>
                        </a:rPr>
                        <a:t>Neeraj</a:t>
                      </a:r>
                    </a:p>
                  </a:txBody>
                  <a:tcPr marL="6995" marR="6995" marT="69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Regular</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9737">
                <a:tc>
                  <a:txBody>
                    <a:bodyPr/>
                    <a:lstStyle/>
                    <a:p>
                      <a:pPr algn="l" fontAlgn="b"/>
                      <a:r>
                        <a:rPr lang="en-US" sz="1400" b="0" i="0" u="none" strike="noStrike">
                          <a:solidFill>
                            <a:srgbClr val="000000"/>
                          </a:solidFill>
                          <a:latin typeface="Calibri"/>
                        </a:rPr>
                        <a:t>3</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2nd YR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solidFill>
                            <a:srgbClr val="000000"/>
                          </a:solidFill>
                          <a:latin typeface="Times New Roman"/>
                        </a:rPr>
                        <a:t>16188</a:t>
                      </a:r>
                    </a:p>
                  </a:txBody>
                  <a:tcPr marL="6995" marR="6995" marT="69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solidFill>
                            <a:srgbClr val="000000"/>
                          </a:solidFill>
                          <a:latin typeface="Times New Roman"/>
                        </a:rPr>
                        <a:t>Gavish </a:t>
                      </a:r>
                    </a:p>
                  </a:txBody>
                  <a:tcPr marL="6995" marR="6995" marT="69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Benefactor</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2653">
                <a:tc gridSpan="5">
                  <a:txBody>
                    <a:bodyPr/>
                    <a:lstStyle/>
                    <a:p>
                      <a:pPr algn="ctr" fontAlgn="b"/>
                      <a:r>
                        <a:rPr lang="en-US" sz="1400" b="1" i="0" u="none" strike="noStrike">
                          <a:solidFill>
                            <a:srgbClr val="000000"/>
                          </a:solidFill>
                          <a:latin typeface="Calibri"/>
                        </a:rPr>
                        <a:t/>
                      </a:r>
                      <a:br>
                        <a:rPr lang="en-US" sz="1400" b="1" i="0" u="none" strike="noStrike">
                          <a:solidFill>
                            <a:srgbClr val="000000"/>
                          </a:solidFill>
                          <a:latin typeface="Calibri"/>
                        </a:rPr>
                      </a:br>
                      <a:r>
                        <a:rPr lang="en-US" sz="1400" b="1" i="0" u="none" strike="noStrike">
                          <a:solidFill>
                            <a:srgbClr val="000000"/>
                          </a:solidFill>
                          <a:latin typeface="Calibri"/>
                        </a:rPr>
                        <a:t>BBA 2nd YR -C</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9737">
                <a:tc>
                  <a:txBody>
                    <a:bodyPr/>
                    <a:lstStyle/>
                    <a:p>
                      <a:pPr algn="l" fontAlgn="b"/>
                      <a:r>
                        <a:rPr lang="en-US" sz="1400" b="1" i="0" u="none" strike="noStrike">
                          <a:solidFill>
                            <a:srgbClr val="000000"/>
                          </a:solidFill>
                          <a:latin typeface="Calibri"/>
                        </a:rPr>
                        <a:t>Sr.No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latin typeface="Calibri"/>
                        </a:rPr>
                        <a:t>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latin typeface="Calibri"/>
                        </a:rPr>
                        <a:t>Roll No</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latin typeface="Calibri"/>
                        </a:rPr>
                        <a:t>Name</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latin typeface="Calibri"/>
                        </a:rPr>
                        <a:t>Remarks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9737">
                <a:tc>
                  <a:txBody>
                    <a:bodyPr/>
                    <a:lstStyle/>
                    <a:p>
                      <a:pPr algn="l" fontAlgn="b"/>
                      <a:r>
                        <a:rPr lang="en-US" sz="14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2nd YR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16156</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latin typeface="Calibri"/>
                        </a:rPr>
                        <a:t>Tanya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Regular</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9737">
                <a:tc>
                  <a:txBody>
                    <a:bodyPr/>
                    <a:lstStyle/>
                    <a:p>
                      <a:pPr algn="l" fontAlgn="b"/>
                      <a:r>
                        <a:rPr lang="en-US" sz="1400" b="0" i="0" u="none" strike="noStrike">
                          <a:solidFill>
                            <a:srgbClr val="000000"/>
                          </a:solidFill>
                          <a:latin typeface="Calibri"/>
                        </a:rPr>
                        <a:t>2</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2nd YR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16096</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Nancy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Achiever</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9737">
                <a:tc>
                  <a:txBody>
                    <a:bodyPr/>
                    <a:lstStyle/>
                    <a:p>
                      <a:pPr algn="l" fontAlgn="b"/>
                      <a:r>
                        <a:rPr lang="en-US" sz="1400" b="0" i="0" u="none" strike="noStrike">
                          <a:solidFill>
                            <a:srgbClr val="000000"/>
                          </a:solidFill>
                          <a:latin typeface="Calibri"/>
                        </a:rPr>
                        <a:t>3</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2nd YR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16066</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Hari</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solidFill>
                            <a:srgbClr val="000000"/>
                          </a:solidFill>
                          <a:latin typeface="Times New Roman"/>
                        </a:rPr>
                        <a:t>Benefactor</a:t>
                      </a:r>
                    </a:p>
                  </a:txBody>
                  <a:tcPr marL="6995" marR="6995" marT="69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2653">
                <a:tc gridSpan="5">
                  <a:txBody>
                    <a:bodyPr/>
                    <a:lstStyle/>
                    <a:p>
                      <a:pPr algn="ctr" fontAlgn="b"/>
                      <a:r>
                        <a:rPr lang="en-US" sz="1400" b="1" i="0" u="none" strike="noStrike" dirty="0">
                          <a:solidFill>
                            <a:srgbClr val="000000"/>
                          </a:solidFill>
                          <a:latin typeface="Calibri"/>
                        </a:rPr>
                        <a:t/>
                      </a:r>
                      <a:br>
                        <a:rPr lang="en-US" sz="1400" b="1" i="0" u="none" strike="noStrike" dirty="0">
                          <a:solidFill>
                            <a:srgbClr val="000000"/>
                          </a:solidFill>
                          <a:latin typeface="Calibri"/>
                        </a:rPr>
                      </a:br>
                      <a:r>
                        <a:rPr lang="en-US" sz="1400" b="1" i="0" u="none" strike="noStrike" dirty="0">
                          <a:solidFill>
                            <a:srgbClr val="000000"/>
                          </a:solidFill>
                          <a:latin typeface="Calibri"/>
                        </a:rPr>
                        <a:t>BBA 2nd YR -D</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9737">
                <a:tc>
                  <a:txBody>
                    <a:bodyPr/>
                    <a:lstStyle/>
                    <a:p>
                      <a:pPr algn="l" fontAlgn="b"/>
                      <a:r>
                        <a:rPr lang="en-US" sz="1400" b="1" i="0" u="none" strike="noStrike">
                          <a:solidFill>
                            <a:srgbClr val="000000"/>
                          </a:solidFill>
                          <a:latin typeface="Calibri"/>
                        </a:rPr>
                        <a:t>Sr.No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000000"/>
                          </a:solidFill>
                          <a:latin typeface="Calibri"/>
                        </a:rPr>
                        <a:t>Class </a:t>
                      </a:r>
                    </a:p>
                  </a:txBody>
                  <a:tcPr marL="6995" marR="6995" marT="69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latin typeface="Calibri"/>
                        </a:rPr>
                        <a:t>Roll No.</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latin typeface="Calibri"/>
                        </a:rPr>
                        <a:t>Name</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latin typeface="Calibri"/>
                        </a:rPr>
                        <a:t>Remarks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9737">
                <a:tc>
                  <a:txBody>
                    <a:bodyPr/>
                    <a:lstStyle/>
                    <a:p>
                      <a:pPr algn="l" fontAlgn="b"/>
                      <a:r>
                        <a:rPr lang="en-US" sz="14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a:solidFill>
                            <a:srgbClr val="000000"/>
                          </a:solidFill>
                          <a:latin typeface="Calibri"/>
                        </a:rPr>
                        <a:t>2nd YR </a:t>
                      </a:r>
                    </a:p>
                  </a:txBody>
                  <a:tcPr marL="6995" marR="6995" marT="69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solidFill>
                            <a:srgbClr val="080808"/>
                          </a:solidFill>
                          <a:latin typeface="Times New Roman"/>
                        </a:rPr>
                        <a:t>16058</a:t>
                      </a:r>
                    </a:p>
                  </a:txBody>
                  <a:tcPr marL="6995" marR="6995" marT="69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400" b="0" i="0" u="none" strike="noStrike">
                          <a:solidFill>
                            <a:srgbClr val="000000"/>
                          </a:solidFill>
                          <a:latin typeface="Times New Roman"/>
                        </a:rPr>
                        <a:t>Aarzoo </a:t>
                      </a:r>
                    </a:p>
                  </a:txBody>
                  <a:tcPr marL="6995" marR="6995" marT="69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400" b="0" i="0" u="none" strike="noStrike">
                          <a:solidFill>
                            <a:srgbClr val="000000"/>
                          </a:solidFill>
                          <a:latin typeface="Calibri"/>
                        </a:rPr>
                        <a:t>Regular</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9737">
                <a:tc>
                  <a:txBody>
                    <a:bodyPr/>
                    <a:lstStyle/>
                    <a:p>
                      <a:pPr algn="l" fontAlgn="b"/>
                      <a:r>
                        <a:rPr lang="en-US" sz="1400" b="0" i="0" u="none" strike="noStrike">
                          <a:solidFill>
                            <a:srgbClr val="000000"/>
                          </a:solidFill>
                          <a:latin typeface="Calibri"/>
                        </a:rPr>
                        <a:t>2</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a:solidFill>
                            <a:srgbClr val="000000"/>
                          </a:solidFill>
                          <a:latin typeface="Calibri"/>
                        </a:rPr>
                        <a:t>2nd YR </a:t>
                      </a:r>
                    </a:p>
                  </a:txBody>
                  <a:tcPr marL="6995" marR="6995" marT="69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solidFill>
                            <a:srgbClr val="080808"/>
                          </a:solidFill>
                          <a:latin typeface="Times New Roman"/>
                        </a:rPr>
                        <a:t>16001</a:t>
                      </a:r>
                    </a:p>
                  </a:txBody>
                  <a:tcPr marL="6995" marR="6995" marT="69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400" b="0" i="0" u="none" strike="noStrike">
                          <a:solidFill>
                            <a:srgbClr val="000000"/>
                          </a:solidFill>
                          <a:latin typeface="Times New Roman"/>
                        </a:rPr>
                        <a:t>Ashima</a:t>
                      </a:r>
                    </a:p>
                  </a:txBody>
                  <a:tcPr marL="6995" marR="6995" marT="69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400" b="0" i="0" u="none" strike="noStrike">
                          <a:solidFill>
                            <a:srgbClr val="000000"/>
                          </a:solidFill>
                          <a:latin typeface="Calibri"/>
                        </a:rPr>
                        <a:t>Achiever</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9737">
                <a:tc>
                  <a:txBody>
                    <a:bodyPr/>
                    <a:lstStyle/>
                    <a:p>
                      <a:pPr algn="l" fontAlgn="b"/>
                      <a:r>
                        <a:rPr lang="en-US" sz="1400" b="0" i="0" u="none" strike="noStrike">
                          <a:solidFill>
                            <a:srgbClr val="000000"/>
                          </a:solidFill>
                          <a:latin typeface="Calibri"/>
                        </a:rPr>
                        <a:t>3</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a:solidFill>
                            <a:srgbClr val="000000"/>
                          </a:solidFill>
                          <a:latin typeface="Calibri"/>
                        </a:rPr>
                        <a:t>2nd YR </a:t>
                      </a:r>
                    </a:p>
                  </a:txBody>
                  <a:tcPr marL="6995" marR="6995" marT="69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solidFill>
                            <a:srgbClr val="080808"/>
                          </a:solidFill>
                          <a:latin typeface="Times New Roman"/>
                        </a:rPr>
                        <a:t>16148</a:t>
                      </a:r>
                    </a:p>
                  </a:txBody>
                  <a:tcPr marL="6995" marR="6995" marT="69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400" b="0" i="0" u="none" strike="noStrike">
                          <a:solidFill>
                            <a:srgbClr val="000000"/>
                          </a:solidFill>
                          <a:latin typeface="Times New Roman"/>
                        </a:rPr>
                        <a:t>Shubham Gupta</a:t>
                      </a:r>
                    </a:p>
                  </a:txBody>
                  <a:tcPr marL="6995" marR="6995" marT="69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solidFill>
                            <a:srgbClr val="000000"/>
                          </a:solidFill>
                          <a:latin typeface="Times New Roman"/>
                        </a:rPr>
                        <a:t>Benefactor</a:t>
                      </a:r>
                    </a:p>
                  </a:txBody>
                  <a:tcPr marL="6995" marR="6995" marT="69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2653">
                <a:tc gridSpan="5">
                  <a:txBody>
                    <a:bodyPr/>
                    <a:lstStyle/>
                    <a:p>
                      <a:pPr algn="ctr" fontAlgn="b"/>
                      <a:r>
                        <a:rPr lang="en-US" sz="1400" b="1" i="0" u="none" strike="noStrike">
                          <a:solidFill>
                            <a:srgbClr val="000000"/>
                          </a:solidFill>
                          <a:latin typeface="Calibri"/>
                        </a:rPr>
                        <a:t/>
                      </a:r>
                      <a:br>
                        <a:rPr lang="en-US" sz="1400" b="1" i="0" u="none" strike="noStrike">
                          <a:solidFill>
                            <a:srgbClr val="000000"/>
                          </a:solidFill>
                          <a:latin typeface="Calibri"/>
                        </a:rPr>
                      </a:br>
                      <a:r>
                        <a:rPr lang="en-US" sz="1400" b="1" i="0" u="none" strike="noStrike">
                          <a:solidFill>
                            <a:srgbClr val="000000"/>
                          </a:solidFill>
                          <a:latin typeface="Calibri"/>
                        </a:rPr>
                        <a:t>BBA 2nd YR -E</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9737">
                <a:tc>
                  <a:txBody>
                    <a:bodyPr/>
                    <a:lstStyle/>
                    <a:p>
                      <a:pPr algn="l" fontAlgn="b"/>
                      <a:r>
                        <a:rPr lang="en-US" sz="1400" b="1" i="0" u="none" strike="noStrike">
                          <a:solidFill>
                            <a:srgbClr val="000000"/>
                          </a:solidFill>
                          <a:latin typeface="Calibri"/>
                        </a:rPr>
                        <a:t>Sr.No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1" i="0" u="none" strike="noStrike">
                          <a:solidFill>
                            <a:srgbClr val="000000"/>
                          </a:solidFill>
                          <a:latin typeface="Calibri"/>
                        </a:rPr>
                        <a:t>Class </a:t>
                      </a:r>
                    </a:p>
                  </a:txBody>
                  <a:tcPr marL="6995" marR="6995" marT="69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latin typeface="Calibri"/>
                        </a:rPr>
                        <a:t>Roll No</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latin typeface="Calibri"/>
                        </a:rPr>
                        <a:t>Name</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latin typeface="Calibri"/>
                        </a:rPr>
                        <a:t>Remarks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9737">
                <a:tc>
                  <a:txBody>
                    <a:bodyPr/>
                    <a:lstStyle/>
                    <a:p>
                      <a:pPr algn="l" fontAlgn="b"/>
                      <a:r>
                        <a:rPr lang="en-US" sz="1400" b="0" i="0" u="none" strike="noStrike">
                          <a:solidFill>
                            <a:srgbClr val="000000"/>
                          </a:solidFill>
                          <a:latin typeface="Calibri"/>
                        </a:rPr>
                        <a:t>1</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a:solidFill>
                            <a:srgbClr val="000000"/>
                          </a:solidFill>
                          <a:latin typeface="Calibri"/>
                        </a:rPr>
                        <a:t>2nd YR </a:t>
                      </a:r>
                    </a:p>
                  </a:txBody>
                  <a:tcPr marL="6995" marR="6995" marT="69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16134</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Shivam Kapoor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Regular</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9737">
                <a:tc>
                  <a:txBody>
                    <a:bodyPr/>
                    <a:lstStyle/>
                    <a:p>
                      <a:pPr algn="l" fontAlgn="b"/>
                      <a:r>
                        <a:rPr lang="en-US" sz="1400" b="0" i="0" u="none" strike="noStrike">
                          <a:solidFill>
                            <a:srgbClr val="000000"/>
                          </a:solidFill>
                          <a:latin typeface="Calibri"/>
                        </a:rPr>
                        <a:t>2</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a:solidFill>
                            <a:srgbClr val="000000"/>
                          </a:solidFill>
                          <a:latin typeface="Calibri"/>
                        </a:rPr>
                        <a:t>2nd YR </a:t>
                      </a:r>
                    </a:p>
                  </a:txBody>
                  <a:tcPr marL="6995" marR="6995" marT="69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16284</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Lashit</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Achiever</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9737">
                <a:tc>
                  <a:txBody>
                    <a:bodyPr/>
                    <a:lstStyle/>
                    <a:p>
                      <a:pPr algn="l" fontAlgn="b"/>
                      <a:r>
                        <a:rPr lang="en-US" sz="1400" b="0" i="0" u="none" strike="noStrike">
                          <a:solidFill>
                            <a:srgbClr val="000000"/>
                          </a:solidFill>
                          <a:latin typeface="Calibri"/>
                        </a:rPr>
                        <a:t>3</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a:solidFill>
                            <a:srgbClr val="000000"/>
                          </a:solidFill>
                          <a:latin typeface="Calibri"/>
                        </a:rPr>
                        <a:t>2nd YR </a:t>
                      </a:r>
                    </a:p>
                  </a:txBody>
                  <a:tcPr marL="6995" marR="6995" marT="69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16268</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Calibri"/>
                        </a:rPr>
                        <a:t>Tanya </a:t>
                      </a:r>
                    </a:p>
                  </a:txBody>
                  <a:tcPr marL="6995" marR="6995" marT="69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latin typeface="Times New Roman"/>
                        </a:rPr>
                        <a:t>Benefactor</a:t>
                      </a:r>
                    </a:p>
                  </a:txBody>
                  <a:tcPr marL="6995" marR="6995" marT="69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077200" cy="609600"/>
          </a:xfrm>
        </p:spPr>
        <p:txBody>
          <a:bodyPr>
            <a:normAutofit fontScale="90000"/>
          </a:bodyPr>
          <a:lstStyle/>
          <a:p>
            <a:r>
              <a:rPr lang="en-US" dirty="0" smtClean="0"/>
              <a:t>BBA 2nd Year </a:t>
            </a:r>
            <a:endParaRPr lang="en-US" dirty="0"/>
          </a:p>
        </p:txBody>
      </p:sp>
      <p:pic>
        <p:nvPicPr>
          <p:cNvPr id="1026" name="Picture 2" descr="C:\Users\piet\Desktop\Nov Emag\t\IMG_0968.JPG"/>
          <p:cNvPicPr>
            <a:picLocks noChangeAspect="1" noChangeArrowheads="1"/>
          </p:cNvPicPr>
          <p:nvPr/>
        </p:nvPicPr>
        <p:blipFill>
          <a:blip r:embed="rId2" cstate="print"/>
          <a:srcRect l="27273" t="18182"/>
          <a:stretch>
            <a:fillRect/>
          </a:stretch>
        </p:blipFill>
        <p:spPr bwMode="auto">
          <a:xfrm>
            <a:off x="381001" y="1295400"/>
            <a:ext cx="2099734" cy="2362200"/>
          </a:xfrm>
          <a:prstGeom prst="rect">
            <a:avLst/>
          </a:prstGeom>
          <a:noFill/>
        </p:spPr>
      </p:pic>
      <p:pic>
        <p:nvPicPr>
          <p:cNvPr id="1027" name="Picture 3" descr="C:\Users\piet\Desktop\Nov Emag\t\IMG_0969.JPG"/>
          <p:cNvPicPr>
            <a:picLocks noChangeAspect="1" noChangeArrowheads="1"/>
          </p:cNvPicPr>
          <p:nvPr/>
        </p:nvPicPr>
        <p:blipFill>
          <a:blip r:embed="rId3" cstate="print"/>
          <a:srcRect l="48485" t="20000" r="11515"/>
          <a:stretch>
            <a:fillRect/>
          </a:stretch>
        </p:blipFill>
        <p:spPr bwMode="auto">
          <a:xfrm>
            <a:off x="2590800" y="1295400"/>
            <a:ext cx="1949823" cy="2362200"/>
          </a:xfrm>
          <a:prstGeom prst="rect">
            <a:avLst/>
          </a:prstGeom>
          <a:noFill/>
        </p:spPr>
      </p:pic>
      <p:pic>
        <p:nvPicPr>
          <p:cNvPr id="1028" name="Picture 4" descr="C:\Users\piet\Desktop\Nov Emag\t\IMG_0972.JPG"/>
          <p:cNvPicPr>
            <a:picLocks noChangeAspect="1" noChangeArrowheads="1"/>
          </p:cNvPicPr>
          <p:nvPr/>
        </p:nvPicPr>
        <p:blipFill>
          <a:blip r:embed="rId4" cstate="print"/>
          <a:srcRect l="40000" t="16250" r="10833"/>
          <a:stretch>
            <a:fillRect/>
          </a:stretch>
        </p:blipFill>
        <p:spPr bwMode="auto">
          <a:xfrm>
            <a:off x="4648200" y="1295400"/>
            <a:ext cx="1905000" cy="2343727"/>
          </a:xfrm>
          <a:prstGeom prst="rect">
            <a:avLst/>
          </a:prstGeom>
          <a:noFill/>
        </p:spPr>
      </p:pic>
      <p:pic>
        <p:nvPicPr>
          <p:cNvPr id="1029" name="Picture 5" descr="C:\Users\piet\Desktop\Nov Emag\t\IMG_0973.JPG"/>
          <p:cNvPicPr>
            <a:picLocks noChangeAspect="1" noChangeArrowheads="1"/>
          </p:cNvPicPr>
          <p:nvPr/>
        </p:nvPicPr>
        <p:blipFill>
          <a:blip r:embed="rId5" cstate="print"/>
          <a:srcRect l="53333" t="15000" r="10000" b="8750"/>
          <a:stretch>
            <a:fillRect/>
          </a:stretch>
        </p:blipFill>
        <p:spPr bwMode="auto">
          <a:xfrm>
            <a:off x="381000" y="3886200"/>
            <a:ext cx="2209800" cy="2746664"/>
          </a:xfrm>
          <a:prstGeom prst="rect">
            <a:avLst/>
          </a:prstGeom>
          <a:noFill/>
        </p:spPr>
      </p:pic>
      <p:pic>
        <p:nvPicPr>
          <p:cNvPr id="1030" name="Picture 6" descr="C:\Users\piet\Desktop\Nov Emag\t\IMG_0974.JPG"/>
          <p:cNvPicPr>
            <a:picLocks noChangeAspect="1" noChangeArrowheads="1"/>
          </p:cNvPicPr>
          <p:nvPr/>
        </p:nvPicPr>
        <p:blipFill>
          <a:blip r:embed="rId6" cstate="print"/>
          <a:srcRect l="45833" t="20000" r="14167" b="2500"/>
          <a:stretch>
            <a:fillRect/>
          </a:stretch>
        </p:blipFill>
        <p:spPr bwMode="auto">
          <a:xfrm>
            <a:off x="2743200" y="3962400"/>
            <a:ext cx="2057400" cy="2657475"/>
          </a:xfrm>
          <a:prstGeom prst="rect">
            <a:avLst/>
          </a:prstGeom>
          <a:noFill/>
        </p:spPr>
      </p:pic>
      <p:pic>
        <p:nvPicPr>
          <p:cNvPr id="1031" name="Picture 7" descr="C:\Users\piet\Desktop\Nov Emag\t\IMG_0975.JPG"/>
          <p:cNvPicPr>
            <a:picLocks noChangeAspect="1" noChangeArrowheads="1"/>
          </p:cNvPicPr>
          <p:nvPr/>
        </p:nvPicPr>
        <p:blipFill>
          <a:blip r:embed="rId7" cstate="print"/>
          <a:srcRect l="41667" t="16250" r="14167" b="3750"/>
          <a:stretch>
            <a:fillRect/>
          </a:stretch>
        </p:blipFill>
        <p:spPr bwMode="auto">
          <a:xfrm>
            <a:off x="4953000" y="3962400"/>
            <a:ext cx="1766888" cy="2590800"/>
          </a:xfrm>
          <a:prstGeom prst="rect">
            <a:avLst/>
          </a:prstGeom>
          <a:noFill/>
        </p:spPr>
      </p:pic>
      <p:pic>
        <p:nvPicPr>
          <p:cNvPr id="1032" name="Picture 8" descr="C:\Users\piet\Desktop\Nov Emag\t\IMG_0976.JPG"/>
          <p:cNvPicPr>
            <a:picLocks noChangeAspect="1" noChangeArrowheads="1"/>
          </p:cNvPicPr>
          <p:nvPr/>
        </p:nvPicPr>
        <p:blipFill>
          <a:blip r:embed="rId8" cstate="print"/>
          <a:srcRect l="50000" t="13750" r="14167" b="12500"/>
          <a:stretch>
            <a:fillRect/>
          </a:stretch>
        </p:blipFill>
        <p:spPr bwMode="auto">
          <a:xfrm>
            <a:off x="6858000" y="3962400"/>
            <a:ext cx="1905000" cy="2613836"/>
          </a:xfrm>
          <a:prstGeom prst="rect">
            <a:avLst/>
          </a:prstGeom>
          <a:noFill/>
        </p:spPr>
      </p:pic>
      <p:pic>
        <p:nvPicPr>
          <p:cNvPr id="1033" name="Picture 9" descr="C:\Users\piet\Desktop\Nov Emag\t\IMG_0977.JPG"/>
          <p:cNvPicPr>
            <a:picLocks noChangeAspect="1" noChangeArrowheads="1"/>
          </p:cNvPicPr>
          <p:nvPr/>
        </p:nvPicPr>
        <p:blipFill>
          <a:blip r:embed="rId9" cstate="print"/>
          <a:srcRect l="54166" t="20000" r="9167" b="6250"/>
          <a:stretch>
            <a:fillRect/>
          </a:stretch>
        </p:blipFill>
        <p:spPr bwMode="auto">
          <a:xfrm>
            <a:off x="6629400" y="1295400"/>
            <a:ext cx="2178803" cy="2438399"/>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resdefault.jpg"/>
          <p:cNvPicPr>
            <a:picLocks noChangeAspect="1"/>
          </p:cNvPicPr>
          <p:nvPr/>
        </p:nvPicPr>
        <p:blipFill>
          <a:blip r:embed="rId2" cstate="print"/>
          <a:stretch>
            <a:fillRect/>
          </a:stretch>
        </p:blipFill>
        <p:spPr>
          <a:xfrm>
            <a:off x="0" y="0"/>
            <a:ext cx="9144000" cy="3889914"/>
          </a:xfrm>
          <a:prstGeom prst="rect">
            <a:avLst/>
          </a:prstGeom>
          <a:ln>
            <a:noFill/>
          </a:ln>
          <a:effectLst>
            <a:outerShdw blurRad="292100" dist="139700" dir="2700000" algn="tl" rotWithShape="0">
              <a:srgbClr val="333333">
                <a:alpha val="65000"/>
              </a:srgbClr>
            </a:outerShdw>
          </a:effectLst>
        </p:spPr>
      </p:pic>
      <p:pic>
        <p:nvPicPr>
          <p:cNvPr id="5" name="Picture 4" descr="f3b68720-beeb-4886-9cb0-c82120a039fb.jpg"/>
          <p:cNvPicPr>
            <a:picLocks noChangeAspect="1"/>
          </p:cNvPicPr>
          <p:nvPr/>
        </p:nvPicPr>
        <p:blipFill>
          <a:blip r:embed="rId3" cstate="print"/>
          <a:srcRect b="18421"/>
          <a:stretch>
            <a:fillRect/>
          </a:stretch>
        </p:blipFill>
        <p:spPr>
          <a:xfrm>
            <a:off x="0" y="3810000"/>
            <a:ext cx="4114800" cy="3048000"/>
          </a:xfrm>
          <a:prstGeom prst="rect">
            <a:avLst/>
          </a:prstGeom>
        </p:spPr>
      </p:pic>
      <p:pic>
        <p:nvPicPr>
          <p:cNvPr id="6" name="Picture 5" descr="logo.png"/>
          <p:cNvPicPr>
            <a:picLocks noChangeAspect="1"/>
          </p:cNvPicPr>
          <p:nvPr/>
        </p:nvPicPr>
        <p:blipFill>
          <a:blip r:embed="rId4" cstate="print"/>
          <a:stretch>
            <a:fillRect/>
          </a:stretch>
        </p:blipFill>
        <p:spPr>
          <a:xfrm>
            <a:off x="4038600" y="3581401"/>
            <a:ext cx="5105400" cy="3276600"/>
          </a:xfrm>
          <a:prstGeom prst="rect">
            <a:avLst/>
          </a:prstGeom>
        </p:spPr>
      </p:pic>
      <p:pic>
        <p:nvPicPr>
          <p:cNvPr id="7" name="Picture 6" descr="dc9aa46d-a108-44d1-8841-0a779d7b46bb.png"/>
          <p:cNvPicPr>
            <a:picLocks noChangeAspect="1"/>
          </p:cNvPicPr>
          <p:nvPr/>
        </p:nvPicPr>
        <p:blipFill>
          <a:blip r:embed="rId5" cstate="print"/>
          <a:stretch>
            <a:fillRect/>
          </a:stretch>
        </p:blipFill>
        <p:spPr>
          <a:xfrm>
            <a:off x="0" y="0"/>
            <a:ext cx="2209800" cy="36576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838200" y="0"/>
          <a:ext cx="7467601" cy="6553204"/>
        </p:xfrm>
        <a:graphic>
          <a:graphicData uri="http://schemas.openxmlformats.org/drawingml/2006/table">
            <a:tbl>
              <a:tblPr/>
              <a:tblGrid>
                <a:gridCol w="1035968"/>
                <a:gridCol w="1035968"/>
                <a:gridCol w="1208628"/>
                <a:gridCol w="1510787"/>
                <a:gridCol w="2676250"/>
              </a:tblGrid>
              <a:tr h="539353">
                <a:tc gridSpan="5">
                  <a:txBody>
                    <a:bodyPr/>
                    <a:lstStyle/>
                    <a:p>
                      <a:pPr algn="ctr" fontAlgn="b"/>
                      <a:r>
                        <a:rPr lang="en-US" sz="1500" b="1" i="0" u="none" strike="noStrike" dirty="0">
                          <a:solidFill>
                            <a:srgbClr val="000000"/>
                          </a:solidFill>
                          <a:latin typeface="Calibri"/>
                        </a:rPr>
                        <a:t>Panipat Institute of </a:t>
                      </a:r>
                      <a:r>
                        <a:rPr lang="en-US" sz="1500" b="1" i="0" u="none" strike="noStrike" dirty="0" err="1">
                          <a:solidFill>
                            <a:srgbClr val="000000"/>
                          </a:solidFill>
                          <a:latin typeface="Calibri"/>
                        </a:rPr>
                        <a:t>Engg</a:t>
                      </a:r>
                      <a:r>
                        <a:rPr lang="en-US" sz="1500" b="1" i="0" u="none" strike="noStrike" dirty="0">
                          <a:solidFill>
                            <a:srgbClr val="000000"/>
                          </a:solidFill>
                          <a:latin typeface="Calibri"/>
                        </a:rPr>
                        <a:t>.&amp; Tech</a:t>
                      </a:r>
                      <a:br>
                        <a:rPr lang="en-US" sz="1500" b="1" i="0" u="none" strike="noStrike" dirty="0">
                          <a:solidFill>
                            <a:srgbClr val="000000"/>
                          </a:solidFill>
                          <a:latin typeface="Calibri"/>
                        </a:rPr>
                      </a:br>
                      <a:r>
                        <a:rPr lang="en-US" sz="1500" b="1" i="0" u="none" strike="noStrike" dirty="0">
                          <a:solidFill>
                            <a:srgbClr val="000000"/>
                          </a:solidFill>
                          <a:latin typeface="Calibri"/>
                        </a:rPr>
                        <a:t>BBA 3rd YR -A</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74737">
                <a:tc>
                  <a:txBody>
                    <a:bodyPr/>
                    <a:lstStyle/>
                    <a:p>
                      <a:pPr algn="l" fontAlgn="b"/>
                      <a:r>
                        <a:rPr lang="en-US" sz="1500" b="1" i="0" u="none" strike="noStrike">
                          <a:solidFill>
                            <a:srgbClr val="000000"/>
                          </a:solidFill>
                          <a:latin typeface="Calibri"/>
                        </a:rPr>
                        <a:t>Sr.No </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1" i="0" u="none" strike="noStrike">
                          <a:solidFill>
                            <a:srgbClr val="000000"/>
                          </a:solidFill>
                          <a:latin typeface="Calibri"/>
                        </a:rPr>
                        <a:t>Class</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1" i="0" u="none" strike="noStrike">
                          <a:solidFill>
                            <a:srgbClr val="000000"/>
                          </a:solidFill>
                          <a:latin typeface="Calibri"/>
                        </a:rPr>
                        <a:t>Roll No.</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1" i="0" u="none" strike="noStrike">
                          <a:solidFill>
                            <a:srgbClr val="000000"/>
                          </a:solidFill>
                          <a:latin typeface="Calibri"/>
                        </a:rPr>
                        <a:t>Name</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1" i="0" u="none" strike="noStrike">
                          <a:solidFill>
                            <a:srgbClr val="000000"/>
                          </a:solidFill>
                          <a:latin typeface="Calibri"/>
                        </a:rPr>
                        <a:t>Remarks </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4737">
                <a:tc>
                  <a:txBody>
                    <a:bodyPr/>
                    <a:lstStyle/>
                    <a:p>
                      <a:pPr algn="l" fontAlgn="b"/>
                      <a:r>
                        <a:rPr lang="en-US" sz="1500" b="0" i="0" u="none" strike="noStrike">
                          <a:solidFill>
                            <a:srgbClr val="000000"/>
                          </a:solidFill>
                          <a:latin typeface="Calibri"/>
                        </a:rPr>
                        <a:t>1</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500" b="0" i="0" u="none" strike="noStrike">
                          <a:solidFill>
                            <a:srgbClr val="000000"/>
                          </a:solidFill>
                          <a:latin typeface="Calibri"/>
                        </a:rPr>
                        <a:t>3rd Yr</a:t>
                      </a:r>
                    </a:p>
                  </a:txBody>
                  <a:tcPr marL="8744" marR="8744" marT="8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500" b="0" i="0" u="none" strike="noStrike">
                          <a:solidFill>
                            <a:srgbClr val="000000"/>
                          </a:solidFill>
                          <a:latin typeface="Times New Roman"/>
                        </a:rPr>
                        <a:t>15005</a:t>
                      </a:r>
                    </a:p>
                  </a:txBody>
                  <a:tcPr marL="8744" marR="8744" marT="87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500" b="0" i="0" u="none" strike="noStrike">
                          <a:solidFill>
                            <a:srgbClr val="000000"/>
                          </a:solidFill>
                          <a:latin typeface="Times New Roman"/>
                        </a:rPr>
                        <a:t>Naina Guglani </a:t>
                      </a:r>
                    </a:p>
                  </a:txBody>
                  <a:tcPr marL="8744" marR="8744" marT="87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a:solidFill>
                            <a:srgbClr val="000000"/>
                          </a:solidFill>
                          <a:latin typeface="Calibri"/>
                        </a:rPr>
                        <a:t>Regular</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4737">
                <a:tc>
                  <a:txBody>
                    <a:bodyPr/>
                    <a:lstStyle/>
                    <a:p>
                      <a:pPr algn="l" fontAlgn="b"/>
                      <a:r>
                        <a:rPr lang="en-US" sz="1500" b="0" i="0" u="none" strike="noStrike">
                          <a:solidFill>
                            <a:srgbClr val="000000"/>
                          </a:solidFill>
                          <a:latin typeface="Calibri"/>
                        </a:rPr>
                        <a:t>2</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500" b="0" i="0" u="none" strike="noStrike">
                          <a:solidFill>
                            <a:srgbClr val="000000"/>
                          </a:solidFill>
                          <a:latin typeface="Calibri"/>
                        </a:rPr>
                        <a:t>3rd Yr</a:t>
                      </a:r>
                    </a:p>
                  </a:txBody>
                  <a:tcPr marL="8744" marR="8744" marT="8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500" b="0" i="0" u="none" strike="noStrike">
                          <a:solidFill>
                            <a:srgbClr val="000000"/>
                          </a:solidFill>
                          <a:latin typeface="Times New Roman"/>
                        </a:rPr>
                        <a:t>15264</a:t>
                      </a:r>
                    </a:p>
                  </a:txBody>
                  <a:tcPr marL="8744" marR="8744" marT="87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500" b="0" i="0" u="none" strike="noStrike">
                          <a:solidFill>
                            <a:srgbClr val="000000"/>
                          </a:solidFill>
                          <a:latin typeface="Times New Roman"/>
                        </a:rPr>
                        <a:t>Gunjan </a:t>
                      </a:r>
                    </a:p>
                  </a:txBody>
                  <a:tcPr marL="8744" marR="8744" marT="87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a:solidFill>
                            <a:srgbClr val="000000"/>
                          </a:solidFill>
                          <a:latin typeface="Calibri"/>
                        </a:rPr>
                        <a:t>Achiever</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4737">
                <a:tc>
                  <a:txBody>
                    <a:bodyPr/>
                    <a:lstStyle/>
                    <a:p>
                      <a:pPr algn="l" fontAlgn="b"/>
                      <a:r>
                        <a:rPr lang="en-US" sz="1500" b="0" i="0" u="none" strike="noStrike">
                          <a:solidFill>
                            <a:srgbClr val="000000"/>
                          </a:solidFill>
                          <a:latin typeface="Calibri"/>
                        </a:rPr>
                        <a:t>3</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500" b="0" i="0" u="none" strike="noStrike">
                          <a:solidFill>
                            <a:srgbClr val="000000"/>
                          </a:solidFill>
                          <a:latin typeface="Times New Roman"/>
                        </a:rPr>
                        <a:t>3rd Yr</a:t>
                      </a:r>
                    </a:p>
                  </a:txBody>
                  <a:tcPr marL="8744" marR="8744" marT="87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500" b="0" i="0" u="none" strike="noStrike">
                          <a:solidFill>
                            <a:srgbClr val="000000"/>
                          </a:solidFill>
                          <a:latin typeface="Times New Roman"/>
                        </a:rPr>
                        <a:t>15041</a:t>
                      </a:r>
                    </a:p>
                  </a:txBody>
                  <a:tcPr marL="8744" marR="8744" marT="87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500" b="0" i="0" u="none" strike="noStrike">
                          <a:solidFill>
                            <a:srgbClr val="000000"/>
                          </a:solidFill>
                          <a:latin typeface="Times New Roman"/>
                        </a:rPr>
                        <a:t>Meenakshi</a:t>
                      </a:r>
                    </a:p>
                  </a:txBody>
                  <a:tcPr marL="8744" marR="8744" marT="87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500" b="0" i="0" u="none" strike="noStrike">
                          <a:solidFill>
                            <a:srgbClr val="000000"/>
                          </a:solidFill>
                          <a:latin typeface="Times New Roman"/>
                        </a:rPr>
                        <a:t>Benefactor</a:t>
                      </a:r>
                    </a:p>
                  </a:txBody>
                  <a:tcPr marL="8744" marR="8744" marT="87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39353">
                <a:tc gridSpan="5">
                  <a:txBody>
                    <a:bodyPr/>
                    <a:lstStyle/>
                    <a:p>
                      <a:pPr algn="ctr" fontAlgn="b"/>
                      <a:r>
                        <a:rPr lang="en-US" sz="1500" b="1" i="0" u="none" strike="noStrike">
                          <a:solidFill>
                            <a:srgbClr val="000000"/>
                          </a:solidFill>
                          <a:latin typeface="Calibri"/>
                        </a:rPr>
                        <a:t/>
                      </a:r>
                      <a:br>
                        <a:rPr lang="en-US" sz="1500" b="1" i="0" u="none" strike="noStrike">
                          <a:solidFill>
                            <a:srgbClr val="000000"/>
                          </a:solidFill>
                          <a:latin typeface="Calibri"/>
                        </a:rPr>
                      </a:br>
                      <a:r>
                        <a:rPr lang="en-US" sz="1500" b="1" i="0" u="none" strike="noStrike">
                          <a:solidFill>
                            <a:srgbClr val="000000"/>
                          </a:solidFill>
                          <a:latin typeface="Calibri"/>
                        </a:rPr>
                        <a:t>BBA 3rd YR -B</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74737">
                <a:tc>
                  <a:txBody>
                    <a:bodyPr/>
                    <a:lstStyle/>
                    <a:p>
                      <a:pPr algn="l" fontAlgn="b"/>
                      <a:r>
                        <a:rPr lang="en-US" sz="1500" b="1" i="0" u="none" strike="noStrike">
                          <a:solidFill>
                            <a:srgbClr val="000000"/>
                          </a:solidFill>
                          <a:latin typeface="Calibri"/>
                        </a:rPr>
                        <a:t>Sr.No </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1" i="0" u="none" strike="noStrike">
                          <a:solidFill>
                            <a:srgbClr val="000000"/>
                          </a:solidFill>
                          <a:latin typeface="Calibri"/>
                        </a:rPr>
                        <a:t>Class </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1" i="0" u="none" strike="noStrike">
                          <a:solidFill>
                            <a:srgbClr val="000000"/>
                          </a:solidFill>
                          <a:latin typeface="Calibri"/>
                        </a:rPr>
                        <a:t>Roll No</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1" i="0" u="none" strike="noStrike">
                          <a:solidFill>
                            <a:srgbClr val="000000"/>
                          </a:solidFill>
                          <a:latin typeface="Calibri"/>
                        </a:rPr>
                        <a:t>Name</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1" i="0" u="none" strike="noStrike">
                          <a:solidFill>
                            <a:srgbClr val="000000"/>
                          </a:solidFill>
                          <a:latin typeface="Calibri"/>
                        </a:rPr>
                        <a:t>Remarks </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4737">
                <a:tc>
                  <a:txBody>
                    <a:bodyPr/>
                    <a:lstStyle/>
                    <a:p>
                      <a:pPr algn="l" fontAlgn="b"/>
                      <a:r>
                        <a:rPr lang="en-US" sz="1500" b="0" i="0" u="none" strike="noStrike">
                          <a:solidFill>
                            <a:srgbClr val="000000"/>
                          </a:solidFill>
                          <a:latin typeface="Calibri"/>
                        </a:rPr>
                        <a:t>1</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500" b="0" i="0" u="none" strike="noStrike">
                          <a:solidFill>
                            <a:srgbClr val="000000"/>
                          </a:solidFill>
                          <a:latin typeface="Calibri"/>
                        </a:rPr>
                        <a:t>3rd Yr</a:t>
                      </a:r>
                    </a:p>
                  </a:txBody>
                  <a:tcPr marL="8744" marR="8744" marT="8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a:solidFill>
                            <a:srgbClr val="000000"/>
                          </a:solidFill>
                          <a:latin typeface="Calibri"/>
                        </a:rPr>
                        <a:t>15043</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a:solidFill>
                            <a:srgbClr val="000000"/>
                          </a:solidFill>
                          <a:latin typeface="Calibri"/>
                        </a:rPr>
                        <a:t>Gazal</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a:solidFill>
                            <a:srgbClr val="000000"/>
                          </a:solidFill>
                          <a:latin typeface="Calibri"/>
                        </a:rPr>
                        <a:t>Regular</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4737">
                <a:tc>
                  <a:txBody>
                    <a:bodyPr/>
                    <a:lstStyle/>
                    <a:p>
                      <a:pPr algn="l" fontAlgn="b"/>
                      <a:r>
                        <a:rPr lang="en-US" sz="1500" b="0" i="0" u="none" strike="noStrike">
                          <a:solidFill>
                            <a:srgbClr val="000000"/>
                          </a:solidFill>
                          <a:latin typeface="Calibri"/>
                        </a:rPr>
                        <a:t>2</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500" b="0" i="0" u="none" strike="noStrike">
                          <a:solidFill>
                            <a:srgbClr val="000000"/>
                          </a:solidFill>
                          <a:latin typeface="Calibri"/>
                        </a:rPr>
                        <a:t>3rd Yr</a:t>
                      </a:r>
                    </a:p>
                  </a:txBody>
                  <a:tcPr marL="8744" marR="8744" marT="8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a:solidFill>
                            <a:srgbClr val="000000"/>
                          </a:solidFill>
                          <a:latin typeface="Calibri"/>
                        </a:rPr>
                        <a:t>15172</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a:solidFill>
                            <a:srgbClr val="000000"/>
                          </a:solidFill>
                          <a:latin typeface="Calibri"/>
                        </a:rPr>
                        <a:t>Vandana</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a:solidFill>
                            <a:srgbClr val="000000"/>
                          </a:solidFill>
                          <a:latin typeface="Calibri"/>
                        </a:rPr>
                        <a:t>Achiever</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4737">
                <a:tc>
                  <a:txBody>
                    <a:bodyPr/>
                    <a:lstStyle/>
                    <a:p>
                      <a:pPr algn="l" fontAlgn="b"/>
                      <a:r>
                        <a:rPr lang="en-US" sz="1500" b="0" i="0" u="none" strike="noStrike">
                          <a:solidFill>
                            <a:srgbClr val="000000"/>
                          </a:solidFill>
                          <a:latin typeface="Calibri"/>
                        </a:rPr>
                        <a:t>3</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500" b="0" i="0" u="none" strike="noStrike">
                          <a:solidFill>
                            <a:srgbClr val="000000"/>
                          </a:solidFill>
                          <a:latin typeface="Calibri"/>
                        </a:rPr>
                        <a:t>3rd Yr</a:t>
                      </a:r>
                    </a:p>
                  </a:txBody>
                  <a:tcPr marL="8744" marR="8744" marT="8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a:solidFill>
                            <a:srgbClr val="000000"/>
                          </a:solidFill>
                          <a:latin typeface="Calibri"/>
                        </a:rPr>
                        <a:t>15122</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a:solidFill>
                            <a:srgbClr val="000000"/>
                          </a:solidFill>
                          <a:latin typeface="Calibri"/>
                        </a:rPr>
                        <a:t>Nikhil</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500" b="0" i="0" u="none" strike="noStrike">
                          <a:solidFill>
                            <a:srgbClr val="000000"/>
                          </a:solidFill>
                          <a:latin typeface="Times New Roman"/>
                        </a:rPr>
                        <a:t>Benefactor</a:t>
                      </a:r>
                    </a:p>
                  </a:txBody>
                  <a:tcPr marL="8744" marR="8744" marT="87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39353">
                <a:tc gridSpan="5">
                  <a:txBody>
                    <a:bodyPr/>
                    <a:lstStyle/>
                    <a:p>
                      <a:pPr algn="ctr" fontAlgn="b"/>
                      <a:r>
                        <a:rPr lang="en-US" sz="1500" b="1" i="0" u="none" strike="noStrike">
                          <a:solidFill>
                            <a:srgbClr val="000000"/>
                          </a:solidFill>
                          <a:latin typeface="Calibri"/>
                        </a:rPr>
                        <a:t/>
                      </a:r>
                      <a:br>
                        <a:rPr lang="en-US" sz="1500" b="1" i="0" u="none" strike="noStrike">
                          <a:solidFill>
                            <a:srgbClr val="000000"/>
                          </a:solidFill>
                          <a:latin typeface="Calibri"/>
                        </a:rPr>
                      </a:br>
                      <a:r>
                        <a:rPr lang="en-US" sz="1500" b="1" i="0" u="none" strike="noStrike">
                          <a:solidFill>
                            <a:srgbClr val="000000"/>
                          </a:solidFill>
                          <a:latin typeface="Calibri"/>
                        </a:rPr>
                        <a:t>BBA 3rd YR -C</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74737">
                <a:tc>
                  <a:txBody>
                    <a:bodyPr/>
                    <a:lstStyle/>
                    <a:p>
                      <a:pPr algn="l" fontAlgn="b"/>
                      <a:r>
                        <a:rPr lang="en-US" sz="1500" b="1" i="0" u="none" strike="noStrike">
                          <a:solidFill>
                            <a:srgbClr val="000000"/>
                          </a:solidFill>
                          <a:latin typeface="Calibri"/>
                        </a:rPr>
                        <a:t>Sr.No </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1" i="0" u="none" strike="noStrike">
                          <a:solidFill>
                            <a:srgbClr val="000000"/>
                          </a:solidFill>
                          <a:latin typeface="Calibri"/>
                        </a:rPr>
                        <a:t>Class </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1" i="0" u="none" strike="noStrike">
                          <a:solidFill>
                            <a:srgbClr val="000000"/>
                          </a:solidFill>
                          <a:latin typeface="Calibri"/>
                        </a:rPr>
                        <a:t>Roll No</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1" i="0" u="none" strike="noStrike">
                          <a:solidFill>
                            <a:srgbClr val="000000"/>
                          </a:solidFill>
                          <a:latin typeface="Calibri"/>
                        </a:rPr>
                        <a:t>Name</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1" i="0" u="none" strike="noStrike">
                          <a:solidFill>
                            <a:srgbClr val="000000"/>
                          </a:solidFill>
                          <a:latin typeface="Calibri"/>
                        </a:rPr>
                        <a:t>Remarks </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4737">
                <a:tc>
                  <a:txBody>
                    <a:bodyPr/>
                    <a:lstStyle/>
                    <a:p>
                      <a:pPr algn="l" fontAlgn="b"/>
                      <a:r>
                        <a:rPr lang="en-US" sz="1500" b="0" i="0" u="none" strike="noStrike">
                          <a:solidFill>
                            <a:srgbClr val="000000"/>
                          </a:solidFill>
                          <a:latin typeface="Calibri"/>
                        </a:rPr>
                        <a:t>1</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500" b="0" i="0" u="none" strike="noStrike">
                          <a:solidFill>
                            <a:srgbClr val="000000"/>
                          </a:solidFill>
                          <a:latin typeface="Calibri"/>
                        </a:rPr>
                        <a:t>3rd Yr</a:t>
                      </a:r>
                    </a:p>
                  </a:txBody>
                  <a:tcPr marL="8744" marR="8744" marT="8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a:solidFill>
                            <a:srgbClr val="000000"/>
                          </a:solidFill>
                          <a:latin typeface="Calibri"/>
                        </a:rPr>
                        <a:t>15106</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err="1">
                          <a:solidFill>
                            <a:srgbClr val="000000"/>
                          </a:solidFill>
                          <a:latin typeface="Calibri"/>
                        </a:rPr>
                        <a:t>Vishav</a:t>
                      </a:r>
                      <a:r>
                        <a:rPr lang="en-US" sz="1500" b="0" i="0" u="none" strike="noStrike" dirty="0">
                          <a:solidFill>
                            <a:srgbClr val="000000"/>
                          </a:solidFill>
                          <a:latin typeface="Calibri"/>
                        </a:rPr>
                        <a:t> </a:t>
                      </a:r>
                      <a:r>
                        <a:rPr lang="en-US" sz="1500" b="0" i="0" u="none" strike="noStrike" dirty="0" err="1">
                          <a:solidFill>
                            <a:srgbClr val="000000"/>
                          </a:solidFill>
                          <a:latin typeface="Calibri"/>
                        </a:rPr>
                        <a:t>Garg</a:t>
                      </a:r>
                      <a:r>
                        <a:rPr lang="en-US" sz="1500" b="0" i="0" u="none" strike="noStrike" dirty="0">
                          <a:solidFill>
                            <a:srgbClr val="000000"/>
                          </a:solidFill>
                          <a:latin typeface="Calibri"/>
                        </a:rPr>
                        <a:t> </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a:solidFill>
                            <a:srgbClr val="000000"/>
                          </a:solidFill>
                          <a:latin typeface="Calibri"/>
                        </a:rPr>
                        <a:t>Regular</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4737">
                <a:tc>
                  <a:txBody>
                    <a:bodyPr/>
                    <a:lstStyle/>
                    <a:p>
                      <a:pPr algn="l" fontAlgn="b"/>
                      <a:r>
                        <a:rPr lang="en-US" sz="1500" b="0" i="0" u="none" strike="noStrike">
                          <a:solidFill>
                            <a:srgbClr val="000000"/>
                          </a:solidFill>
                          <a:latin typeface="Calibri"/>
                        </a:rPr>
                        <a:t>2</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500" b="0" i="0" u="none" strike="noStrike">
                          <a:solidFill>
                            <a:srgbClr val="000000"/>
                          </a:solidFill>
                          <a:latin typeface="Calibri"/>
                        </a:rPr>
                        <a:t>3rd Yr</a:t>
                      </a:r>
                    </a:p>
                  </a:txBody>
                  <a:tcPr marL="8744" marR="8744" marT="8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a:solidFill>
                            <a:srgbClr val="000000"/>
                          </a:solidFill>
                          <a:latin typeface="Calibri"/>
                        </a:rPr>
                        <a:t>15105</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a:solidFill>
                            <a:srgbClr val="000000"/>
                          </a:solidFill>
                          <a:latin typeface="Calibri"/>
                        </a:rPr>
                        <a:t>Shrishti Jain</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a:solidFill>
                            <a:srgbClr val="000000"/>
                          </a:solidFill>
                          <a:latin typeface="Calibri"/>
                        </a:rPr>
                        <a:t>Achiever</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4737">
                <a:tc>
                  <a:txBody>
                    <a:bodyPr/>
                    <a:lstStyle/>
                    <a:p>
                      <a:pPr algn="l" fontAlgn="b"/>
                      <a:r>
                        <a:rPr lang="en-US" sz="1500" b="0" i="0" u="none" strike="noStrike">
                          <a:solidFill>
                            <a:srgbClr val="000000"/>
                          </a:solidFill>
                          <a:latin typeface="Calibri"/>
                        </a:rPr>
                        <a:t>3</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500" b="0" i="0" u="none" strike="noStrike">
                          <a:solidFill>
                            <a:srgbClr val="000000"/>
                          </a:solidFill>
                          <a:latin typeface="Calibri"/>
                        </a:rPr>
                        <a:t>3rd Yr</a:t>
                      </a:r>
                    </a:p>
                  </a:txBody>
                  <a:tcPr marL="8744" marR="8744" marT="8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a:solidFill>
                            <a:srgbClr val="000000"/>
                          </a:solidFill>
                          <a:latin typeface="Calibri"/>
                        </a:rPr>
                        <a:t>15294</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a:solidFill>
                            <a:srgbClr val="000000"/>
                          </a:solidFill>
                          <a:latin typeface="Calibri"/>
                        </a:rPr>
                        <a:t>Rishabh Batra</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500" b="0" i="0" u="none" strike="noStrike">
                          <a:solidFill>
                            <a:srgbClr val="000000"/>
                          </a:solidFill>
                          <a:latin typeface="Times New Roman"/>
                        </a:rPr>
                        <a:t>Benefactor</a:t>
                      </a:r>
                    </a:p>
                  </a:txBody>
                  <a:tcPr marL="8744" marR="8744" marT="874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39353">
                <a:tc gridSpan="5">
                  <a:txBody>
                    <a:bodyPr/>
                    <a:lstStyle/>
                    <a:p>
                      <a:pPr algn="ctr" fontAlgn="b"/>
                      <a:r>
                        <a:rPr lang="en-US" sz="1500" b="1" i="0" u="none" strike="noStrike">
                          <a:solidFill>
                            <a:srgbClr val="000000"/>
                          </a:solidFill>
                          <a:latin typeface="Calibri"/>
                        </a:rPr>
                        <a:t/>
                      </a:r>
                      <a:br>
                        <a:rPr lang="en-US" sz="1500" b="1" i="0" u="none" strike="noStrike">
                          <a:solidFill>
                            <a:srgbClr val="000000"/>
                          </a:solidFill>
                          <a:latin typeface="Calibri"/>
                        </a:rPr>
                      </a:br>
                      <a:r>
                        <a:rPr lang="en-US" sz="1500" b="1" i="0" u="none" strike="noStrike">
                          <a:solidFill>
                            <a:srgbClr val="000000"/>
                          </a:solidFill>
                          <a:latin typeface="Calibri"/>
                        </a:rPr>
                        <a:t>BBA 3rd YR -D</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74737">
                <a:tc>
                  <a:txBody>
                    <a:bodyPr/>
                    <a:lstStyle/>
                    <a:p>
                      <a:pPr algn="l" fontAlgn="b"/>
                      <a:r>
                        <a:rPr lang="en-US" sz="1500" b="1" i="0" u="none" strike="noStrike">
                          <a:solidFill>
                            <a:srgbClr val="000000"/>
                          </a:solidFill>
                          <a:latin typeface="Calibri"/>
                        </a:rPr>
                        <a:t>Sr.No </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500" b="1" i="0" u="none" strike="noStrike">
                          <a:solidFill>
                            <a:srgbClr val="000000"/>
                          </a:solidFill>
                          <a:latin typeface="Calibri"/>
                        </a:rPr>
                        <a:t>Class </a:t>
                      </a:r>
                    </a:p>
                  </a:txBody>
                  <a:tcPr marL="8744" marR="8744" marT="8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1" i="0" u="none" strike="noStrike">
                          <a:solidFill>
                            <a:srgbClr val="000000"/>
                          </a:solidFill>
                          <a:latin typeface="Calibri"/>
                        </a:rPr>
                        <a:t>Roll No.</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1" i="0" u="none" strike="noStrike">
                          <a:solidFill>
                            <a:srgbClr val="000000"/>
                          </a:solidFill>
                          <a:latin typeface="Calibri"/>
                        </a:rPr>
                        <a:t>Name</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1" i="0" u="none" strike="noStrike">
                          <a:solidFill>
                            <a:srgbClr val="000000"/>
                          </a:solidFill>
                          <a:latin typeface="Calibri"/>
                        </a:rPr>
                        <a:t>Remarks </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4737">
                <a:tc>
                  <a:txBody>
                    <a:bodyPr/>
                    <a:lstStyle/>
                    <a:p>
                      <a:pPr algn="l" fontAlgn="b"/>
                      <a:r>
                        <a:rPr lang="en-US" sz="1500" b="0" i="0" u="none" strike="noStrike">
                          <a:solidFill>
                            <a:srgbClr val="000000"/>
                          </a:solidFill>
                          <a:latin typeface="Calibri"/>
                        </a:rPr>
                        <a:t>1</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500" b="0" i="0" u="none" strike="noStrike">
                          <a:solidFill>
                            <a:srgbClr val="000000"/>
                          </a:solidFill>
                          <a:latin typeface="Calibri"/>
                        </a:rPr>
                        <a:t>3rd Yr</a:t>
                      </a:r>
                    </a:p>
                  </a:txBody>
                  <a:tcPr marL="8744" marR="8744" marT="8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a:solidFill>
                            <a:srgbClr val="000000"/>
                          </a:solidFill>
                          <a:latin typeface="Calibri"/>
                        </a:rPr>
                        <a:t>15310</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a:solidFill>
                            <a:srgbClr val="000000"/>
                          </a:solidFill>
                          <a:latin typeface="Calibri"/>
                        </a:rPr>
                        <a:t>Anjali</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a:solidFill>
                            <a:srgbClr val="000000"/>
                          </a:solidFill>
                          <a:latin typeface="Calibri"/>
                        </a:rPr>
                        <a:t>Achiever</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4737">
                <a:tc>
                  <a:txBody>
                    <a:bodyPr/>
                    <a:lstStyle/>
                    <a:p>
                      <a:pPr algn="l" fontAlgn="b"/>
                      <a:r>
                        <a:rPr lang="en-US" sz="1500" b="0" i="0" u="none" strike="noStrike">
                          <a:solidFill>
                            <a:srgbClr val="000000"/>
                          </a:solidFill>
                          <a:latin typeface="Calibri"/>
                        </a:rPr>
                        <a:t>2</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500" b="0" i="0" u="none" strike="noStrike">
                          <a:solidFill>
                            <a:srgbClr val="000000"/>
                          </a:solidFill>
                          <a:latin typeface="Calibri"/>
                        </a:rPr>
                        <a:t>3rd Yr</a:t>
                      </a:r>
                    </a:p>
                  </a:txBody>
                  <a:tcPr marL="8744" marR="8744" marT="8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a:solidFill>
                            <a:srgbClr val="000000"/>
                          </a:solidFill>
                          <a:latin typeface="Calibri"/>
                        </a:rPr>
                        <a:t>15222</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a:solidFill>
                            <a:srgbClr val="000000"/>
                          </a:solidFill>
                          <a:latin typeface="Calibri"/>
                        </a:rPr>
                        <a:t>Sagar </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a:solidFill>
                            <a:srgbClr val="000000"/>
                          </a:solidFill>
                          <a:latin typeface="Calibri"/>
                        </a:rPr>
                        <a:t>Regular</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4737">
                <a:tc>
                  <a:txBody>
                    <a:bodyPr/>
                    <a:lstStyle/>
                    <a:p>
                      <a:pPr algn="l" fontAlgn="b"/>
                      <a:r>
                        <a:rPr lang="en-US" sz="1500" b="0" i="0" u="none" strike="noStrike">
                          <a:solidFill>
                            <a:srgbClr val="000000"/>
                          </a:solidFill>
                          <a:latin typeface="Calibri"/>
                        </a:rPr>
                        <a:t>3</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500" b="0" i="0" u="none" strike="noStrike">
                          <a:solidFill>
                            <a:srgbClr val="000000"/>
                          </a:solidFill>
                          <a:latin typeface="Calibri"/>
                        </a:rPr>
                        <a:t>3rd Yr</a:t>
                      </a:r>
                    </a:p>
                  </a:txBody>
                  <a:tcPr marL="8744" marR="8744" marT="8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a:solidFill>
                            <a:srgbClr val="000000"/>
                          </a:solidFill>
                          <a:latin typeface="Calibri"/>
                        </a:rPr>
                        <a:t>15215</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a:solidFill>
                            <a:srgbClr val="000000"/>
                          </a:solidFill>
                          <a:latin typeface="Calibri"/>
                        </a:rPr>
                        <a:t>Akant </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dirty="0">
                          <a:solidFill>
                            <a:srgbClr val="000000"/>
                          </a:solidFill>
                          <a:latin typeface="Calibri"/>
                        </a:rPr>
                        <a:t>Benefactor</a:t>
                      </a:r>
                    </a:p>
                  </a:txBody>
                  <a:tcPr marL="8744" marR="8744" marT="8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20171108-WA0088.jpg"/>
          <p:cNvPicPr>
            <a:picLocks noChangeAspect="1"/>
          </p:cNvPicPr>
          <p:nvPr/>
        </p:nvPicPr>
        <p:blipFill>
          <a:blip r:embed="rId2" cstate="print"/>
          <a:stretch>
            <a:fillRect/>
          </a:stretch>
        </p:blipFill>
        <p:spPr>
          <a:xfrm>
            <a:off x="304800" y="762000"/>
            <a:ext cx="8458200" cy="6096000"/>
          </a:xfrm>
          <a:prstGeom prst="rect">
            <a:avLst/>
          </a:prstGeom>
        </p:spPr>
      </p:pic>
      <p:sp>
        <p:nvSpPr>
          <p:cNvPr id="3" name="Title 2"/>
          <p:cNvSpPr>
            <a:spLocks noGrp="1"/>
          </p:cNvSpPr>
          <p:nvPr>
            <p:ph type="title"/>
          </p:nvPr>
        </p:nvSpPr>
        <p:spPr>
          <a:xfrm>
            <a:off x="457200" y="0"/>
            <a:ext cx="8229600" cy="609600"/>
          </a:xfrm>
        </p:spPr>
        <p:txBody>
          <a:bodyPr>
            <a:normAutofit fontScale="90000"/>
          </a:bodyPr>
          <a:lstStyle/>
          <a:p>
            <a:r>
              <a:rPr lang="en-US" dirty="0" smtClean="0"/>
              <a:t>BBA 3</a:t>
            </a:r>
            <a:r>
              <a:rPr lang="en-US" baseline="30000" dirty="0" smtClean="0"/>
              <a:t>rd</a:t>
            </a:r>
            <a:r>
              <a:rPr lang="en-US" dirty="0" smtClean="0"/>
              <a:t> Year</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st image.jpg"/>
          <p:cNvPicPr>
            <a:picLocks noGrp="1" noChangeAspect="1"/>
          </p:cNvPicPr>
          <p:nvPr>
            <p:ph idx="4294967295"/>
          </p:nvPr>
        </p:nvPicPr>
        <p:blipFill>
          <a:blip r:embed="rId2" cstate="print">
            <a:lum bright="10000"/>
          </a:blip>
          <a:srcRect l="2655" t="2763" r="1770"/>
          <a:stretch>
            <a:fillRect/>
          </a:stretch>
        </p:blipFill>
        <p:spPr>
          <a:xfrm>
            <a:off x="533400" y="304800"/>
            <a:ext cx="8229600" cy="6248400"/>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359898"/>
            <a:ext cx="7406640" cy="859302"/>
          </a:xfrm>
        </p:spPr>
        <p:txBody>
          <a:bodyPr>
            <a:normAutofit/>
          </a:bodyPr>
          <a:lstStyle/>
          <a:p>
            <a:pPr algn="ctr"/>
            <a:r>
              <a:rPr lang="en-US" sz="4800" dirty="0" smtClean="0"/>
              <a:t>PIET</a:t>
            </a:r>
            <a:endParaRPr lang="en-US" sz="4800" dirty="0"/>
          </a:p>
        </p:txBody>
      </p:sp>
      <p:sp>
        <p:nvSpPr>
          <p:cNvPr id="3" name="Subtitle 2"/>
          <p:cNvSpPr>
            <a:spLocks noGrp="1"/>
          </p:cNvSpPr>
          <p:nvPr>
            <p:ph type="subTitle" idx="1"/>
          </p:nvPr>
        </p:nvSpPr>
        <p:spPr/>
        <p:txBody>
          <a:bodyPr>
            <a:noAutofit/>
          </a:bodyPr>
          <a:lstStyle/>
          <a:p>
            <a:pPr algn="ctr"/>
            <a:r>
              <a:rPr lang="en-US" sz="3200" b="1" dirty="0" smtClean="0"/>
              <a:t>Dept. Of Management Studies </a:t>
            </a:r>
          </a:p>
          <a:p>
            <a:pPr algn="ctr"/>
            <a:endParaRPr lang="en-US" sz="2400" dirty="0" smtClean="0"/>
          </a:p>
          <a:p>
            <a:pPr algn="ctr"/>
            <a:r>
              <a:rPr lang="en-US" sz="2400" dirty="0" smtClean="0"/>
              <a:t>Welcomes</a:t>
            </a:r>
          </a:p>
          <a:p>
            <a:endParaRPr lang="en-US" sz="3200" dirty="0" smtClean="0"/>
          </a:p>
          <a:p>
            <a:pPr algn="ctr"/>
            <a:r>
              <a:rPr lang="en-US" sz="3200" b="1" dirty="0" smtClean="0"/>
              <a:t>Sh. </a:t>
            </a:r>
            <a:r>
              <a:rPr lang="en-US" sz="3200" b="1" dirty="0" err="1" smtClean="0"/>
              <a:t>Surinder</a:t>
            </a:r>
            <a:r>
              <a:rPr lang="en-US" sz="3200" b="1" dirty="0" smtClean="0"/>
              <a:t> Kumar Babbar,  Asstt. Commissioner</a:t>
            </a:r>
          </a:p>
          <a:p>
            <a:endParaRPr lang="en-US" sz="3200" dirty="0" smtClean="0"/>
          </a:p>
          <a:p>
            <a:pPr algn="ctr"/>
            <a:r>
              <a:rPr lang="en-US" sz="3200" b="1" dirty="0" smtClean="0"/>
              <a:t>Sh. </a:t>
            </a:r>
            <a:r>
              <a:rPr lang="en-US" sz="3200" b="1" dirty="0" err="1" smtClean="0"/>
              <a:t>Satvender</a:t>
            </a:r>
            <a:r>
              <a:rPr lang="en-US" sz="3200" b="1" dirty="0" smtClean="0"/>
              <a:t> Gaur, Superintendent, GST </a:t>
            </a:r>
            <a:r>
              <a:rPr lang="en-US" sz="3200" b="1" dirty="0" err="1" smtClean="0"/>
              <a:t>Seva</a:t>
            </a:r>
            <a:r>
              <a:rPr lang="en-US" sz="3200" b="1" dirty="0" smtClean="0"/>
              <a:t> Kendra</a:t>
            </a:r>
          </a:p>
          <a:p>
            <a:endParaRPr lang="en-US" sz="3200" dirty="0" smtClean="0"/>
          </a:p>
          <a:p>
            <a:endParaRPr lang="en-US" sz="3200" dirty="0" smtClean="0"/>
          </a:p>
          <a:p>
            <a:endParaRPr lang="en-US" sz="3200" dirty="0" smtClean="0"/>
          </a:p>
          <a:p>
            <a:endParaRPr lang="en-US" sz="3200" dirty="0" smtClean="0"/>
          </a:p>
          <a:p>
            <a:endParaRPr lang="en-US" sz="3200" dirty="0"/>
          </a:p>
        </p:txBody>
      </p:sp>
      <p:pic>
        <p:nvPicPr>
          <p:cNvPr id="4" name="Picture 4"/>
          <p:cNvPicPr>
            <a:picLocks noChangeAspect="1" noChangeArrowheads="1"/>
          </p:cNvPicPr>
          <p:nvPr/>
        </p:nvPicPr>
        <p:blipFill>
          <a:blip r:embed="rId2" cstate="print"/>
          <a:srcRect/>
          <a:stretch>
            <a:fillRect/>
          </a:stretch>
        </p:blipFill>
        <p:spPr bwMode="auto">
          <a:xfrm>
            <a:off x="6934200" y="0"/>
            <a:ext cx="1905000" cy="1905000"/>
          </a:xfrm>
          <a:prstGeom prst="rect">
            <a:avLst/>
          </a:prstGeom>
          <a:noFill/>
          <a:ln w="9525">
            <a:noFill/>
            <a:miter lim="800000"/>
            <a:headEnd/>
            <a:tailEnd/>
          </a:ln>
          <a:effectLst/>
        </p:spPr>
      </p:pic>
    </p:spTree>
  </p:cSld>
  <p:clrMapOvr>
    <a:masterClrMapping/>
  </p:clrMapOvr>
  <p:transition advTm="5297">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normAutofit fontScale="47500" lnSpcReduction="20000"/>
          </a:bodyPr>
          <a:lstStyle/>
          <a:p>
            <a:endParaRPr lang="en-US" dirty="0" smtClean="0"/>
          </a:p>
          <a:p>
            <a:endParaRPr lang="en-US" dirty="0" smtClean="0"/>
          </a:p>
          <a:p>
            <a:endParaRPr lang="en-US" dirty="0" smtClean="0"/>
          </a:p>
          <a:p>
            <a:pPr algn="ctr"/>
            <a:r>
              <a:rPr lang="en-US" sz="6400" dirty="0" smtClean="0"/>
              <a:t>GST AWARENESS CAMPAIGN</a:t>
            </a:r>
          </a:p>
          <a:p>
            <a:pPr algn="ctr"/>
            <a:r>
              <a:rPr lang="en-US" sz="3800" dirty="0" smtClean="0"/>
              <a:t>Office of Assistant Commissioner , Panipat</a:t>
            </a:r>
          </a:p>
          <a:p>
            <a:pPr algn="ctr"/>
            <a:r>
              <a:rPr lang="en-US" sz="3800" b="1" dirty="0" smtClean="0">
                <a:solidFill>
                  <a:schemeClr val="tx1"/>
                </a:solidFill>
              </a:rPr>
              <a:t>7</a:t>
            </a:r>
            <a:r>
              <a:rPr lang="en-US" sz="3800" b="1" baseline="30000" dirty="0" smtClean="0">
                <a:solidFill>
                  <a:schemeClr val="tx1"/>
                </a:solidFill>
              </a:rPr>
              <a:t>th</a:t>
            </a:r>
            <a:r>
              <a:rPr lang="en-US" sz="3800" b="1" dirty="0" smtClean="0">
                <a:solidFill>
                  <a:schemeClr val="tx1"/>
                </a:solidFill>
              </a:rPr>
              <a:t> November,2017</a:t>
            </a:r>
          </a:p>
          <a:p>
            <a:pPr algn="ct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1219200" y="304800"/>
            <a:ext cx="2143125" cy="2143125"/>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3429000" y="228600"/>
            <a:ext cx="5105400" cy="21336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a:off x="4114800" y="3733800"/>
            <a:ext cx="2133600" cy="26384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p:cNvSpPr>
            <a:spLocks noChangeArrowheads="1"/>
          </p:cNvSpPr>
          <p:nvPr/>
        </p:nvSpPr>
        <p:spPr bwMode="auto">
          <a:xfrm>
            <a:off x="228600" y="1066800"/>
            <a:ext cx="4800600"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rgbClr val="1E314F"/>
                </a:solidFill>
                <a:effectLst/>
                <a:latin typeface="Times New Roman" pitchFamily="18" charset="0"/>
                <a:ea typeface="Calibri" pitchFamily="34" charset="0"/>
                <a:cs typeface="Times New Roman" pitchFamily="18" charset="0"/>
              </a:rPr>
              <a:t>Shri</a:t>
            </a:r>
            <a:r>
              <a:rPr lang="en-US" sz="2000" dirty="0" smtClean="0">
                <a:solidFill>
                  <a:srgbClr val="1E314F"/>
                </a:solidFill>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rgbClr val="1E314F"/>
                </a:solidFill>
                <a:effectLst/>
                <a:latin typeface="Times New Roman" pitchFamily="18" charset="0"/>
                <a:ea typeface="Calibri" pitchFamily="34" charset="0"/>
                <a:cs typeface="Times New Roman" pitchFamily="18" charset="0"/>
              </a:rPr>
              <a:t>Surinder</a:t>
            </a:r>
            <a:r>
              <a:rPr kumimoji="0" lang="en-US" sz="2000" b="0" i="0" u="none" strike="noStrike" cap="none" normalizeH="0" baseline="0" dirty="0" smtClean="0">
                <a:ln>
                  <a:noFill/>
                </a:ln>
                <a:solidFill>
                  <a:srgbClr val="1E314F"/>
                </a:solidFill>
                <a:effectLst/>
                <a:latin typeface="Times New Roman" pitchFamily="18" charset="0"/>
                <a:ea typeface="Calibri" pitchFamily="34" charset="0"/>
                <a:cs typeface="Times New Roman" pitchFamily="18" charset="0"/>
              </a:rPr>
              <a:t> Kumar Babbar, Asstt. Commissioner GST </a:t>
            </a:r>
            <a:r>
              <a:rPr kumimoji="0" lang="en-US" sz="2000" b="0" i="0" u="none" strike="noStrike" cap="none" normalizeH="0" baseline="0" dirty="0" err="1" smtClean="0">
                <a:ln>
                  <a:noFill/>
                </a:ln>
                <a:solidFill>
                  <a:srgbClr val="1E314F"/>
                </a:solidFill>
                <a:effectLst/>
                <a:latin typeface="Times New Roman" pitchFamily="18" charset="0"/>
                <a:ea typeface="Calibri" pitchFamily="34" charset="0"/>
                <a:cs typeface="Times New Roman" pitchFamily="18" charset="0"/>
              </a:rPr>
              <a:t>Seva</a:t>
            </a:r>
            <a:r>
              <a:rPr kumimoji="0" lang="en-US" sz="2000" b="0" i="0" u="none" strike="noStrike" cap="none" normalizeH="0" baseline="0" dirty="0" smtClean="0">
                <a:ln>
                  <a:noFill/>
                </a:ln>
                <a:solidFill>
                  <a:srgbClr val="1E314F"/>
                </a:solidFill>
                <a:effectLst/>
                <a:latin typeface="Times New Roman" pitchFamily="18" charset="0"/>
                <a:ea typeface="Calibri" pitchFamily="34" charset="0"/>
                <a:cs typeface="Times New Roman" pitchFamily="18" charset="0"/>
              </a:rPr>
              <a:t> Kendra, Panipat  initiated an awareness session at PIET with an aim to prepare India for the migration from the old tax regime to the new reformed GST (Goods &amp; Services Tax) regime. Now that almost the entire nation is GST-registered, the facilitation center or the GST Help Desk is all ears to their GST-related queries such as GST registration, GST migration and GST return filing. The seminar was attended by the leading industrialists of Panipat and there was an expert ‘question-answer’ sprint which helped the attendees to understand the in depth aspects of GST.</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5" name="Picture 4" descr="IMG-20171108-WA0005.jpg"/>
          <p:cNvPicPr>
            <a:picLocks noChangeAspect="1"/>
          </p:cNvPicPr>
          <p:nvPr/>
        </p:nvPicPr>
        <p:blipFill>
          <a:blip r:embed="rId2" cstate="print">
            <a:lum bright="10000"/>
          </a:blip>
          <a:srcRect l="66820" t="50110"/>
          <a:stretch>
            <a:fillRect/>
          </a:stretch>
        </p:blipFill>
        <p:spPr>
          <a:xfrm>
            <a:off x="5181600" y="1219200"/>
            <a:ext cx="3687726" cy="44958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G-20171108-WA0005.jpg"/>
          <p:cNvPicPr>
            <a:picLocks noChangeAspect="1"/>
          </p:cNvPicPr>
          <p:nvPr/>
        </p:nvPicPr>
        <p:blipFill>
          <a:blip r:embed="rId2" cstate="print"/>
          <a:stretch>
            <a:fillRect/>
          </a:stretch>
        </p:blipFill>
        <p:spPr>
          <a:xfrm>
            <a:off x="586740" y="61784"/>
            <a:ext cx="8100060" cy="6567616"/>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20171108-WA0007.jpg"/>
          <p:cNvPicPr>
            <a:picLocks noChangeAspect="1"/>
          </p:cNvPicPr>
          <p:nvPr/>
        </p:nvPicPr>
        <p:blipFill>
          <a:blip r:embed="rId2" cstate="print"/>
          <a:stretch>
            <a:fillRect/>
          </a:stretch>
        </p:blipFill>
        <p:spPr>
          <a:xfrm>
            <a:off x="914400" y="0"/>
            <a:ext cx="7162800" cy="6024786"/>
          </a:xfrm>
          <a:prstGeom prst="rect">
            <a:avLst/>
          </a:prstGeom>
        </p:spPr>
      </p:pic>
      <p:sp>
        <p:nvSpPr>
          <p:cNvPr id="12289" name="Rectangle 1"/>
          <p:cNvSpPr>
            <a:spLocks noChangeArrowheads="1"/>
          </p:cNvSpPr>
          <p:nvPr/>
        </p:nvSpPr>
        <p:spPr bwMode="auto">
          <a:xfrm>
            <a:off x="0" y="6019800"/>
            <a:ext cx="89154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1E314F"/>
                </a:solidFill>
                <a:effectLst/>
                <a:latin typeface="Times New Roman" pitchFamily="18" charset="0"/>
                <a:ea typeface="Calibri" pitchFamily="34" charset="0"/>
                <a:cs typeface="Times New Roman" pitchFamily="18" charset="0"/>
              </a:rPr>
              <a:t>Interestingly the question-answer part was well participated by Prof. K K Paliwal, Director PIET and Dr. Yoginder Kataria, HOD, BBA. </a:t>
            </a:r>
            <a:endParaRPr kumimoji="0" lang="en-US" sz="3600" b="1"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20171108-WA0006.jpg"/>
          <p:cNvPicPr>
            <a:picLocks noChangeAspect="1"/>
          </p:cNvPicPr>
          <p:nvPr/>
        </p:nvPicPr>
        <p:blipFill>
          <a:blip r:embed="rId2" cstate="print"/>
          <a:stretch>
            <a:fillRect/>
          </a:stretch>
        </p:blipFill>
        <p:spPr>
          <a:xfrm>
            <a:off x="381000" y="0"/>
            <a:ext cx="8001000" cy="68580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acultycorner.jpg"/>
          <p:cNvPicPr>
            <a:picLocks noChangeAspect="1"/>
          </p:cNvPicPr>
          <p:nvPr/>
        </p:nvPicPr>
        <p:blipFill>
          <a:blip r:embed="rId2" cstate="print"/>
          <a:srcRect l="2500" t="7143" b="7143"/>
          <a:stretch>
            <a:fillRect/>
          </a:stretch>
        </p:blipFill>
        <p:spPr>
          <a:xfrm>
            <a:off x="228600" y="228600"/>
            <a:ext cx="8915400" cy="2743200"/>
          </a:xfrm>
          <a:prstGeom prst="rect">
            <a:avLst/>
          </a:prstGeom>
        </p:spPr>
      </p:pic>
      <p:pic>
        <p:nvPicPr>
          <p:cNvPr id="4" name="Picture 3" descr="faculty.jpg"/>
          <p:cNvPicPr>
            <a:picLocks noChangeAspect="1"/>
          </p:cNvPicPr>
          <p:nvPr/>
        </p:nvPicPr>
        <p:blipFill>
          <a:blip r:embed="rId3" cstate="print"/>
          <a:stretch>
            <a:fillRect/>
          </a:stretch>
        </p:blipFill>
        <p:spPr>
          <a:xfrm>
            <a:off x="0" y="3200400"/>
            <a:ext cx="9144000" cy="36576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849ecff77fbc4f1fb86101170195d95a.jpg"/>
          <p:cNvPicPr>
            <a:picLocks noChangeAspect="1"/>
          </p:cNvPicPr>
          <p:nvPr/>
        </p:nvPicPr>
        <p:blipFill>
          <a:blip r:embed="rId2" cstate="print"/>
          <a:stretch>
            <a:fillRect/>
          </a:stretch>
        </p:blipFill>
        <p:spPr>
          <a:xfrm>
            <a:off x="152400" y="457200"/>
            <a:ext cx="8839200" cy="60960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685800"/>
            <a:ext cx="9144000" cy="914400"/>
          </a:xfrm>
        </p:spPr>
        <p:txBody>
          <a:bodyPr>
            <a:noAutofit/>
          </a:bodyPr>
          <a:lstStyle/>
          <a:p>
            <a:r>
              <a:rPr lang="hi-IN" sz="3600" b="1" dirty="0" smtClean="0"/>
              <a:t>“अस्तित्व”</a:t>
            </a:r>
            <a:r>
              <a:rPr lang="en-US" sz="3600" b="1" dirty="0" smtClean="0"/>
              <a:t>, </a:t>
            </a:r>
            <a:r>
              <a:rPr lang="hi-IN" sz="3600" b="1" dirty="0" smtClean="0"/>
              <a:t>“क्या कहूँ क्या न कहूँ”</a:t>
            </a:r>
            <a:r>
              <a:rPr lang="en-US" sz="3600" b="1" dirty="0" smtClean="0"/>
              <a:t>, </a:t>
            </a:r>
            <a:r>
              <a:rPr lang="hi-IN" sz="3600" b="1" dirty="0" smtClean="0"/>
              <a:t>“अहसास”</a:t>
            </a:r>
            <a:r>
              <a:rPr lang="en-US" sz="3600" dirty="0" smtClean="0"/>
              <a:t/>
            </a:r>
            <a:br>
              <a:rPr lang="en-US" sz="3600" dirty="0" smtClean="0"/>
            </a:br>
            <a:r>
              <a:rPr lang="en-US" sz="3600" b="1" dirty="0" smtClean="0"/>
              <a:t> </a:t>
            </a:r>
            <a:r>
              <a:rPr lang="en-US" sz="3600" dirty="0" smtClean="0"/>
              <a:t/>
            </a:r>
            <a:br>
              <a:rPr lang="en-US" sz="3600" dirty="0" smtClean="0"/>
            </a:br>
            <a:r>
              <a:rPr lang="en-US" sz="3600" b="1" dirty="0" smtClean="0"/>
              <a:t> </a:t>
            </a:r>
            <a:r>
              <a:rPr lang="en-US" sz="3600" dirty="0" smtClean="0"/>
              <a:t/>
            </a:r>
            <a:br>
              <a:rPr lang="en-US" sz="3600" dirty="0" smtClean="0"/>
            </a:br>
            <a:endParaRPr lang="en-US" sz="3600" dirty="0"/>
          </a:p>
        </p:txBody>
      </p:sp>
      <p:sp>
        <p:nvSpPr>
          <p:cNvPr id="5" name="Content Placeholder 4"/>
          <p:cNvSpPr>
            <a:spLocks noGrp="1"/>
          </p:cNvSpPr>
          <p:nvPr>
            <p:ph idx="1"/>
          </p:nvPr>
        </p:nvSpPr>
        <p:spPr>
          <a:xfrm>
            <a:off x="457200" y="6019800"/>
            <a:ext cx="8229600" cy="609600"/>
          </a:xfrm>
        </p:spPr>
        <p:txBody>
          <a:bodyPr>
            <a:normAutofit/>
          </a:bodyPr>
          <a:lstStyle/>
          <a:p>
            <a:pPr algn="ctr">
              <a:buNone/>
            </a:pPr>
            <a:r>
              <a:rPr lang="en-US" b="1" dirty="0" smtClean="0">
                <a:solidFill>
                  <a:srgbClr val="1D1B11"/>
                </a:solidFill>
                <a:latin typeface="Times New Roman" pitchFamily="18" charset="0"/>
                <a:ea typeface="Calibri" pitchFamily="34" charset="0"/>
                <a:cs typeface="Times New Roman" pitchFamily="18" charset="0"/>
              </a:rPr>
              <a:t> Dr. Nisha , Applied Sciences </a:t>
            </a:r>
            <a:endParaRPr lang="en-US" b="1" dirty="0"/>
          </a:p>
        </p:txBody>
      </p:sp>
      <p:sp>
        <p:nvSpPr>
          <p:cNvPr id="5121" name="Rectangle 1"/>
          <p:cNvSpPr>
            <a:spLocks noChangeArrowheads="1"/>
          </p:cNvSpPr>
          <p:nvPr/>
        </p:nvSpPr>
        <p:spPr bwMode="auto">
          <a:xfrm>
            <a:off x="0" y="533400"/>
            <a:ext cx="5257800" cy="574003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dirty="0" smtClean="0">
                <a:ln>
                  <a:noFill/>
                </a:ln>
                <a:solidFill>
                  <a:srgbClr val="1D1B11"/>
                </a:solidFill>
                <a:effectLst/>
                <a:latin typeface="Times New Roman" pitchFamily="18" charset="0"/>
                <a:ea typeface="Calibri" pitchFamily="34" charset="0"/>
                <a:cs typeface="Times New Roman" pitchFamily="18" charset="0"/>
              </a:rPr>
              <a:t>These poems have been contributed by Dr. Nisha, who is an English teacher in Applied Sciences and also contributes in BBA, where she is taking regular classes.</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600" b="0" i="0" u="none" strike="noStrike" cap="none" normalizeH="0" baseline="0" dirty="0" smtClean="0">
                <a:ln>
                  <a:noFill/>
                </a:ln>
                <a:solidFill>
                  <a:srgbClr val="1D1B11"/>
                </a:solidFill>
                <a:effectLst/>
                <a:latin typeface="Times New Roman" pitchFamily="18" charset="0"/>
                <a:ea typeface="Calibri" pitchFamily="34" charset="0"/>
                <a:cs typeface="Times New Roman" pitchFamily="18" charset="0"/>
              </a:rPr>
              <a:t>About Dr. Nisha, she is not just a teacher but also a wonderful anchor and above all a very good poetess. She is a spontaneous poetess and have the capability to express her heart felt feelings in beautiful poetic words which drench the hearts of the readers.</a:t>
            </a:r>
            <a:endParaRPr kumimoji="0" lang="en-US" sz="11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New Roman" pitchFamily="18" charset="0"/>
                <a:cs typeface="Times New Roman" pitchFamily="18" charset="0"/>
              </a:rPr>
              <a:t> </a:t>
            </a:r>
          </a:p>
        </p:txBody>
      </p:sp>
      <p:pic>
        <p:nvPicPr>
          <p:cNvPr id="6" name="Picture 5" descr="IMG-20171121-WA0000.jpg"/>
          <p:cNvPicPr>
            <a:picLocks noChangeAspect="1"/>
          </p:cNvPicPr>
          <p:nvPr/>
        </p:nvPicPr>
        <p:blipFill>
          <a:blip r:embed="rId2" cstate="print"/>
          <a:srcRect l="22500" r="20000"/>
          <a:stretch>
            <a:fillRect/>
          </a:stretch>
        </p:blipFill>
        <p:spPr>
          <a:xfrm>
            <a:off x="5562600" y="685800"/>
            <a:ext cx="2971800" cy="5168347"/>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fontScale="90000"/>
          </a:bodyPr>
          <a:lstStyle/>
          <a:p>
            <a:r>
              <a:rPr lang="hi-IN" sz="3600" b="1" dirty="0" smtClean="0"/>
              <a:t>“अस्तित्व”</a:t>
            </a:r>
            <a:r>
              <a:rPr lang="en-US" sz="3600" dirty="0" smtClean="0"/>
              <a:t/>
            </a:r>
            <a:br>
              <a:rPr lang="en-US" sz="3600" dirty="0" smtClean="0"/>
            </a:br>
            <a:endParaRPr lang="en-US" sz="3600" dirty="0"/>
          </a:p>
        </p:txBody>
      </p:sp>
      <p:sp>
        <p:nvSpPr>
          <p:cNvPr id="3" name="Content Placeholder 2"/>
          <p:cNvSpPr>
            <a:spLocks noGrp="1"/>
          </p:cNvSpPr>
          <p:nvPr>
            <p:ph idx="1"/>
          </p:nvPr>
        </p:nvSpPr>
        <p:spPr>
          <a:xfrm>
            <a:off x="304800" y="685800"/>
            <a:ext cx="6781800" cy="5867400"/>
          </a:xfrm>
        </p:spPr>
        <p:txBody>
          <a:bodyPr>
            <a:noAutofit/>
          </a:bodyPr>
          <a:lstStyle/>
          <a:p>
            <a:pPr>
              <a:buNone/>
            </a:pPr>
            <a:r>
              <a:rPr lang="hi-IN" sz="1800" dirty="0" smtClean="0"/>
              <a:t>दुनिया तुझ से क्या कहूँ और किस लिए</a:t>
            </a:r>
            <a:endParaRPr lang="en-US" sz="1800" dirty="0" smtClean="0"/>
          </a:p>
          <a:p>
            <a:pPr>
              <a:buNone/>
            </a:pPr>
            <a:r>
              <a:rPr lang="hi-IN" sz="1800" dirty="0" smtClean="0"/>
              <a:t>जो बनती है हमी से हमी को बताने के लिए</a:t>
            </a:r>
            <a:endParaRPr lang="en-US" sz="1800" dirty="0" smtClean="0"/>
          </a:p>
          <a:p>
            <a:pPr>
              <a:buNone/>
            </a:pPr>
            <a:r>
              <a:rPr lang="hi-IN" sz="1800" dirty="0" smtClean="0"/>
              <a:t>दिल जलाने के लिए और रुलाने के लिए ।</a:t>
            </a:r>
            <a:endParaRPr lang="en-US" sz="1800" dirty="0" smtClean="0"/>
          </a:p>
          <a:p>
            <a:pPr>
              <a:buNone/>
            </a:pPr>
            <a:r>
              <a:rPr lang="hi-IN" sz="1800" dirty="0" smtClean="0"/>
              <a:t>दुःख में दुखी करने के लिए</a:t>
            </a:r>
            <a:endParaRPr lang="en-US" sz="1800" dirty="0" smtClean="0"/>
          </a:p>
          <a:p>
            <a:pPr>
              <a:buNone/>
            </a:pPr>
            <a:r>
              <a:rPr lang="hi-IN" sz="1800" dirty="0" smtClean="0"/>
              <a:t>रिश्तों की दुहाई देकर झकझोरने के लिए</a:t>
            </a:r>
            <a:endParaRPr lang="en-US" sz="1800" dirty="0" smtClean="0"/>
          </a:p>
          <a:p>
            <a:pPr>
              <a:buNone/>
            </a:pPr>
            <a:r>
              <a:rPr lang="hi-IN" sz="1800" dirty="0" smtClean="0"/>
              <a:t>दुःख आते ही दुनिया के सारे नियम</a:t>
            </a:r>
            <a:endParaRPr lang="en-US" sz="1800" dirty="0" smtClean="0"/>
          </a:p>
          <a:p>
            <a:pPr>
              <a:buNone/>
            </a:pPr>
            <a:r>
              <a:rPr lang="hi-IN" sz="1800" dirty="0" smtClean="0"/>
              <a:t>हम पर हावी हो जाते है</a:t>
            </a:r>
            <a:endParaRPr lang="en-US" sz="1800" dirty="0" smtClean="0"/>
          </a:p>
          <a:p>
            <a:pPr>
              <a:buNone/>
            </a:pPr>
            <a:r>
              <a:rPr lang="hi-IN" sz="1800" dirty="0" smtClean="0"/>
              <a:t>पर न जाने क्यूँ अमीरों के लिए</a:t>
            </a:r>
            <a:endParaRPr lang="en-US" sz="1800" dirty="0" smtClean="0"/>
          </a:p>
          <a:p>
            <a:pPr>
              <a:buNone/>
            </a:pPr>
            <a:r>
              <a:rPr lang="hi-IN" sz="1800" dirty="0" smtClean="0"/>
              <a:t>वो सब कहाँ उड़ जाते है ।</a:t>
            </a:r>
            <a:endParaRPr lang="en-US" sz="1800" dirty="0" smtClean="0"/>
          </a:p>
          <a:p>
            <a:pPr>
              <a:buNone/>
            </a:pPr>
            <a:r>
              <a:rPr lang="hi-IN" sz="1800" dirty="0" smtClean="0"/>
              <a:t>आज मन उद्लित है कि दुनिया को दिखाऊँ</a:t>
            </a:r>
            <a:endParaRPr lang="en-US" sz="1800" dirty="0" smtClean="0"/>
          </a:p>
          <a:p>
            <a:pPr>
              <a:buNone/>
            </a:pPr>
            <a:r>
              <a:rPr lang="hi-IN" sz="1800" dirty="0" smtClean="0"/>
              <a:t>जो भी रिश्ते-नाते हैं सब को बताऊँ</a:t>
            </a:r>
            <a:endParaRPr lang="en-US" sz="1800" dirty="0" smtClean="0"/>
          </a:p>
          <a:p>
            <a:pPr>
              <a:buNone/>
            </a:pPr>
            <a:r>
              <a:rPr lang="hi-IN" sz="1800" dirty="0" smtClean="0"/>
              <a:t>तुम्हारा कोई वजूद नही हैं मेरी जिन्दगी में</a:t>
            </a:r>
            <a:endParaRPr lang="en-US" sz="1800" dirty="0" smtClean="0"/>
          </a:p>
          <a:p>
            <a:pPr>
              <a:buNone/>
            </a:pPr>
            <a:r>
              <a:rPr lang="hi-IN" sz="1800" dirty="0" smtClean="0"/>
              <a:t>मैं तो जीना चाहती हूँ बस अपने अस्तित्व के लिए</a:t>
            </a:r>
            <a:endParaRPr lang="en-US" sz="1800" dirty="0" smtClean="0"/>
          </a:p>
          <a:p>
            <a:pPr>
              <a:buNone/>
            </a:pPr>
            <a:r>
              <a:rPr lang="hi-IN" sz="1800" dirty="0" smtClean="0"/>
              <a:t>क्यों बाँधना चाहते हो नियमों की जंजीरों में</a:t>
            </a:r>
            <a:endParaRPr lang="en-US" sz="1800" dirty="0" smtClean="0"/>
          </a:p>
          <a:p>
            <a:pPr>
              <a:buNone/>
            </a:pPr>
            <a:r>
              <a:rPr lang="hi-IN" sz="1800" dirty="0" smtClean="0"/>
              <a:t>उस नेक दिल को जो है अपनी मस्ती में</a:t>
            </a:r>
            <a:endParaRPr lang="en-US" sz="1800" dirty="0" smtClean="0"/>
          </a:p>
          <a:p>
            <a:pPr>
              <a:buNone/>
            </a:pPr>
            <a:r>
              <a:rPr lang="hi-IN" sz="1800" dirty="0" smtClean="0"/>
              <a:t>अगर तुम हो खुदा तो क्यूँ नही बदल देते सबके दिल</a:t>
            </a:r>
            <a:endParaRPr lang="en-US" sz="1800" dirty="0" smtClean="0"/>
          </a:p>
          <a:p>
            <a:pPr>
              <a:buNone/>
            </a:pPr>
            <a:r>
              <a:rPr lang="hi-IN" sz="1800" dirty="0" smtClean="0"/>
              <a:t>तुम्हारे कायदे, नियम और क़ानून जो हैं सबके लिए अलग-अलग</a:t>
            </a:r>
            <a:endParaRPr lang="en-US" sz="1800" dirty="0" smtClean="0"/>
          </a:p>
          <a:p>
            <a:pPr>
              <a:buNone/>
            </a:pPr>
            <a:r>
              <a:rPr lang="hi-IN" sz="1800" dirty="0" smtClean="0"/>
              <a:t>जब नही कर सकते ये सब तो क्यों दिखाते हो अपनी मर्दानगी उन पर</a:t>
            </a:r>
            <a:endParaRPr lang="en-US" sz="1800" dirty="0" smtClean="0"/>
          </a:p>
          <a:p>
            <a:pPr>
              <a:buNone/>
            </a:pPr>
            <a:r>
              <a:rPr lang="hi-IN" sz="1800" dirty="0" smtClean="0"/>
              <a:t>जो जीना चाहता है अपने अस्तित्व को संभाल कर ।</a:t>
            </a:r>
            <a:endParaRPr lang="en-US" sz="1800" dirty="0" smtClean="0"/>
          </a:p>
          <a:p>
            <a:pPr>
              <a:buNone/>
            </a:pPr>
            <a:r>
              <a:rPr lang="en-US" sz="1800" dirty="0" smtClean="0"/>
              <a:t> </a:t>
            </a:r>
          </a:p>
          <a:p>
            <a:pPr>
              <a:buNone/>
            </a:pPr>
            <a:r>
              <a:rPr lang="en-US" sz="1800" dirty="0" smtClean="0"/>
              <a:t> </a:t>
            </a:r>
          </a:p>
          <a:p>
            <a:endParaRPr lang="en-US" sz="1800" dirty="0"/>
          </a:p>
        </p:txBody>
      </p:sp>
      <p:pic>
        <p:nvPicPr>
          <p:cNvPr id="4" name="Picture 3" descr="IMG-20171121-WA0000.jpg"/>
          <p:cNvPicPr>
            <a:picLocks noChangeAspect="1"/>
          </p:cNvPicPr>
          <p:nvPr/>
        </p:nvPicPr>
        <p:blipFill>
          <a:blip r:embed="rId2" cstate="print"/>
          <a:srcRect l="22500" r="20000"/>
          <a:stretch>
            <a:fillRect/>
          </a:stretch>
        </p:blipFill>
        <p:spPr>
          <a:xfrm>
            <a:off x="5562600" y="685800"/>
            <a:ext cx="2971800" cy="5168347"/>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334962"/>
          </a:xfrm>
        </p:spPr>
        <p:txBody>
          <a:bodyPr>
            <a:noAutofit/>
          </a:bodyPr>
          <a:lstStyle/>
          <a:p>
            <a:r>
              <a:rPr lang="hi-IN" sz="3600" b="1" dirty="0" smtClean="0"/>
              <a:t>“क्या कहूँ क्या न कहूँ”</a:t>
            </a:r>
            <a:r>
              <a:rPr lang="en-US" sz="3600" dirty="0" smtClean="0"/>
              <a:t/>
            </a:r>
            <a:br>
              <a:rPr lang="en-US" sz="3600" dirty="0" smtClean="0"/>
            </a:br>
            <a:endParaRPr lang="en-US" sz="3600" dirty="0"/>
          </a:p>
        </p:txBody>
      </p:sp>
      <p:sp>
        <p:nvSpPr>
          <p:cNvPr id="3" name="Content Placeholder 2"/>
          <p:cNvSpPr>
            <a:spLocks noGrp="1"/>
          </p:cNvSpPr>
          <p:nvPr>
            <p:ph idx="1"/>
          </p:nvPr>
        </p:nvSpPr>
        <p:spPr>
          <a:xfrm>
            <a:off x="304800" y="609600"/>
            <a:ext cx="5181600" cy="6248400"/>
          </a:xfrm>
        </p:spPr>
        <p:txBody>
          <a:bodyPr>
            <a:noAutofit/>
          </a:bodyPr>
          <a:lstStyle/>
          <a:p>
            <a:pPr>
              <a:buNone/>
            </a:pPr>
            <a:r>
              <a:rPr lang="hi-IN" sz="1500" dirty="0" smtClean="0"/>
              <a:t>अहसास तो तुम्हारी भावनाओं का पयार्य हैं </a:t>
            </a:r>
            <a:endParaRPr lang="en-US" sz="1500" dirty="0" smtClean="0"/>
          </a:p>
          <a:p>
            <a:pPr>
              <a:buNone/>
            </a:pPr>
            <a:r>
              <a:rPr lang="hi-IN" sz="1500" dirty="0" smtClean="0"/>
              <a:t>क्या ये हर किसी का खुद का अध्याय है </a:t>
            </a:r>
            <a:endParaRPr lang="en-US" sz="1500" dirty="0" smtClean="0"/>
          </a:p>
          <a:p>
            <a:pPr>
              <a:buNone/>
            </a:pPr>
            <a:r>
              <a:rPr lang="hi-IN" sz="1500" dirty="0" smtClean="0"/>
              <a:t>किसी से जुड़ना,मिलना और बिछड़ना</a:t>
            </a:r>
            <a:endParaRPr lang="en-US" sz="1500" dirty="0" smtClean="0"/>
          </a:p>
          <a:p>
            <a:pPr>
              <a:buNone/>
            </a:pPr>
            <a:r>
              <a:rPr lang="hi-IN" sz="1500" dirty="0" smtClean="0"/>
              <a:t>सब अहसास ही तो लाता है ।  </a:t>
            </a:r>
            <a:endParaRPr lang="en-US" sz="1500" dirty="0" smtClean="0"/>
          </a:p>
          <a:p>
            <a:pPr>
              <a:buNone/>
            </a:pPr>
            <a:r>
              <a:rPr lang="hi-IN" sz="1500" dirty="0" smtClean="0"/>
              <a:t>कभी हँसाता, चौकाता,डराता </a:t>
            </a:r>
            <a:endParaRPr lang="en-US" sz="1500" dirty="0" smtClean="0"/>
          </a:p>
          <a:p>
            <a:pPr>
              <a:buNone/>
            </a:pPr>
            <a:r>
              <a:rPr lang="hi-IN" sz="1500" dirty="0" smtClean="0"/>
              <a:t>तो कभी रुलाता है </a:t>
            </a:r>
            <a:endParaRPr lang="en-US" sz="1500" dirty="0" smtClean="0"/>
          </a:p>
          <a:p>
            <a:pPr>
              <a:buNone/>
            </a:pPr>
            <a:r>
              <a:rPr lang="hi-IN" sz="1500" dirty="0" smtClean="0"/>
              <a:t>कोई अनछुआ न रह पाया आज तक </a:t>
            </a:r>
            <a:endParaRPr lang="en-US" sz="1500" dirty="0" smtClean="0"/>
          </a:p>
          <a:p>
            <a:pPr>
              <a:buNone/>
            </a:pPr>
            <a:r>
              <a:rPr lang="hi-IN" sz="1500" dirty="0" smtClean="0"/>
              <a:t>कितने अजीब है ये अहसासों के मामले </a:t>
            </a:r>
            <a:endParaRPr lang="en-US" sz="1500" dirty="0" smtClean="0"/>
          </a:p>
          <a:p>
            <a:pPr>
              <a:buNone/>
            </a:pPr>
            <a:r>
              <a:rPr lang="hi-IN" sz="1500" dirty="0" smtClean="0"/>
              <a:t>कुछ अनकहे, कुछ अनसमझे और कुछ अनसंभले </a:t>
            </a:r>
            <a:endParaRPr lang="en-US" sz="1500" dirty="0" smtClean="0"/>
          </a:p>
          <a:p>
            <a:pPr>
              <a:buNone/>
            </a:pPr>
            <a:r>
              <a:rPr lang="hi-IN" sz="1500" dirty="0" smtClean="0"/>
              <a:t>क्या कहूँ क्या न कहूँ </a:t>
            </a:r>
            <a:endParaRPr lang="en-US" sz="1500" dirty="0" smtClean="0"/>
          </a:p>
          <a:p>
            <a:pPr>
              <a:buNone/>
            </a:pPr>
            <a:r>
              <a:rPr lang="hi-IN" sz="1500" dirty="0" smtClean="0"/>
              <a:t>इस भंवर से कैसे बाहर निकलूँ</a:t>
            </a:r>
            <a:endParaRPr lang="en-US" sz="1500" dirty="0" smtClean="0"/>
          </a:p>
          <a:p>
            <a:pPr>
              <a:buNone/>
            </a:pPr>
            <a:r>
              <a:rPr lang="hi-IN" sz="1500" dirty="0" smtClean="0"/>
              <a:t>पर क्या इनके बिना जीना संभव हो पाएगा </a:t>
            </a:r>
            <a:endParaRPr lang="en-US" sz="1500" dirty="0" smtClean="0"/>
          </a:p>
          <a:p>
            <a:pPr>
              <a:buNone/>
            </a:pPr>
            <a:r>
              <a:rPr lang="hi-IN" sz="1500" dirty="0" smtClean="0"/>
              <a:t>या इन्ही के द्वारा एक को दुसरे से जोड़ा जाएगा </a:t>
            </a:r>
            <a:endParaRPr lang="en-US" sz="1500" dirty="0" smtClean="0"/>
          </a:p>
          <a:p>
            <a:pPr>
              <a:buNone/>
            </a:pPr>
            <a:r>
              <a:rPr lang="hi-IN" sz="1500" dirty="0" smtClean="0"/>
              <a:t>कभी कोई टूटे तो हमारे अहसासों का अहसास </a:t>
            </a:r>
            <a:endParaRPr lang="en-US" sz="1500" dirty="0" smtClean="0"/>
          </a:p>
          <a:p>
            <a:pPr>
              <a:buNone/>
            </a:pPr>
            <a:r>
              <a:rPr lang="hi-IN" sz="1500" dirty="0" smtClean="0"/>
              <a:t>ही तो है जो उसके जीने का पयार्य बन जाता है </a:t>
            </a:r>
            <a:endParaRPr lang="en-US" sz="1500" dirty="0" smtClean="0"/>
          </a:p>
          <a:p>
            <a:pPr>
              <a:buNone/>
            </a:pPr>
            <a:r>
              <a:rPr lang="hi-IN" sz="1500" dirty="0" smtClean="0"/>
              <a:t>जिन्दगी को आखरी सांस तक जीते है हम </a:t>
            </a:r>
            <a:endParaRPr lang="en-US" sz="1500" dirty="0" smtClean="0"/>
          </a:p>
          <a:p>
            <a:pPr>
              <a:buNone/>
            </a:pPr>
            <a:r>
              <a:rPr lang="hi-IN" sz="1500" dirty="0" smtClean="0"/>
              <a:t>अगर अहसास हमारे अहसासों  को जिन्दा रख पाता है ।</a:t>
            </a:r>
            <a:endParaRPr lang="en-US" sz="1500" dirty="0" smtClean="0"/>
          </a:p>
          <a:p>
            <a:pPr>
              <a:buNone/>
            </a:pPr>
            <a:r>
              <a:rPr lang="hi-IN" sz="1500" dirty="0" smtClean="0"/>
              <a:t>पर अगर अहसास ही अहसास होना बंद होने लगे </a:t>
            </a:r>
            <a:endParaRPr lang="en-US" sz="1500" dirty="0" smtClean="0"/>
          </a:p>
          <a:p>
            <a:pPr>
              <a:buNone/>
            </a:pPr>
            <a:r>
              <a:rPr lang="hi-IN" sz="1500" dirty="0" smtClean="0"/>
              <a:t>और जिन्दगी भी एक अजूबा लगने लगे </a:t>
            </a:r>
            <a:endParaRPr lang="en-US" sz="1500" dirty="0" smtClean="0"/>
          </a:p>
          <a:p>
            <a:pPr>
              <a:buNone/>
            </a:pPr>
            <a:r>
              <a:rPr lang="hi-IN" sz="1500" dirty="0" smtClean="0"/>
              <a:t>तो ये क्या इशारा है .............</a:t>
            </a:r>
            <a:endParaRPr lang="en-US" sz="1500" dirty="0" smtClean="0"/>
          </a:p>
          <a:p>
            <a:pPr>
              <a:buNone/>
            </a:pPr>
            <a:r>
              <a:rPr lang="hi-IN" sz="1500" dirty="0" smtClean="0"/>
              <a:t>मैंने जिन्दगी जीना छोड़ दिया है या </a:t>
            </a:r>
            <a:endParaRPr lang="en-US" sz="1500" dirty="0" smtClean="0"/>
          </a:p>
          <a:p>
            <a:pPr>
              <a:buNone/>
            </a:pPr>
            <a:r>
              <a:rPr lang="hi-IN" sz="1500" dirty="0" smtClean="0"/>
              <a:t>जिन्दगी ने मुझे मजबूत कर दिया है </a:t>
            </a:r>
            <a:endParaRPr lang="en-US" sz="1500" dirty="0" smtClean="0"/>
          </a:p>
          <a:p>
            <a:pPr>
              <a:buNone/>
            </a:pPr>
            <a:r>
              <a:rPr lang="hi-IN" sz="1500" dirty="0" smtClean="0"/>
              <a:t>शायद आने वाला समय इन सवालों का जवाब दे पाए ......  </a:t>
            </a:r>
            <a:endParaRPr lang="en-US" sz="1500" dirty="0" smtClean="0"/>
          </a:p>
          <a:p>
            <a:pPr>
              <a:buNone/>
            </a:pPr>
            <a:endParaRPr lang="en-US" sz="1500" dirty="0"/>
          </a:p>
        </p:txBody>
      </p:sp>
      <p:pic>
        <p:nvPicPr>
          <p:cNvPr id="4" name="Picture 3" descr="IMG-20171121-WA0001.jpg"/>
          <p:cNvPicPr>
            <a:picLocks noChangeAspect="1"/>
          </p:cNvPicPr>
          <p:nvPr/>
        </p:nvPicPr>
        <p:blipFill>
          <a:blip r:embed="rId2" cstate="print"/>
          <a:srcRect t="5556" r="44074" b="10000"/>
          <a:stretch>
            <a:fillRect/>
          </a:stretch>
        </p:blipFill>
        <p:spPr>
          <a:xfrm>
            <a:off x="5410200" y="685800"/>
            <a:ext cx="2876550" cy="57912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hi-IN" b="1" dirty="0" smtClean="0"/>
              <a:t>“अहसास”</a:t>
            </a:r>
            <a:r>
              <a:rPr lang="en-US" dirty="0" smtClean="0"/>
              <a:t/>
            </a:r>
            <a:br>
              <a:rPr lang="en-US" dirty="0" smtClean="0"/>
            </a:br>
            <a:endParaRPr lang="en-US" dirty="0"/>
          </a:p>
        </p:txBody>
      </p:sp>
      <p:sp>
        <p:nvSpPr>
          <p:cNvPr id="3" name="Content Placeholder 2"/>
          <p:cNvSpPr>
            <a:spLocks noGrp="1"/>
          </p:cNvSpPr>
          <p:nvPr>
            <p:ph idx="1"/>
          </p:nvPr>
        </p:nvSpPr>
        <p:spPr>
          <a:xfrm>
            <a:off x="3124200" y="533400"/>
            <a:ext cx="5791200" cy="6324600"/>
          </a:xfrm>
        </p:spPr>
        <p:txBody>
          <a:bodyPr>
            <a:normAutofit fontScale="62500" lnSpcReduction="20000"/>
          </a:bodyPr>
          <a:lstStyle/>
          <a:p>
            <a:pPr>
              <a:buNone/>
            </a:pPr>
            <a:r>
              <a:rPr lang="hi-IN" dirty="0" smtClean="0"/>
              <a:t>अहसासों की एक लम्बी लडी है </a:t>
            </a:r>
            <a:endParaRPr lang="en-US" dirty="0" smtClean="0"/>
          </a:p>
          <a:p>
            <a:pPr>
              <a:buNone/>
            </a:pPr>
            <a:r>
              <a:rPr lang="hi-IN" dirty="0" smtClean="0"/>
              <a:t>क्या याद रखूं क्या भूल जाऊं मुश्किल बड़ी है </a:t>
            </a:r>
            <a:endParaRPr lang="en-US" dirty="0" smtClean="0"/>
          </a:p>
          <a:p>
            <a:pPr>
              <a:buNone/>
            </a:pPr>
            <a:r>
              <a:rPr lang="hi-IN" dirty="0" smtClean="0"/>
              <a:t>आ रहे याद वो लम्हें हर घड़ी हैं </a:t>
            </a:r>
            <a:endParaRPr lang="en-US" dirty="0" smtClean="0"/>
          </a:p>
          <a:p>
            <a:pPr>
              <a:buNone/>
            </a:pPr>
            <a:r>
              <a:rPr lang="hi-IN" dirty="0" smtClean="0"/>
              <a:t>और मची दिल में कशमकश बड़ी है </a:t>
            </a:r>
            <a:endParaRPr lang="en-US" dirty="0" smtClean="0"/>
          </a:p>
          <a:p>
            <a:pPr>
              <a:buNone/>
            </a:pPr>
            <a:r>
              <a:rPr lang="hi-IN" dirty="0" smtClean="0"/>
              <a:t>अहसासों का भी अपना एक घरौंदा है ।</a:t>
            </a:r>
            <a:endParaRPr lang="en-US" dirty="0" smtClean="0"/>
          </a:p>
          <a:p>
            <a:pPr>
              <a:buNone/>
            </a:pPr>
            <a:r>
              <a:rPr lang="hi-IN" dirty="0" smtClean="0"/>
              <a:t>आते है जाते है मुश्किल खड़ी कर जाते है </a:t>
            </a:r>
            <a:endParaRPr lang="en-US" dirty="0" smtClean="0"/>
          </a:p>
          <a:p>
            <a:pPr>
              <a:buNone/>
            </a:pPr>
            <a:r>
              <a:rPr lang="hi-IN" dirty="0" smtClean="0"/>
              <a:t>कभी अपनेपन का अहसास कराते हैं </a:t>
            </a:r>
            <a:endParaRPr lang="en-US" dirty="0" smtClean="0"/>
          </a:p>
          <a:p>
            <a:pPr>
              <a:buNone/>
            </a:pPr>
            <a:r>
              <a:rPr lang="hi-IN" dirty="0" smtClean="0"/>
              <a:t>तो कभी दिलों को करौन्ध जाते है ।  </a:t>
            </a:r>
            <a:endParaRPr lang="en-US" dirty="0" smtClean="0"/>
          </a:p>
          <a:p>
            <a:pPr>
              <a:buNone/>
            </a:pPr>
            <a:r>
              <a:rPr lang="hi-IN" dirty="0" smtClean="0"/>
              <a:t>डर लगता है अहसासों के जुड़ने से </a:t>
            </a:r>
            <a:endParaRPr lang="en-US" dirty="0" smtClean="0"/>
          </a:p>
          <a:p>
            <a:pPr>
              <a:buNone/>
            </a:pPr>
            <a:r>
              <a:rPr lang="hi-IN" dirty="0" smtClean="0"/>
              <a:t>कभी आने वाले खतरों का सबब तो नही</a:t>
            </a:r>
            <a:endParaRPr lang="en-US" dirty="0" smtClean="0"/>
          </a:p>
          <a:p>
            <a:pPr>
              <a:buNone/>
            </a:pPr>
            <a:r>
              <a:rPr lang="hi-IN" dirty="0" smtClean="0"/>
              <a:t>हर अहसास ने इतना खकझोर दिया है </a:t>
            </a:r>
            <a:endParaRPr lang="en-US" dirty="0" smtClean="0"/>
          </a:p>
          <a:p>
            <a:pPr>
              <a:buNone/>
            </a:pPr>
            <a:r>
              <a:rPr lang="hi-IN" dirty="0" smtClean="0"/>
              <a:t>हर नए अहसास को महसूस करने के लिए ।  </a:t>
            </a:r>
            <a:endParaRPr lang="en-US" dirty="0" smtClean="0"/>
          </a:p>
          <a:p>
            <a:pPr>
              <a:buNone/>
            </a:pPr>
            <a:r>
              <a:rPr lang="hi-IN" dirty="0" smtClean="0"/>
              <a:t>जानता है कि कुछ नही है ये </a:t>
            </a:r>
            <a:endParaRPr lang="en-US" dirty="0" smtClean="0"/>
          </a:p>
          <a:p>
            <a:pPr>
              <a:buNone/>
            </a:pPr>
            <a:r>
              <a:rPr lang="hi-IN" dirty="0" smtClean="0"/>
              <a:t>बस है एक छोटे से पल के लिए </a:t>
            </a:r>
            <a:endParaRPr lang="en-US" dirty="0" smtClean="0"/>
          </a:p>
          <a:p>
            <a:pPr>
              <a:buNone/>
            </a:pPr>
            <a:r>
              <a:rPr lang="hi-IN" dirty="0" smtClean="0"/>
              <a:t>समझना चाहती हूँ इस बदलाव का कारण </a:t>
            </a:r>
            <a:endParaRPr lang="en-US" dirty="0" smtClean="0"/>
          </a:p>
          <a:p>
            <a:pPr>
              <a:buNone/>
            </a:pPr>
            <a:r>
              <a:rPr lang="hi-IN" dirty="0" smtClean="0"/>
              <a:t>और बताना चाहती हूँ इस अहसास कराने वालो को </a:t>
            </a:r>
            <a:endParaRPr lang="en-US" dirty="0" smtClean="0"/>
          </a:p>
          <a:p>
            <a:pPr>
              <a:buNone/>
            </a:pPr>
            <a:r>
              <a:rPr lang="hi-IN" dirty="0" smtClean="0"/>
              <a:t>कि मै हूँ नही ऐसी पर ये अहसास हैं कि </a:t>
            </a:r>
            <a:endParaRPr lang="en-US" dirty="0" smtClean="0"/>
          </a:p>
          <a:p>
            <a:pPr>
              <a:buNone/>
            </a:pPr>
            <a:r>
              <a:rPr lang="hi-IN" dirty="0" smtClean="0"/>
              <a:t>कुछ क्षण बाद बदल जाते हैं, मुझसे अलग हो जाते हैं </a:t>
            </a:r>
            <a:endParaRPr lang="en-US" dirty="0" smtClean="0"/>
          </a:p>
          <a:p>
            <a:pPr>
              <a:buNone/>
            </a:pPr>
            <a:r>
              <a:rPr lang="hi-IN" dirty="0" smtClean="0"/>
              <a:t>और फिर से अकेले रहना चाहते हैं आजाद परिंदे  </a:t>
            </a:r>
            <a:endParaRPr lang="en-US" dirty="0" smtClean="0"/>
          </a:p>
          <a:p>
            <a:pPr>
              <a:buNone/>
            </a:pPr>
            <a:r>
              <a:rPr lang="hi-IN" dirty="0" smtClean="0"/>
              <a:t>की तरह  बिना किसी जुडाव के ।   </a:t>
            </a:r>
            <a:endParaRPr lang="en-US" dirty="0" smtClean="0"/>
          </a:p>
          <a:p>
            <a:pPr algn="ctr">
              <a:buNone/>
            </a:pPr>
            <a:endParaRPr lang="en-US" dirty="0"/>
          </a:p>
        </p:txBody>
      </p:sp>
      <p:pic>
        <p:nvPicPr>
          <p:cNvPr id="4" name="Picture 3" descr="IMG-20171121-WA0001.jpg"/>
          <p:cNvPicPr>
            <a:picLocks noChangeAspect="1"/>
          </p:cNvPicPr>
          <p:nvPr/>
        </p:nvPicPr>
        <p:blipFill>
          <a:blip r:embed="rId2" cstate="print"/>
          <a:srcRect t="5556" r="44074" b="10000"/>
          <a:stretch>
            <a:fillRect/>
          </a:stretch>
        </p:blipFill>
        <p:spPr>
          <a:xfrm>
            <a:off x="152400" y="762000"/>
            <a:ext cx="2800851" cy="56388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iet\Desktop\rotaract-Club-logo.jpg"/>
          <p:cNvPicPr>
            <a:picLocks noChangeAspect="1" noChangeArrowheads="1"/>
          </p:cNvPicPr>
          <p:nvPr/>
        </p:nvPicPr>
        <p:blipFill>
          <a:blip r:embed="rId2" cstate="print"/>
          <a:srcRect/>
          <a:stretch>
            <a:fillRect/>
          </a:stretch>
        </p:blipFill>
        <p:spPr bwMode="auto">
          <a:xfrm>
            <a:off x="2362200" y="1600200"/>
            <a:ext cx="4743565" cy="4724400"/>
          </a:xfrm>
          <a:prstGeom prst="rect">
            <a:avLst/>
          </a:prstGeom>
          <a:noFill/>
        </p:spPr>
      </p:pic>
      <p:pic>
        <p:nvPicPr>
          <p:cNvPr id="5" name="Picture 4" descr="Students_Speak_Logo.png"/>
          <p:cNvPicPr>
            <a:picLocks noChangeAspect="1"/>
          </p:cNvPicPr>
          <p:nvPr/>
        </p:nvPicPr>
        <p:blipFill>
          <a:blip r:embed="rId3" cstate="print"/>
          <a:srcRect b="40795"/>
          <a:stretch>
            <a:fillRect/>
          </a:stretch>
        </p:blipFill>
        <p:spPr>
          <a:xfrm>
            <a:off x="533400" y="228599"/>
            <a:ext cx="8305800" cy="1066801"/>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304801"/>
            <a:ext cx="4876800" cy="6740307"/>
          </a:xfrm>
          <a:prstGeom prst="rect">
            <a:avLst/>
          </a:prstGeom>
        </p:spPr>
        <p:txBody>
          <a:bodyPr wrap="square">
            <a:spAutoFit/>
          </a:bodyPr>
          <a:lstStyle/>
          <a:p>
            <a:pPr algn="just"/>
            <a:r>
              <a:rPr lang="en-US" dirty="0" smtClean="0">
                <a:latin typeface="Times New Roman" pitchFamily="18" charset="0"/>
                <a:cs typeface="Times New Roman" pitchFamily="18" charset="0"/>
              </a:rPr>
              <a:t>Rotaract to me has shaped my identity and personality through out these years. From being a socially awkward girl at the time of joining the college to now, the change is drastic. Rotaract and my college has a big role in this and I am enjoying each and every moment of it. The best part of it is the people in it, you get to meet like minded people like you and you learn a lot. The one soul satisfying thing which I get is through Rotaract. I am giving my share in changing the society no matter how small it is. Though our lives as leaders are filled with ups and downs, these are not hindrances for us to stop from believing that we could lead people towards positive change. I hope that in future it will continue to give meaning to my identity and take me to newer paths. It is an honor to accept the </a:t>
            </a:r>
            <a:r>
              <a:rPr lang="en-US" b="1" dirty="0" smtClean="0">
                <a:latin typeface="Times New Roman" pitchFamily="18" charset="0"/>
                <a:cs typeface="Times New Roman" pitchFamily="18" charset="0"/>
              </a:rPr>
              <a:t>presidency of Rotaract club at PIET</a:t>
            </a:r>
            <a:r>
              <a:rPr lang="en-US" dirty="0" smtClean="0">
                <a:latin typeface="Times New Roman" pitchFamily="18" charset="0"/>
                <a:cs typeface="Times New Roman" pitchFamily="18" charset="0"/>
              </a:rPr>
              <a:t>. At last I wish to express my thanks to all my fellow members, BBA dept. and my college for contributing to the club in a beautiful way.</a:t>
            </a:r>
          </a:p>
          <a:p>
            <a:pPr algn="just"/>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Thank you.</a:t>
            </a:r>
          </a:p>
          <a:p>
            <a:pPr algn="just"/>
            <a:r>
              <a:rPr lang="en-US" dirty="0" smtClean="0">
                <a:latin typeface="Times New Roman" pitchFamily="18" charset="0"/>
                <a:cs typeface="Times New Roman" pitchFamily="18" charset="0"/>
              </a:rPr>
              <a:t/>
            </a:r>
            <a:br>
              <a:rPr lang="en-US" dirty="0" smtClean="0">
                <a:latin typeface="Times New Roman" pitchFamily="18" charset="0"/>
                <a:cs typeface="Times New Roman" pitchFamily="18" charset="0"/>
              </a:rPr>
            </a:br>
            <a:endParaRPr lang="en-US" dirty="0">
              <a:latin typeface="Times New Roman" pitchFamily="18" charset="0"/>
              <a:cs typeface="Times New Roman" pitchFamily="18" charset="0"/>
            </a:endParaRPr>
          </a:p>
        </p:txBody>
      </p:sp>
      <p:pic>
        <p:nvPicPr>
          <p:cNvPr id="7" name="Picture 6" descr="187.JPG"/>
          <p:cNvPicPr>
            <a:picLocks noChangeAspect="1"/>
          </p:cNvPicPr>
          <p:nvPr/>
        </p:nvPicPr>
        <p:blipFill>
          <a:blip r:embed="rId2" cstate="print"/>
          <a:srcRect l="19424" t="17778" r="28301"/>
          <a:stretch>
            <a:fillRect/>
          </a:stretch>
        </p:blipFill>
        <p:spPr>
          <a:xfrm>
            <a:off x="5257800" y="304800"/>
            <a:ext cx="3657600" cy="54526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7"/>
          <p:cNvSpPr>
            <a:spLocks noGrp="1"/>
          </p:cNvSpPr>
          <p:nvPr>
            <p:ph type="title"/>
          </p:nvPr>
        </p:nvSpPr>
        <p:spPr>
          <a:xfrm>
            <a:off x="5410200" y="5867400"/>
            <a:ext cx="3276600" cy="762000"/>
          </a:xfrm>
        </p:spPr>
        <p:txBody>
          <a:bodyPr>
            <a:noAutofit/>
          </a:bodyPr>
          <a:lstStyle/>
          <a:p>
            <a:r>
              <a:rPr lang="en-US" sz="2800" dirty="0" err="1" smtClean="0"/>
              <a:t>Jigyasa</a:t>
            </a:r>
            <a:r>
              <a:rPr lang="en-US" sz="2800" dirty="0" smtClean="0"/>
              <a:t> </a:t>
            </a:r>
            <a:r>
              <a:rPr lang="en-US" sz="2800" dirty="0" err="1" smtClean="0"/>
              <a:t>Arora</a:t>
            </a:r>
            <a:r>
              <a:rPr lang="en-US" sz="2800" dirty="0" smtClean="0"/>
              <a:t>, BBA-2</a:t>
            </a:r>
            <a:r>
              <a:rPr lang="en-US" sz="2800" baseline="30000" dirty="0" smtClean="0"/>
              <a:t>nd</a:t>
            </a:r>
            <a:r>
              <a:rPr lang="en-US" sz="2800" dirty="0" smtClean="0"/>
              <a:t> Year, Section-B</a:t>
            </a:r>
            <a:endParaRPr lang="en-US" sz="28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mester-ending.jpg"/>
          <p:cNvPicPr>
            <a:picLocks noChangeAspect="1"/>
          </p:cNvPicPr>
          <p:nvPr/>
        </p:nvPicPr>
        <p:blipFill>
          <a:blip r:embed="rId2" cstate="print"/>
          <a:stretch>
            <a:fillRect/>
          </a:stretch>
        </p:blipFill>
        <p:spPr>
          <a:xfrm>
            <a:off x="152400" y="1066800"/>
            <a:ext cx="4267200" cy="4648200"/>
          </a:xfrm>
          <a:prstGeom prst="rect">
            <a:avLst/>
          </a:prstGeom>
        </p:spPr>
      </p:pic>
      <p:sp>
        <p:nvSpPr>
          <p:cNvPr id="3" name="Rectangle 2"/>
          <p:cNvSpPr/>
          <p:nvPr/>
        </p:nvSpPr>
        <p:spPr>
          <a:xfrm>
            <a:off x="4572000" y="609600"/>
            <a:ext cx="4572000" cy="5909310"/>
          </a:xfrm>
          <a:prstGeom prst="rect">
            <a:avLst/>
          </a:prstGeom>
        </p:spPr>
        <p:txBody>
          <a:bodyPr wrap="square">
            <a:spAutoFit/>
          </a:bodyPr>
          <a:lstStyle/>
          <a:p>
            <a:pPr lvl="0" algn="just" fontAlgn="base">
              <a:spcBef>
                <a:spcPct val="0"/>
              </a:spcBef>
              <a:spcAft>
                <a:spcPct val="0"/>
              </a:spcAft>
            </a:pPr>
            <a:r>
              <a:rPr lang="en-US" dirty="0" smtClean="0">
                <a:latin typeface="Calibri" pitchFamily="34" charset="0"/>
                <a:ea typeface="Calibri" pitchFamily="34" charset="0"/>
                <a:cs typeface="Calibri" pitchFamily="34" charset="0"/>
              </a:rPr>
              <a:t>It has been a rewarding experience going through the successful completion of the semester. Thank you to all members of our learning community for a very vibrant and productive time all through the months. Staff and students have been focused on establishing clear goals to maximize learning and engagement. College staff have been meeting, reviewing and planning further implementation of programs to ensure the success and engagement of all our students. </a:t>
            </a:r>
          </a:p>
          <a:p>
            <a:pPr lvl="0" algn="just" fontAlgn="base">
              <a:spcBef>
                <a:spcPct val="0"/>
              </a:spcBef>
              <a:spcAft>
                <a:spcPct val="0"/>
              </a:spcAft>
            </a:pPr>
            <a:endParaRPr lang="en-US" dirty="0" smtClean="0">
              <a:latin typeface="Arial" pitchFamily="34" charset="0"/>
              <a:cs typeface="Arial" pitchFamily="34" charset="0"/>
            </a:endParaRPr>
          </a:p>
          <a:p>
            <a:pPr lvl="0" algn="just" eaLnBrk="0" fontAlgn="base" hangingPunct="0">
              <a:spcBef>
                <a:spcPct val="0"/>
              </a:spcBef>
              <a:spcAft>
                <a:spcPct val="0"/>
              </a:spcAft>
            </a:pPr>
            <a:r>
              <a:rPr lang="en-US" dirty="0" smtClean="0">
                <a:latin typeface="Calibri" pitchFamily="34" charset="0"/>
                <a:ea typeface="Calibri" pitchFamily="34" charset="0"/>
                <a:cs typeface="Calibri" pitchFamily="34" charset="0"/>
              </a:rPr>
              <a:t>Now that Exams have been slated out by the university as under:</a:t>
            </a:r>
            <a:endParaRPr lang="en-US" dirty="0" smtClean="0">
              <a:latin typeface="Arial" pitchFamily="34" charset="0"/>
              <a:cs typeface="Arial" pitchFamily="34" charset="0"/>
            </a:endParaRPr>
          </a:p>
          <a:p>
            <a:pPr lvl="0" algn="just" eaLnBrk="0" fontAlgn="base" hangingPunct="0">
              <a:spcBef>
                <a:spcPct val="0"/>
              </a:spcBef>
              <a:spcAft>
                <a:spcPct val="0"/>
              </a:spcAft>
            </a:pPr>
            <a:r>
              <a:rPr lang="en-US" dirty="0" smtClean="0">
                <a:latin typeface="Calibri" pitchFamily="34" charset="0"/>
                <a:ea typeface="Calibri" pitchFamily="34" charset="0"/>
                <a:cs typeface="Calibri" pitchFamily="34" charset="0"/>
              </a:rPr>
              <a:t>3</a:t>
            </a:r>
            <a:r>
              <a:rPr lang="en-US" baseline="30000" dirty="0" smtClean="0">
                <a:latin typeface="Calibri" pitchFamily="34" charset="0"/>
                <a:ea typeface="Calibri" pitchFamily="34" charset="0"/>
                <a:cs typeface="Calibri" pitchFamily="34" charset="0"/>
              </a:rPr>
              <a:t>rd</a:t>
            </a:r>
            <a:r>
              <a:rPr lang="en-US" dirty="0" smtClean="0">
                <a:latin typeface="Calibri" pitchFamily="34" charset="0"/>
                <a:ea typeface="Calibri" pitchFamily="34" charset="0"/>
                <a:cs typeface="Calibri" pitchFamily="34" charset="0"/>
              </a:rPr>
              <a:t> Year	from 28</a:t>
            </a:r>
            <a:r>
              <a:rPr lang="en-US" baseline="30000" dirty="0" smtClean="0">
                <a:latin typeface="Calibri" pitchFamily="34" charset="0"/>
                <a:ea typeface="Calibri" pitchFamily="34" charset="0"/>
                <a:cs typeface="Calibri" pitchFamily="34" charset="0"/>
              </a:rPr>
              <a:t>th</a:t>
            </a:r>
            <a:r>
              <a:rPr lang="en-US" dirty="0" smtClean="0">
                <a:latin typeface="Calibri" pitchFamily="34" charset="0"/>
                <a:ea typeface="Calibri" pitchFamily="34" charset="0"/>
                <a:cs typeface="Calibri" pitchFamily="34" charset="0"/>
              </a:rPr>
              <a:t> November</a:t>
            </a:r>
            <a:endParaRPr lang="en-US" dirty="0" smtClean="0">
              <a:latin typeface="Arial" pitchFamily="34" charset="0"/>
              <a:cs typeface="Arial" pitchFamily="34" charset="0"/>
            </a:endParaRPr>
          </a:p>
          <a:p>
            <a:pPr lvl="0" algn="just" eaLnBrk="0" fontAlgn="base" hangingPunct="0">
              <a:spcBef>
                <a:spcPct val="0"/>
              </a:spcBef>
              <a:spcAft>
                <a:spcPct val="0"/>
              </a:spcAft>
            </a:pPr>
            <a:r>
              <a:rPr lang="en-US" dirty="0" smtClean="0">
                <a:latin typeface="Calibri" pitchFamily="34" charset="0"/>
                <a:ea typeface="Calibri" pitchFamily="34" charset="0"/>
                <a:cs typeface="Calibri" pitchFamily="34" charset="0"/>
              </a:rPr>
              <a:t>2</a:t>
            </a:r>
            <a:r>
              <a:rPr lang="en-US" baseline="30000" dirty="0" smtClean="0">
                <a:latin typeface="Calibri" pitchFamily="34" charset="0"/>
                <a:ea typeface="Calibri" pitchFamily="34" charset="0"/>
                <a:cs typeface="Calibri" pitchFamily="34" charset="0"/>
              </a:rPr>
              <a:t>nd</a:t>
            </a:r>
            <a:r>
              <a:rPr lang="en-US" dirty="0" smtClean="0">
                <a:latin typeface="Calibri" pitchFamily="34" charset="0"/>
                <a:ea typeface="Calibri" pitchFamily="34" charset="0"/>
                <a:cs typeface="Calibri" pitchFamily="34" charset="0"/>
              </a:rPr>
              <a:t> Year	from  1</a:t>
            </a:r>
            <a:r>
              <a:rPr lang="en-US" baseline="30000" dirty="0" smtClean="0">
                <a:latin typeface="Calibri" pitchFamily="34" charset="0"/>
                <a:ea typeface="Calibri" pitchFamily="34" charset="0"/>
                <a:cs typeface="Calibri" pitchFamily="34" charset="0"/>
              </a:rPr>
              <a:t>st</a:t>
            </a:r>
            <a:r>
              <a:rPr lang="en-US" dirty="0" smtClean="0">
                <a:latin typeface="Calibri" pitchFamily="34" charset="0"/>
                <a:ea typeface="Calibri" pitchFamily="34" charset="0"/>
                <a:cs typeface="Calibri" pitchFamily="34" charset="0"/>
              </a:rPr>
              <a:t> December</a:t>
            </a:r>
            <a:endParaRPr lang="en-US" dirty="0" smtClean="0">
              <a:latin typeface="Arial" pitchFamily="34" charset="0"/>
              <a:cs typeface="Arial" pitchFamily="34" charset="0"/>
            </a:endParaRPr>
          </a:p>
          <a:p>
            <a:pPr lvl="0" algn="just" eaLnBrk="0" fontAlgn="base" hangingPunct="0">
              <a:spcBef>
                <a:spcPct val="0"/>
              </a:spcBef>
              <a:spcAft>
                <a:spcPct val="0"/>
              </a:spcAft>
            </a:pPr>
            <a:r>
              <a:rPr lang="en-US" dirty="0" smtClean="0">
                <a:latin typeface="Calibri" pitchFamily="34" charset="0"/>
                <a:ea typeface="Calibri" pitchFamily="34" charset="0"/>
                <a:cs typeface="Calibri" pitchFamily="34" charset="0"/>
              </a:rPr>
              <a:t>1</a:t>
            </a:r>
            <a:r>
              <a:rPr lang="en-US" baseline="30000" dirty="0" smtClean="0">
                <a:latin typeface="Calibri" pitchFamily="34" charset="0"/>
                <a:ea typeface="Calibri" pitchFamily="34" charset="0"/>
                <a:cs typeface="Calibri" pitchFamily="34" charset="0"/>
              </a:rPr>
              <a:t>st</a:t>
            </a:r>
            <a:r>
              <a:rPr lang="en-US" dirty="0" smtClean="0">
                <a:latin typeface="Calibri" pitchFamily="34" charset="0"/>
                <a:ea typeface="Calibri" pitchFamily="34" charset="0"/>
                <a:cs typeface="Calibri" pitchFamily="34" charset="0"/>
              </a:rPr>
              <a:t> Year	from 7</a:t>
            </a:r>
            <a:r>
              <a:rPr lang="en-US" baseline="30000" dirty="0" smtClean="0">
                <a:latin typeface="Calibri" pitchFamily="34" charset="0"/>
                <a:ea typeface="Calibri" pitchFamily="34" charset="0"/>
                <a:cs typeface="Calibri" pitchFamily="34" charset="0"/>
              </a:rPr>
              <a:t>th</a:t>
            </a:r>
            <a:r>
              <a:rPr lang="en-US" dirty="0" smtClean="0">
                <a:latin typeface="Calibri" pitchFamily="34" charset="0"/>
                <a:ea typeface="Calibri" pitchFamily="34" charset="0"/>
                <a:cs typeface="Calibri" pitchFamily="34" charset="0"/>
              </a:rPr>
              <a:t> December</a:t>
            </a:r>
          </a:p>
          <a:p>
            <a:pPr lvl="0" algn="just" eaLnBrk="0" fontAlgn="base" hangingPunct="0">
              <a:spcBef>
                <a:spcPct val="0"/>
              </a:spcBef>
              <a:spcAft>
                <a:spcPct val="0"/>
              </a:spcAft>
            </a:pPr>
            <a:endParaRPr lang="en-US" dirty="0" smtClean="0">
              <a:latin typeface="Arial" pitchFamily="34" charset="0"/>
              <a:cs typeface="Arial" pitchFamily="34" charset="0"/>
            </a:endParaRPr>
          </a:p>
          <a:p>
            <a:pPr lvl="0" algn="just" eaLnBrk="0" fontAlgn="base" hangingPunct="0">
              <a:spcBef>
                <a:spcPct val="0"/>
              </a:spcBef>
              <a:spcAft>
                <a:spcPct val="0"/>
              </a:spcAft>
            </a:pPr>
            <a:r>
              <a:rPr lang="en-US" dirty="0" smtClean="0">
                <a:latin typeface="Calibri" pitchFamily="34" charset="0"/>
                <a:ea typeface="Calibri" pitchFamily="34" charset="0"/>
                <a:cs typeface="Calibri" pitchFamily="34" charset="0"/>
              </a:rPr>
              <a:t>We wish all students the best of performance and good luck</a:t>
            </a:r>
            <a:endParaRPr lang="en-US" dirty="0" smtClean="0">
              <a:latin typeface="Arial" pitchFamily="34" charset="0"/>
              <a:cs typeface="Arial" pitchFamily="34" charset="0"/>
            </a:endParaRPr>
          </a:p>
          <a:p>
            <a:pPr lvl="0" algn="just" eaLnBrk="0" fontAlgn="base" hangingPunct="0">
              <a:spcBef>
                <a:spcPct val="0"/>
              </a:spcBef>
              <a:spcAft>
                <a:spcPct val="0"/>
              </a:spcAft>
            </a:pPr>
            <a:endParaRPr lang="en-US"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oodbye see you soon images"/>
          <p:cNvPicPr>
            <a:picLocks noChangeAspect="1" noChangeArrowheads="1"/>
          </p:cNvPicPr>
          <p:nvPr/>
        </p:nvPicPr>
        <p:blipFill>
          <a:blip r:embed="rId2" cstate="print"/>
          <a:srcRect/>
          <a:stretch>
            <a:fillRect/>
          </a:stretch>
        </p:blipFill>
        <p:spPr bwMode="auto">
          <a:xfrm>
            <a:off x="1600200" y="0"/>
            <a:ext cx="5867400" cy="6845301"/>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ice-Image-Of-Thank-You.png"/>
          <p:cNvPicPr>
            <a:picLocks noChangeAspect="1"/>
          </p:cNvPicPr>
          <p:nvPr/>
        </p:nvPicPr>
        <p:blipFill>
          <a:blip r:embed="rId2" cstate="print"/>
          <a:srcRect l="44652" r="6150"/>
          <a:stretch>
            <a:fillRect/>
          </a:stretch>
        </p:blipFill>
        <p:spPr>
          <a:xfrm>
            <a:off x="4800600" y="0"/>
            <a:ext cx="4343400" cy="6858000"/>
          </a:xfrm>
          <a:prstGeom prst="rect">
            <a:avLst/>
          </a:prstGeom>
        </p:spPr>
      </p:pic>
      <p:sp>
        <p:nvSpPr>
          <p:cNvPr id="4" name="Content Placeholder 3"/>
          <p:cNvSpPr>
            <a:spLocks noGrp="1"/>
          </p:cNvSpPr>
          <p:nvPr>
            <p:ph sz="half" idx="4294967295"/>
          </p:nvPr>
        </p:nvSpPr>
        <p:spPr>
          <a:xfrm>
            <a:off x="228600" y="1524000"/>
            <a:ext cx="4572000" cy="4525963"/>
          </a:xfrm>
        </p:spPr>
        <p:txBody>
          <a:bodyPr>
            <a:normAutofit fontScale="92500"/>
          </a:bodyPr>
          <a:lstStyle/>
          <a:p>
            <a:pPr algn="just"/>
            <a:r>
              <a:rPr lang="en-US" dirty="0" smtClean="0">
                <a:latin typeface="+mj-lt"/>
                <a:cs typeface="Times New Roman" pitchFamily="18" charset="0"/>
              </a:rPr>
              <a:t>BBA, HOD</a:t>
            </a:r>
          </a:p>
          <a:p>
            <a:pPr algn="just">
              <a:buNone/>
            </a:pPr>
            <a:r>
              <a:rPr lang="en-US" dirty="0" smtClean="0">
                <a:latin typeface="+mj-lt"/>
                <a:cs typeface="Times New Roman" pitchFamily="18" charset="0"/>
              </a:rPr>
              <a:t>(Dr. Yoginder  Singh Kataria)</a:t>
            </a:r>
          </a:p>
          <a:p>
            <a:pPr algn="just"/>
            <a:endParaRPr lang="en-US" dirty="0" smtClean="0">
              <a:latin typeface="+mj-lt"/>
              <a:cs typeface="Times New Roman" pitchFamily="18" charset="0"/>
            </a:endParaRPr>
          </a:p>
          <a:p>
            <a:pPr algn="just"/>
            <a:endParaRPr lang="en-US" dirty="0" smtClean="0">
              <a:latin typeface="+mj-lt"/>
              <a:cs typeface="Times New Roman" pitchFamily="18" charset="0"/>
            </a:endParaRPr>
          </a:p>
          <a:p>
            <a:pPr algn="just"/>
            <a:endParaRPr lang="en-US" dirty="0" smtClean="0">
              <a:latin typeface="+mj-lt"/>
              <a:cs typeface="Times New Roman" pitchFamily="18" charset="0"/>
            </a:endParaRPr>
          </a:p>
          <a:p>
            <a:pPr algn="just"/>
            <a:r>
              <a:rPr lang="en-US" dirty="0" smtClean="0">
                <a:latin typeface="+mj-lt"/>
                <a:cs typeface="Times New Roman" pitchFamily="18" charset="0"/>
              </a:rPr>
              <a:t>BBA, E-Committee</a:t>
            </a:r>
          </a:p>
          <a:p>
            <a:pPr algn="just">
              <a:buNone/>
            </a:pPr>
            <a:r>
              <a:rPr lang="en-US" dirty="0" smtClean="0">
                <a:latin typeface="+mj-lt"/>
                <a:cs typeface="Times New Roman" pitchFamily="18" charset="0"/>
              </a:rPr>
              <a:t>(Mr. Jagmohan Malhotra)</a:t>
            </a:r>
          </a:p>
          <a:p>
            <a:pPr algn="just">
              <a:buNone/>
            </a:pPr>
            <a:r>
              <a:rPr lang="en-US" dirty="0" smtClean="0">
                <a:latin typeface="+mj-lt"/>
                <a:cs typeface="Times New Roman" pitchFamily="18" charset="0"/>
              </a:rPr>
              <a:t>(Dr </a:t>
            </a:r>
            <a:r>
              <a:rPr lang="en-US" dirty="0" err="1" smtClean="0">
                <a:latin typeface="+mj-lt"/>
                <a:cs typeface="Times New Roman" pitchFamily="18" charset="0"/>
              </a:rPr>
              <a:t>Saurabh</a:t>
            </a:r>
            <a:r>
              <a:rPr lang="en-US" dirty="0" smtClean="0">
                <a:latin typeface="+mj-lt"/>
                <a:cs typeface="Times New Roman" pitchFamily="18" charset="0"/>
              </a:rPr>
              <a:t> </a:t>
            </a:r>
            <a:r>
              <a:rPr lang="en-US" dirty="0" err="1" smtClean="0">
                <a:latin typeface="+mj-lt"/>
                <a:cs typeface="Times New Roman" pitchFamily="18" charset="0"/>
              </a:rPr>
              <a:t>Garg</a:t>
            </a:r>
            <a:r>
              <a:rPr lang="en-US" dirty="0" smtClean="0">
                <a:latin typeface="+mj-lt"/>
                <a:cs typeface="Times New Roman" pitchFamily="18" charset="0"/>
              </a:rPr>
              <a:t>)</a:t>
            </a:r>
            <a:endParaRPr lang="en-US" dirty="0">
              <a:latin typeface="+mj-lt"/>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descr="IMG-20161109-WA0010.jpg"/>
          <p:cNvPicPr>
            <a:picLocks noChangeAspect="1"/>
          </p:cNvPicPr>
          <p:nvPr/>
        </p:nvPicPr>
        <p:blipFill>
          <a:blip r:embed="rId2" cstate="print">
            <a:lum bright="10000"/>
          </a:blip>
          <a:srcRect/>
          <a:stretch>
            <a:fillRect/>
          </a:stretch>
        </p:blipFill>
        <p:spPr>
          <a:xfrm>
            <a:off x="6400800" y="0"/>
            <a:ext cx="2743200" cy="3276600"/>
          </a:xfrm>
          <a:prstGeom prst="rect">
            <a:avLst/>
          </a:prstGeom>
          <a:ln w="38100" cap="sq">
            <a:solidFill>
              <a:srgbClr val="000000"/>
            </a:solidFill>
          </a:ln>
          <a:effectLst>
            <a:outerShdw blurRad="50800" dist="38100" dir="2700000" algn="tl" rotWithShape="0">
              <a:srgbClr val="000000">
                <a:alpha val="43000"/>
              </a:srgbClr>
            </a:outerShdw>
          </a:effectLst>
        </p:spPr>
      </p:pic>
      <p:pic>
        <p:nvPicPr>
          <p:cNvPr id="7" name="Picture 6" descr="logo_editorial_writers_by_lucilamartinez-d8vr7kv.png"/>
          <p:cNvPicPr>
            <a:picLocks noChangeAspect="1"/>
          </p:cNvPicPr>
          <p:nvPr/>
        </p:nvPicPr>
        <p:blipFill>
          <a:blip r:embed="rId3" cstate="print"/>
          <a:srcRect t="28889" b="33333"/>
          <a:stretch>
            <a:fillRect/>
          </a:stretch>
        </p:blipFill>
        <p:spPr>
          <a:xfrm>
            <a:off x="152400" y="1"/>
            <a:ext cx="2514600" cy="609599"/>
          </a:xfrm>
          <a:prstGeom prst="rect">
            <a:avLst/>
          </a:prstGeom>
        </p:spPr>
      </p:pic>
      <p:pic>
        <p:nvPicPr>
          <p:cNvPr id="8" name="Picture 7" descr="editorial-logo.jpg"/>
          <p:cNvPicPr>
            <a:picLocks noChangeAspect="1"/>
          </p:cNvPicPr>
          <p:nvPr/>
        </p:nvPicPr>
        <p:blipFill>
          <a:blip r:embed="rId4" cstate="print"/>
          <a:srcRect t="29166"/>
          <a:stretch>
            <a:fillRect/>
          </a:stretch>
        </p:blipFill>
        <p:spPr>
          <a:xfrm>
            <a:off x="3429000" y="0"/>
            <a:ext cx="2286000" cy="762000"/>
          </a:xfrm>
          <a:prstGeom prst="rect">
            <a:avLst/>
          </a:prstGeom>
        </p:spPr>
      </p:pic>
      <p:sp>
        <p:nvSpPr>
          <p:cNvPr id="10" name="Rectangle 9"/>
          <p:cNvSpPr/>
          <p:nvPr/>
        </p:nvSpPr>
        <p:spPr>
          <a:xfrm>
            <a:off x="304800" y="1143000"/>
            <a:ext cx="5486400" cy="969496"/>
          </a:xfrm>
          <a:prstGeom prst="rect">
            <a:avLst/>
          </a:prstGeom>
        </p:spPr>
        <p:txBody>
          <a:bodyPr wrap="square">
            <a:spAutoFit/>
          </a:bodyPr>
          <a:lstStyle/>
          <a:p>
            <a:pPr algn="just"/>
            <a:endParaRPr lang="en-US" altLang="en-US" sz="1900" dirty="0" smtClean="0">
              <a:latin typeface="Times New Roman" pitchFamily="18" charset="0"/>
              <a:cs typeface="Times New Roman" pitchFamily="18" charset="0"/>
            </a:endParaRPr>
          </a:p>
          <a:p>
            <a:pPr algn="just"/>
            <a:endParaRPr lang="en-US" altLang="en-US" sz="1900" dirty="0" smtClean="0">
              <a:latin typeface="Times New Roman" pitchFamily="18" charset="0"/>
              <a:cs typeface="Times New Roman" pitchFamily="18" charset="0"/>
            </a:endParaRPr>
          </a:p>
          <a:p>
            <a:pPr algn="just">
              <a:buFont typeface="Arial" charset="0"/>
              <a:buChar char="•"/>
            </a:pPr>
            <a:endParaRPr lang="en-US" altLang="en-US" sz="1900" dirty="0" smtClean="0">
              <a:latin typeface="Times New Roman" pitchFamily="18" charset="0"/>
              <a:cs typeface="Times New Roman" pitchFamily="18" charset="0"/>
            </a:endParaRPr>
          </a:p>
        </p:txBody>
      </p:sp>
      <p:sp>
        <p:nvSpPr>
          <p:cNvPr id="24578" name="Rectangle 2"/>
          <p:cNvSpPr>
            <a:spLocks noChangeArrowheads="1"/>
          </p:cNvSpPr>
          <p:nvPr/>
        </p:nvSpPr>
        <p:spPr bwMode="auto">
          <a:xfrm>
            <a:off x="0" y="457200"/>
            <a:ext cx="6324600" cy="62324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This Magazine is a team work to bring to surface the happenings around the calendar month it relates to. This in turn serves as a motivating factor for the whole lot of students who get encouraged to participate all the more.</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9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Each </a:t>
            </a:r>
            <a:r>
              <a:rPr kumimoji="0" lang="en-US" sz="1900"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month</a:t>
            </a:r>
            <a:r>
              <a:rPr kumimoji="0" lang="en-US" sz="1900"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 our team of editors, designers and photographers innovate presentation in addition to generating creative content for the student population, work extensively to report on events in and around college. The final publication reflects and encompasses the diversity inherent to the academic and extra curricular spaces in BBA department.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9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The magazine continues to expand its reach to achieve its vision of being a truly representative student projection publication. We have recently expanded from reporting about college events to reporting about student participation and achievements. The team hopes to build on this ethos just as much in the upcoming issues.</a:t>
            </a:r>
            <a:endParaRPr kumimoji="0" lang="en-US" sz="19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 </a:t>
            </a:r>
            <a:endParaRPr kumimoji="0" lang="en-US" sz="19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Wishing you brilliant times ahead with an energy level to burn mid night lamps,</a:t>
            </a:r>
            <a:endParaRPr kumimoji="0" lang="en-US" sz="19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9" name="Picture 8" descr="22860048_10213240501063710_6661909780844139515_o.jpg"/>
          <p:cNvPicPr>
            <a:picLocks noChangeAspect="1"/>
          </p:cNvPicPr>
          <p:nvPr/>
        </p:nvPicPr>
        <p:blipFill>
          <a:blip r:embed="rId5" cstate="print"/>
          <a:stretch>
            <a:fillRect/>
          </a:stretch>
        </p:blipFill>
        <p:spPr>
          <a:xfrm>
            <a:off x="6324600" y="3352800"/>
            <a:ext cx="2819400" cy="3505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E:\2Yk_Personal\yk\Career\yogi_passport (1).jpg"/>
          <p:cNvPicPr>
            <a:picLocks noChangeAspect="1" noChangeArrowheads="1"/>
          </p:cNvPicPr>
          <p:nvPr/>
        </p:nvPicPr>
        <p:blipFill>
          <a:blip r:embed="rId2" cstate="print">
            <a:lum bright="10000"/>
          </a:blip>
          <a:srcRect/>
          <a:stretch>
            <a:fillRect/>
          </a:stretch>
        </p:blipFill>
        <p:spPr bwMode="auto">
          <a:xfrm>
            <a:off x="304800" y="381000"/>
            <a:ext cx="3505200" cy="518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ubtitle 4"/>
          <p:cNvSpPr>
            <a:spLocks noGrp="1"/>
          </p:cNvSpPr>
          <p:nvPr>
            <p:ph type="subTitle" idx="4294967295"/>
          </p:nvPr>
        </p:nvSpPr>
        <p:spPr>
          <a:xfrm>
            <a:off x="228600" y="5638800"/>
            <a:ext cx="8915400" cy="990600"/>
          </a:xfrm>
        </p:spPr>
        <p:txBody>
          <a:bodyPr>
            <a:normAutofit/>
          </a:bodyPr>
          <a:lstStyle/>
          <a:p>
            <a:pPr>
              <a:buNone/>
            </a:pPr>
            <a:r>
              <a:rPr lang="en-US" sz="4000" b="1" i="1" dirty="0" smtClean="0">
                <a:solidFill>
                  <a:schemeClr val="accent2">
                    <a:lumMod val="75000"/>
                  </a:schemeClr>
                </a:solidFill>
                <a:latin typeface="Times New Roman" pitchFamily="18" charset="0"/>
                <a:cs typeface="Times New Roman" pitchFamily="18" charset="0"/>
              </a:rPr>
              <a:t>Dr. Yoginder Singh Kataria, HOD, BBA</a:t>
            </a:r>
          </a:p>
          <a:p>
            <a:endParaRPr lang="en-US" sz="4000" dirty="0"/>
          </a:p>
        </p:txBody>
      </p:sp>
      <p:pic>
        <p:nvPicPr>
          <p:cNvPr id="6" name="Picture 5" descr="keep-calm-i-m-head-of-department-3.png"/>
          <p:cNvPicPr>
            <a:picLocks noChangeAspect="1"/>
          </p:cNvPicPr>
          <p:nvPr/>
        </p:nvPicPr>
        <p:blipFill>
          <a:blip r:embed="rId3" cstate="print"/>
          <a:srcRect t="64667"/>
          <a:stretch>
            <a:fillRect/>
          </a:stretch>
        </p:blipFill>
        <p:spPr>
          <a:xfrm>
            <a:off x="3962400" y="1905000"/>
            <a:ext cx="4953000" cy="22098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0" y="0"/>
            <a:ext cx="8839200"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FROM THE HOD’s DESK</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Of late the benefits of BBA have been exceptionally expressed in terms of increased earnings and improved financial performance of the organizations employing them. These days a BBA  degree is viewed as an elitist qualification, available to an exclusive group of selected students who underwent a rigorous academic programme with a strong emphasis on quantitative and analytical skills clubbed with on job project work for a deeper insight into the business world scenario and the situations he would face when in job. This in fact has made the qualification more attractive to employers. Over and above enhanced earnings for graduates, and improved financial performance for the organizations employing them, the relevance of the BBA has widened to embrace the needs of individuals and organizations in the private and public sectors.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The hard and consistent work on the part of the student has its accompanying rewards. Employers, no longer perceive the BBA as simply representing theoretical knowledge, inadequate understanding of the real world and high salary demands. Rather, they see the BBA, associated with experience and organizational achievements, as enhancing graduates’ flexibility, the ability to embrace change, innovation and a range of other attributes required for success in a fluid organizational and business environment.</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ChangeArrowheads="1"/>
          </p:cNvSpPr>
          <p:nvPr/>
        </p:nvSpPr>
        <p:spPr bwMode="auto">
          <a:xfrm>
            <a:off x="304800" y="533400"/>
            <a:ext cx="8458200" cy="53245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May I reiterate that all big and small events like BBA Star, staging skits, talent hunt, encouraged participation in stage anchoring, owning coordinating and managing roles in Carbuncle, Maestros and the most prestigious of all PIET Quest are nothing but a way to push you all from behind to be strong enough to face the reality. The on job Project Work is another tool, the last one at college level, to make you stand strongly at your own feet. I would expect the coming year seniors to understand the importance of the same and determine to make more serious efforts in this direction.</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While you are already off to a new start of the semester once you get free from the forthcoming exams slated in December, I wish you all success for a glorious finish for the effort put in by you during these months.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Dr. Yoginder Singh Kataria</a:t>
            </a:r>
          </a:p>
          <a:p>
            <a:pPr marL="0" marR="0" lvl="0" indent="0" algn="just" defTabSz="914400" rtl="0" eaLnBrk="0" fontAlgn="base" latinLnBrk="0" hangingPunct="0">
              <a:lnSpc>
                <a:spcPct val="100000"/>
              </a:lnSpc>
              <a:spcBef>
                <a:spcPct val="0"/>
              </a:spcBef>
              <a:spcAft>
                <a:spcPct val="0"/>
              </a:spcAft>
              <a:buClrTx/>
              <a:buSzTx/>
              <a:buFontTx/>
              <a:buNone/>
              <a:tabLst/>
            </a:pPr>
            <a:r>
              <a:rPr lang="en-US" sz="2000" dirty="0" err="1" smtClean="0">
                <a:solidFill>
                  <a:srgbClr val="1D1B11"/>
                </a:solidFill>
                <a:latin typeface="Times New Roman" pitchFamily="18" charset="0"/>
                <a:ea typeface="Times New Roman" pitchFamily="18" charset="0"/>
                <a:cs typeface="Times New Roman" pitchFamily="18" charset="0"/>
              </a:rPr>
              <a:t>HOD,BBA</a:t>
            </a:r>
            <a:endParaRPr kumimoji="0" lang="en-US" sz="2000"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
            </a:r>
            <a:br>
              <a:rPr kumimoji="0" lang="en-US" sz="2000"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b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clear-background-2.gif"/>
          <p:cNvPicPr>
            <a:picLocks noChangeAspect="1"/>
          </p:cNvPicPr>
          <p:nvPr/>
        </p:nvPicPr>
        <p:blipFill>
          <a:blip r:embed="rId2" cstate="print"/>
          <a:stretch>
            <a:fillRect/>
          </a:stretch>
        </p:blipFill>
        <p:spPr>
          <a:xfrm>
            <a:off x="304800" y="381000"/>
            <a:ext cx="8610600" cy="5257800"/>
          </a:xfrm>
          <a:prstGeom prst="rect">
            <a:avLst/>
          </a:prstGeom>
        </p:spPr>
      </p:pic>
      <p:sp>
        <p:nvSpPr>
          <p:cNvPr id="3" name="Title 2"/>
          <p:cNvSpPr>
            <a:spLocks noGrp="1"/>
          </p:cNvSpPr>
          <p:nvPr>
            <p:ph type="title"/>
          </p:nvPr>
        </p:nvSpPr>
        <p:spPr>
          <a:xfrm>
            <a:off x="0" y="5867400"/>
            <a:ext cx="9144000" cy="808038"/>
          </a:xfrm>
        </p:spPr>
        <p:txBody>
          <a:bodyPr>
            <a:normAutofit fontScale="90000"/>
          </a:bodyPr>
          <a:lstStyle/>
          <a:p>
            <a:r>
              <a:rPr lang="en-US" dirty="0" smtClean="0"/>
              <a:t>Student Development Workshop on </a:t>
            </a:r>
            <a:br>
              <a:rPr lang="en-US" dirty="0" smtClean="0"/>
            </a:br>
            <a:r>
              <a:rPr lang="en-US" dirty="0" smtClean="0"/>
              <a:t>“How to excel in University Exams”</a:t>
            </a:r>
            <a:endParaRPr lang="en-US" dirty="0"/>
          </a:p>
        </p:txBody>
      </p:sp>
      <p:sp>
        <p:nvSpPr>
          <p:cNvPr id="4" name="Rectangle 3"/>
          <p:cNvSpPr/>
          <p:nvPr/>
        </p:nvSpPr>
        <p:spPr>
          <a:xfrm>
            <a:off x="0" y="304800"/>
            <a:ext cx="2143920" cy="369332"/>
          </a:xfrm>
          <a:prstGeom prst="rect">
            <a:avLst/>
          </a:prstGeom>
        </p:spPr>
        <p:txBody>
          <a:bodyPr wrap="square">
            <a:spAutoFit/>
          </a:bodyPr>
          <a:lstStyle/>
          <a:p>
            <a:r>
              <a:rPr lang="en-US" b="1" dirty="0" smtClean="0">
                <a:solidFill>
                  <a:srgbClr val="FF0000"/>
                </a:solidFill>
              </a:rPr>
              <a:t> 03/November/2017</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dirty="0" smtClean="0"/>
              <a:t>Student Development Workshop on </a:t>
            </a:r>
            <a:br>
              <a:rPr lang="en-US" dirty="0" smtClean="0"/>
            </a:br>
            <a:r>
              <a:rPr lang="en-US" dirty="0" smtClean="0"/>
              <a:t>“How to excel in University Exams”</a:t>
            </a:r>
            <a:endParaRPr lang="en-US" dirty="0"/>
          </a:p>
        </p:txBody>
      </p:sp>
      <p:sp>
        <p:nvSpPr>
          <p:cNvPr id="71681" name="Rectangle 1"/>
          <p:cNvSpPr>
            <a:spLocks noChangeArrowheads="1"/>
          </p:cNvSpPr>
          <p:nvPr/>
        </p:nvSpPr>
        <p:spPr bwMode="auto">
          <a:xfrm>
            <a:off x="304800" y="1295400"/>
            <a:ext cx="4495800" cy="53245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1D1B11"/>
                </a:solidFill>
                <a:effectLst/>
                <a:latin typeface="Times New Roman" pitchFamily="18" charset="0"/>
                <a:ea typeface="Calibri" pitchFamily="34" charset="0"/>
                <a:cs typeface="Times New Roman" pitchFamily="18" charset="0"/>
              </a:rPr>
              <a:t>While the exams are declared a seminar was held for the brilliant students on the subject ‘How to Excel in Exams’.</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1D1B11"/>
                </a:solidFill>
                <a:effectLst/>
                <a:latin typeface="Times New Roman" pitchFamily="18" charset="0"/>
                <a:ea typeface="Calibri" pitchFamily="34" charset="0"/>
                <a:cs typeface="Times New Roman" pitchFamily="18" charset="0"/>
              </a:rPr>
              <a:t>The seminar was conceived </a:t>
            </a:r>
            <a:r>
              <a:rPr kumimoji="0" lang="en-US" sz="2000" b="0" i="0" u="none" strike="noStrike" cap="none" normalizeH="0" baseline="0" dirty="0" smtClean="0">
                <a:ln>
                  <a:noFill/>
                </a:ln>
                <a:solidFill>
                  <a:srgbClr val="1D1B11"/>
                </a:solidFill>
                <a:effectLst/>
                <a:latin typeface="Times New Roman" pitchFamily="18" charset="0"/>
                <a:ea typeface="Calibri" pitchFamily="34" charset="0"/>
                <a:cs typeface="Times New Roman" pitchFamily="18" charset="0"/>
              </a:rPr>
              <a:t>by               </a:t>
            </a:r>
            <a:r>
              <a:rPr kumimoji="0" lang="en-US" sz="2000" b="0" i="0" u="none" strike="noStrike" cap="none" normalizeH="0" baseline="0" dirty="0" smtClean="0">
                <a:ln>
                  <a:noFill/>
                </a:ln>
                <a:solidFill>
                  <a:srgbClr val="1D1B11"/>
                </a:solidFill>
                <a:effectLst/>
                <a:latin typeface="Times New Roman" pitchFamily="18" charset="0"/>
                <a:ea typeface="Calibri" pitchFamily="34" charset="0"/>
                <a:cs typeface="Times New Roman" pitchFamily="18" charset="0"/>
              </a:rPr>
              <a:t>Dr. Yoginder Kataria and presented by him with Shachi Mam and Kataria sir.</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1D1B11"/>
                </a:solidFill>
                <a:effectLst/>
                <a:latin typeface="Times New Roman" pitchFamily="18" charset="0"/>
                <a:ea typeface="Calibri" pitchFamily="34" charset="0"/>
                <a:cs typeface="Times New Roman" pitchFamily="18" charset="0"/>
              </a:rPr>
              <a:t>Adding value to the topic </a:t>
            </a:r>
            <a:r>
              <a:rPr kumimoji="0" lang="en-US" sz="2000" b="0" i="0" u="none" strike="noStrike" cap="none" normalizeH="0" baseline="0" dirty="0" err="1" smtClean="0">
                <a:ln>
                  <a:noFill/>
                </a:ln>
                <a:solidFill>
                  <a:srgbClr val="1D1B11"/>
                </a:solidFill>
                <a:effectLst/>
                <a:latin typeface="Times New Roman" pitchFamily="18" charset="0"/>
                <a:ea typeface="Calibri" pitchFamily="34" charset="0"/>
                <a:cs typeface="Times New Roman" pitchFamily="18" charset="0"/>
              </a:rPr>
              <a:t>Pof</a:t>
            </a:r>
            <a:r>
              <a:rPr kumimoji="0" lang="en-US" sz="2000" b="0" i="0" u="none" strike="noStrike" cap="none" normalizeH="0" baseline="0" dirty="0" smtClean="0">
                <a:ln>
                  <a:noFill/>
                </a:ln>
                <a:solidFill>
                  <a:srgbClr val="1D1B11"/>
                </a:solidFill>
                <a:effectLst/>
                <a:latin typeface="Times New Roman" pitchFamily="18" charset="0"/>
                <a:ea typeface="Calibri" pitchFamily="34" charset="0"/>
                <a:cs typeface="Times New Roman" pitchFamily="18" charset="0"/>
              </a:rPr>
              <a:t>. K K Paliwal, Director PIET said, “As a student you should not limit yourself to the four corners of the class room. To expand your potential create the 5</a:t>
            </a:r>
            <a:r>
              <a:rPr kumimoji="0" lang="en-US" sz="2000" b="0" i="0" u="none" strike="noStrike" cap="none" normalizeH="0" baseline="30000" dirty="0" smtClean="0">
                <a:ln>
                  <a:noFill/>
                </a:ln>
                <a:solidFill>
                  <a:srgbClr val="1D1B11"/>
                </a:solidFill>
                <a:effectLst/>
                <a:latin typeface="Times New Roman" pitchFamily="18" charset="0"/>
                <a:ea typeface="Calibri" pitchFamily="34" charset="0"/>
                <a:cs typeface="Times New Roman" pitchFamily="18" charset="0"/>
              </a:rPr>
              <a:t>th</a:t>
            </a:r>
            <a:r>
              <a:rPr kumimoji="0" lang="en-US" sz="2000" b="0" i="0" u="none" strike="noStrike" cap="none" normalizeH="0" baseline="0" dirty="0" smtClean="0">
                <a:ln>
                  <a:noFill/>
                </a:ln>
                <a:solidFill>
                  <a:srgbClr val="1D1B11"/>
                </a:solidFill>
                <a:effectLst/>
                <a:latin typeface="Times New Roman" pitchFamily="18" charset="0"/>
                <a:ea typeface="Calibri" pitchFamily="34" charset="0"/>
                <a:cs typeface="Times New Roman" pitchFamily="18" charset="0"/>
              </a:rPr>
              <a:t> corner, which is nothing but your own self.”</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1D1B11"/>
                </a:solidFill>
                <a:effectLst/>
                <a:latin typeface="Times New Roman" pitchFamily="18" charset="0"/>
                <a:ea typeface="Calibri" pitchFamily="34" charset="0"/>
                <a:cs typeface="Times New Roman" pitchFamily="18" charset="0"/>
              </a:rPr>
              <a:t>Worthy Director sir were very appreciative about such programs being planned in BBA.</a:t>
            </a:r>
            <a:endParaRPr kumimoji="0" lang="en-US" sz="36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4" name="Picture 2" descr="C:\Users\two\Desktop\Workshop\20171102230233_IMG_0804.JPG"/>
          <p:cNvPicPr>
            <a:picLocks noChangeAspect="1" noChangeArrowheads="1"/>
          </p:cNvPicPr>
          <p:nvPr/>
        </p:nvPicPr>
        <p:blipFill>
          <a:blip r:embed="rId2" cstate="print">
            <a:lum bright="10000"/>
          </a:blip>
          <a:srcRect t="5442" r="14286"/>
          <a:stretch>
            <a:fillRect/>
          </a:stretch>
        </p:blipFill>
        <p:spPr bwMode="auto">
          <a:xfrm>
            <a:off x="5105400" y="1295400"/>
            <a:ext cx="3200400" cy="5295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1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1754</TotalTime>
  <Words>2270</Words>
  <Application>Microsoft Office PowerPoint</Application>
  <PresentationFormat>On-screen Show (4:3)</PresentationFormat>
  <Paragraphs>446</Paragraphs>
  <Slides>38</Slides>
  <Notes>0</Notes>
  <HiddenSlides>0</HiddenSlides>
  <MMClips>0</MMClips>
  <ScaleCrop>false</ScaleCrop>
  <HeadingPairs>
    <vt:vector size="4" baseType="variant">
      <vt:variant>
        <vt:lpstr>Theme</vt:lpstr>
      </vt:variant>
      <vt:variant>
        <vt:i4>3</vt:i4>
      </vt:variant>
      <vt:variant>
        <vt:lpstr>Slide Titles</vt:lpstr>
      </vt:variant>
      <vt:variant>
        <vt:i4>38</vt:i4>
      </vt:variant>
    </vt:vector>
  </HeadingPairs>
  <TitlesOfParts>
    <vt:vector size="41" baseType="lpstr">
      <vt:lpstr>Office Theme</vt:lpstr>
      <vt:lpstr>Solstice</vt:lpstr>
      <vt:lpstr>1_Solstice</vt:lpstr>
      <vt:lpstr>Slide 1</vt:lpstr>
      <vt:lpstr>Slide 2</vt:lpstr>
      <vt:lpstr>Slide 3</vt:lpstr>
      <vt:lpstr>Slide 4</vt:lpstr>
      <vt:lpstr>Slide 5</vt:lpstr>
      <vt:lpstr>Slide 6</vt:lpstr>
      <vt:lpstr>Slide 7</vt:lpstr>
      <vt:lpstr>Student Development Workshop on  “How to excel in University Exams”</vt:lpstr>
      <vt:lpstr>Student Development Workshop on  “How to excel in University Exams”</vt:lpstr>
      <vt:lpstr>Prof. K K Paliwal, Director PIET speaking to the students on the occasion. He advised them to follow the ‘no stress’ principal which says Don’t look back, stay focused on upcoming papers. </vt:lpstr>
      <vt:lpstr>Slide 11</vt:lpstr>
      <vt:lpstr>Slide 12</vt:lpstr>
      <vt:lpstr>On the same subject Shachie Mam said that staying motivated is one of the most important requirements for students appearing in university exams. Your performance in the exams depends in a big way on how motivated you are and how you maintain it throughout the exam period </vt:lpstr>
      <vt:lpstr>Achievers, Benefactors &amp; Regulars</vt:lpstr>
      <vt:lpstr>Slide 15</vt:lpstr>
      <vt:lpstr>Slide 16</vt:lpstr>
      <vt:lpstr>BBA 1st Year </vt:lpstr>
      <vt:lpstr>Slide 18</vt:lpstr>
      <vt:lpstr>BBA 2nd Year </vt:lpstr>
      <vt:lpstr>Slide 20</vt:lpstr>
      <vt:lpstr>BBA 3rd Year</vt:lpstr>
      <vt:lpstr>Slide 22</vt:lpstr>
      <vt:lpstr>PIET</vt:lpstr>
      <vt:lpstr>Slide 24</vt:lpstr>
      <vt:lpstr>Slide 25</vt:lpstr>
      <vt:lpstr>Slide 26</vt:lpstr>
      <vt:lpstr>Slide 27</vt:lpstr>
      <vt:lpstr>Slide 28</vt:lpstr>
      <vt:lpstr>Slide 29</vt:lpstr>
      <vt:lpstr>“अस्तित्व”, “क्या कहूँ क्या न कहूँ”, “अहसास”     </vt:lpstr>
      <vt:lpstr>“अस्तित्व” </vt:lpstr>
      <vt:lpstr>“क्या कहूँ क्या न कहूँ” </vt:lpstr>
      <vt:lpstr>“अहसास” </vt:lpstr>
      <vt:lpstr>Slide 34</vt:lpstr>
      <vt:lpstr>Jigyasa Arora, BBA-2nd Year, Section-B</vt:lpstr>
      <vt:lpstr>Slide 36</vt:lpstr>
      <vt:lpstr>Slide 37</vt:lpstr>
      <vt:lpstr>Slide 38</vt:lpstr>
    </vt:vector>
  </TitlesOfParts>
  <Company>Nguyen Truong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Nguyen Truong</dc:creator>
  <cp:lastModifiedBy>Corporate Edition</cp:lastModifiedBy>
  <cp:revision>280</cp:revision>
  <dcterms:created xsi:type="dcterms:W3CDTF">2017-07-21T06:02:53Z</dcterms:created>
  <dcterms:modified xsi:type="dcterms:W3CDTF">2017-12-27T10:13:26Z</dcterms:modified>
</cp:coreProperties>
</file>