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7" r:id="rId2"/>
    <p:sldId id="256" r:id="rId3"/>
    <p:sldId id="281" r:id="rId4"/>
    <p:sldId id="328" r:id="rId5"/>
    <p:sldId id="307" r:id="rId6"/>
    <p:sldId id="401" r:id="rId7"/>
    <p:sldId id="386" r:id="rId8"/>
    <p:sldId id="387" r:id="rId9"/>
    <p:sldId id="381" r:id="rId10"/>
    <p:sldId id="435" r:id="rId11"/>
    <p:sldId id="376" r:id="rId12"/>
    <p:sldId id="384" r:id="rId13"/>
    <p:sldId id="385" r:id="rId14"/>
    <p:sldId id="377" r:id="rId15"/>
    <p:sldId id="423" r:id="rId16"/>
    <p:sldId id="424" r:id="rId17"/>
    <p:sldId id="425" r:id="rId18"/>
    <p:sldId id="426" r:id="rId19"/>
    <p:sldId id="422" r:id="rId20"/>
    <p:sldId id="428" r:id="rId21"/>
    <p:sldId id="388" r:id="rId22"/>
    <p:sldId id="391" r:id="rId23"/>
    <p:sldId id="392" r:id="rId24"/>
    <p:sldId id="390" r:id="rId25"/>
    <p:sldId id="399" r:id="rId26"/>
    <p:sldId id="436" r:id="rId27"/>
    <p:sldId id="394" r:id="rId28"/>
    <p:sldId id="395" r:id="rId29"/>
    <p:sldId id="400" r:id="rId30"/>
    <p:sldId id="397" r:id="rId31"/>
    <p:sldId id="382" r:id="rId32"/>
    <p:sldId id="383" r:id="rId33"/>
    <p:sldId id="402" r:id="rId34"/>
    <p:sldId id="434" r:id="rId35"/>
    <p:sldId id="403" r:id="rId36"/>
    <p:sldId id="404" r:id="rId37"/>
    <p:sldId id="405" r:id="rId38"/>
    <p:sldId id="415" r:id="rId39"/>
    <p:sldId id="416" r:id="rId40"/>
    <p:sldId id="417" r:id="rId41"/>
    <p:sldId id="418" r:id="rId42"/>
    <p:sldId id="419" r:id="rId43"/>
    <p:sldId id="420" r:id="rId44"/>
    <p:sldId id="413" r:id="rId45"/>
    <p:sldId id="433" r:id="rId46"/>
    <p:sldId id="421" r:id="rId47"/>
    <p:sldId id="427" r:id="rId48"/>
    <p:sldId id="411" r:id="rId49"/>
    <p:sldId id="409" r:id="rId50"/>
    <p:sldId id="309" r:id="rId51"/>
    <p:sldId id="432" r:id="rId52"/>
    <p:sldId id="378" r:id="rId53"/>
    <p:sldId id="429" r:id="rId54"/>
    <p:sldId id="430" r:id="rId55"/>
    <p:sldId id="431" r:id="rId56"/>
    <p:sldId id="327"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83" autoAdjust="0"/>
    <p:restoredTop sz="86467" autoAdjust="0"/>
  </p:normalViewPr>
  <p:slideViewPr>
    <p:cSldViewPr>
      <p:cViewPr>
        <p:scale>
          <a:sx n="64" d="100"/>
          <a:sy n="64" d="100"/>
        </p:scale>
        <p:origin x="-1668"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2319E4-FFFB-4437-B36A-41E9D2AC1A8C}" type="datetimeFigureOut">
              <a:rPr lang="en-US" smtClean="0"/>
              <a:pPr/>
              <a:t>12/7/2017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381F2D-0FBE-481A-BDCB-5030C2555F0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B39A643-6E14-46E4-8907-46C836A11EB6}"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CF4CC1-F494-48D5-B941-5DA1276D512A}" type="datetimeFigureOut">
              <a:rPr lang="en-US" smtClean="0"/>
              <a:pPr/>
              <a:t>12/7/2017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CF4CC1-F494-48D5-B941-5DA1276D512A}"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CF4CC1-F494-48D5-B941-5DA1276D512A}" type="datetimeFigureOut">
              <a:rPr lang="en-US" smtClean="0"/>
              <a:pPr/>
              <a:t>12/7/2017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CF4CC1-F494-48D5-B941-5DA1276D512A}" type="datetimeFigureOut">
              <a:rPr lang="en-US" smtClean="0"/>
              <a:pPr/>
              <a:t>12/7/2017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CF4CC1-F494-48D5-B941-5DA1276D512A}" type="datetimeFigureOut">
              <a:rPr lang="en-US" smtClean="0"/>
              <a:pPr/>
              <a:t>12/7/2017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F4CC1-F494-48D5-B941-5DA1276D512A}"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F4CC1-F494-48D5-B941-5DA1276D512A}" type="datetimeFigureOut">
              <a:rPr lang="en-US" smtClean="0"/>
              <a:pPr/>
              <a:t>12/7/2017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F4CC1-F494-48D5-B941-5DA1276D512A}" type="datetimeFigureOut">
              <a:rPr lang="en-US" smtClean="0"/>
              <a:pPr/>
              <a:t>12/7/2017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1EC41-43F6-46F0-9607-E7064D7A13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1.JPG"/>
          <p:cNvPicPr>
            <a:picLocks noChangeAspect="1"/>
          </p:cNvPicPr>
          <p:nvPr/>
        </p:nvPicPr>
        <p:blipFill>
          <a:blip r:embed="rId2" cstate="print">
            <a:lum bright="10000"/>
          </a:blip>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logo-in.jpg"/>
          <p:cNvPicPr>
            <a:picLocks noChangeAspect="1"/>
          </p:cNvPicPr>
          <p:nvPr/>
        </p:nvPicPr>
        <p:blipFill>
          <a:blip r:embed="rId3" cstate="print"/>
          <a:stretch>
            <a:fillRect/>
          </a:stretch>
        </p:blipFill>
        <p:spPr>
          <a:xfrm>
            <a:off x="0" y="0"/>
            <a:ext cx="9144000" cy="1295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28600"/>
            <a:ext cx="7924800" cy="6370975"/>
          </a:xfrm>
          <a:prstGeom prst="rect">
            <a:avLst/>
          </a:prstGeom>
        </p:spPr>
        <p:txBody>
          <a:bodyPr wrap="square">
            <a:spAutoFit/>
          </a:bodyPr>
          <a:lstStyle/>
          <a:p>
            <a:r>
              <a:rPr lang="en-US" sz="2400" b="1" dirty="0" smtClean="0">
                <a:latin typeface="Times New Roman" pitchFamily="18" charset="0"/>
                <a:cs typeface="Times New Roman" pitchFamily="18" charset="0"/>
              </a:rPr>
              <a:t>BBA Star Contest</a:t>
            </a:r>
          </a:p>
          <a:p>
            <a:endParaRPr lang="en-US" sz="2400" b="1"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In continuation of the above event the 4</a:t>
            </a:r>
            <a:r>
              <a:rPr lang="en-US" sz="2400" baseline="30000" dirty="0" smtClean="0">
                <a:latin typeface="Times New Roman" pitchFamily="18" charset="0"/>
                <a:cs typeface="Times New Roman" pitchFamily="18" charset="0"/>
              </a:rPr>
              <a:t>th</a:t>
            </a:r>
            <a:r>
              <a:rPr lang="en-US" sz="2400" dirty="0" smtClean="0">
                <a:latin typeface="Times New Roman" pitchFamily="18" charset="0"/>
                <a:cs typeface="Times New Roman" pitchFamily="18" charset="0"/>
              </a:rPr>
              <a:t> Round named ‘Interview Round’ was held for finalists.</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following were the short listed candidates:</a:t>
            </a:r>
          </a:p>
          <a:p>
            <a:r>
              <a:rPr lang="en-US" sz="2400" dirty="0" smtClean="0">
                <a:latin typeface="Times New Roman" pitchFamily="18" charset="0"/>
                <a:cs typeface="Times New Roman" pitchFamily="18" charset="0"/>
              </a:rPr>
              <a:t>1</a:t>
            </a:r>
            <a:r>
              <a:rPr lang="en-US" sz="2400" baseline="30000" dirty="0" smtClean="0">
                <a:latin typeface="Times New Roman" pitchFamily="18" charset="0"/>
                <a:cs typeface="Times New Roman" pitchFamily="18" charset="0"/>
              </a:rPr>
              <a:t>st</a:t>
            </a:r>
            <a:r>
              <a:rPr lang="en-US" sz="2400" dirty="0" smtClean="0">
                <a:latin typeface="Times New Roman" pitchFamily="18" charset="0"/>
                <a:cs typeface="Times New Roman" pitchFamily="18" charset="0"/>
              </a:rPr>
              <a:t> Year:	Kritika		Priya		Nimmi</a:t>
            </a:r>
          </a:p>
          <a:p>
            <a:r>
              <a:rPr lang="en-US" sz="2400" dirty="0" smtClean="0">
                <a:latin typeface="Times New Roman" pitchFamily="18" charset="0"/>
                <a:cs typeface="Times New Roman" pitchFamily="18" charset="0"/>
              </a:rPr>
              <a:t>2</a:t>
            </a:r>
            <a:r>
              <a:rPr lang="en-US" sz="2400" baseline="30000" dirty="0" smtClean="0">
                <a:latin typeface="Times New Roman" pitchFamily="18" charset="0"/>
                <a:cs typeface="Times New Roman" pitchFamily="18" charset="0"/>
              </a:rPr>
              <a:t>nd</a:t>
            </a:r>
            <a:r>
              <a:rPr lang="en-US" sz="2400" dirty="0" smtClean="0">
                <a:latin typeface="Times New Roman" pitchFamily="18" charset="0"/>
                <a:cs typeface="Times New Roman" pitchFamily="18" charset="0"/>
              </a:rPr>
              <a:t> Year:	Vidhi		Shivam	Jigyasa</a:t>
            </a:r>
          </a:p>
          <a:p>
            <a:r>
              <a:rPr lang="en-US" sz="2400" dirty="0" smtClean="0">
                <a:latin typeface="Times New Roman" pitchFamily="18" charset="0"/>
                <a:cs typeface="Times New Roman" pitchFamily="18" charset="0"/>
              </a:rPr>
              <a:t>3</a:t>
            </a:r>
            <a:r>
              <a:rPr lang="en-US" sz="2400" baseline="30000" dirty="0" smtClean="0">
                <a:latin typeface="Times New Roman" pitchFamily="18" charset="0"/>
                <a:cs typeface="Times New Roman" pitchFamily="18" charset="0"/>
              </a:rPr>
              <a:t>rd</a:t>
            </a:r>
            <a:r>
              <a:rPr lang="en-US" sz="2400" dirty="0" smtClean="0">
                <a:latin typeface="Times New Roman" pitchFamily="18" charset="0"/>
                <a:cs typeface="Times New Roman" pitchFamily="18" charset="0"/>
              </a:rPr>
              <a:t> Year:	Vandana	Akant		Diksha</a:t>
            </a: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interview board consisted of Prof. K K Paliwal, Director PIET, Dr. Yoginder Kataria, HOD, BBA, Dr. B.B. Sharma Dean - SW and Dr. Nidhi</a:t>
            </a:r>
            <a:r>
              <a:rPr lang="en-US" sz="2400" smtClean="0">
                <a:latin typeface="Times New Roman" pitchFamily="18" charset="0"/>
                <a:cs typeface="Times New Roman" pitchFamily="18" charset="0"/>
              </a:rPr>
              <a:t>, Director T&amp; P. </a:t>
            </a:r>
            <a:r>
              <a:rPr lang="en-US" sz="2400" dirty="0" smtClean="0">
                <a:latin typeface="Times New Roman" pitchFamily="18" charset="0"/>
                <a:cs typeface="Times New Roman" pitchFamily="18" charset="0"/>
              </a:rPr>
              <a:t>It had been a very professional session, an acid test process of the aspirants. </a:t>
            </a:r>
          </a:p>
          <a:p>
            <a:r>
              <a:rPr lang="en-US" sz="2400" dirty="0" smtClean="0">
                <a:latin typeface="Times New Roman" pitchFamily="18" charset="0"/>
                <a:cs typeface="Times New Roman" pitchFamily="18" charset="0"/>
              </a:rPr>
              <a:t>The STAR performers were Priya, Vidhi and Akant. While the contest was very close it was really a tough job to strike the hammer.</a:t>
            </a:r>
            <a:endParaRPr lang="en-US" sz="2400"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533400"/>
          </a:xfrm>
        </p:spPr>
        <p:txBody>
          <a:bodyPr>
            <a:normAutofit fontScale="90000"/>
          </a:bodyPr>
          <a:lstStyle/>
          <a:p>
            <a:r>
              <a:rPr lang="en-US" dirty="0" smtClean="0"/>
              <a:t>ROUND-3 Presentation</a:t>
            </a:r>
            <a:endParaRPr lang="en-US" dirty="0"/>
          </a:p>
        </p:txBody>
      </p:sp>
      <p:sp>
        <p:nvSpPr>
          <p:cNvPr id="3" name="Content Placeholder 2"/>
          <p:cNvSpPr>
            <a:spLocks noGrp="1"/>
          </p:cNvSpPr>
          <p:nvPr>
            <p:ph idx="1"/>
          </p:nvPr>
        </p:nvSpPr>
        <p:spPr>
          <a:xfrm>
            <a:off x="0" y="228600"/>
            <a:ext cx="2133600" cy="381000"/>
          </a:xfrm>
        </p:spPr>
        <p:txBody>
          <a:bodyPr>
            <a:normAutofit fontScale="92500" lnSpcReduction="20000"/>
          </a:bodyPr>
          <a:lstStyle/>
          <a:p>
            <a:pPr>
              <a:buNone/>
            </a:pPr>
            <a:r>
              <a:rPr lang="en-US" sz="2400" b="1" dirty="0" smtClean="0">
                <a:solidFill>
                  <a:srgbClr val="FF0000"/>
                </a:solidFill>
              </a:rPr>
              <a:t>03 October 2017</a:t>
            </a:r>
          </a:p>
          <a:p>
            <a:endParaRPr lang="en-US" sz="2400" b="1" dirty="0"/>
          </a:p>
        </p:txBody>
      </p:sp>
      <p:pic>
        <p:nvPicPr>
          <p:cNvPr id="4" name="Picture 3" descr="IMG-20171004-WA0014.jpg"/>
          <p:cNvPicPr>
            <a:picLocks noChangeAspect="1"/>
          </p:cNvPicPr>
          <p:nvPr/>
        </p:nvPicPr>
        <p:blipFill>
          <a:blip r:embed="rId2" cstate="print"/>
          <a:stretch>
            <a:fillRect/>
          </a:stretch>
        </p:blipFill>
        <p:spPr>
          <a:xfrm>
            <a:off x="1066800" y="685800"/>
            <a:ext cx="7086600" cy="4953000"/>
          </a:xfrm>
          <a:prstGeom prst="rect">
            <a:avLst/>
          </a:prstGeom>
        </p:spPr>
      </p:pic>
      <p:sp>
        <p:nvSpPr>
          <p:cNvPr id="5" name="Rectangle 4"/>
          <p:cNvSpPr/>
          <p:nvPr/>
        </p:nvSpPr>
        <p:spPr>
          <a:xfrm>
            <a:off x="0" y="5867400"/>
            <a:ext cx="9144000" cy="769441"/>
          </a:xfrm>
          <a:prstGeom prst="rect">
            <a:avLst/>
          </a:prstGeom>
        </p:spPr>
        <p:txBody>
          <a:bodyPr wrap="square">
            <a:spAutoFit/>
          </a:bodyPr>
          <a:lstStyle/>
          <a:p>
            <a:pPr algn="just"/>
            <a:r>
              <a:rPr lang="en-US" sz="2200" dirty="0" smtClean="0">
                <a:latin typeface="Times New Roman" pitchFamily="18" charset="0"/>
                <a:cs typeface="Times New Roman" pitchFamily="18" charset="0"/>
              </a:rPr>
              <a:t>Dr. Kataria, Dr. Vinay Khatri, Mr. Sunil </a:t>
            </a:r>
            <a:r>
              <a:rPr lang="en-US" sz="2200" dirty="0" err="1" smtClean="0">
                <a:latin typeface="Times New Roman" pitchFamily="18" charset="0"/>
                <a:cs typeface="Times New Roman" pitchFamily="18" charset="0"/>
              </a:rPr>
              <a:t>Dhull</a:t>
            </a:r>
            <a:r>
              <a:rPr lang="en-US" sz="2200" dirty="0" smtClean="0">
                <a:latin typeface="Times New Roman" pitchFamily="18" charset="0"/>
                <a:cs typeface="Times New Roman" pitchFamily="18" charset="0"/>
              </a:rPr>
              <a:t>, and Ms. </a:t>
            </a:r>
            <a:r>
              <a:rPr lang="en-US" sz="2200" dirty="0" err="1" smtClean="0">
                <a:latin typeface="Times New Roman" pitchFamily="18" charset="0"/>
                <a:cs typeface="Times New Roman" pitchFamily="18" charset="0"/>
              </a:rPr>
              <a:t>Rekha</a:t>
            </a:r>
            <a:r>
              <a:rPr lang="en-US" sz="2200" dirty="0" smtClean="0">
                <a:latin typeface="Times New Roman" pitchFamily="18" charset="0"/>
                <a:cs typeface="Times New Roman" pitchFamily="18" charset="0"/>
              </a:rPr>
              <a:t> doing </a:t>
            </a:r>
            <a:r>
              <a:rPr lang="en-US" sz="2200" dirty="0" err="1" smtClean="0">
                <a:latin typeface="Times New Roman" pitchFamily="18" charset="0"/>
                <a:cs typeface="Times New Roman" pitchFamily="18" charset="0"/>
              </a:rPr>
              <a:t>judgement</a:t>
            </a:r>
            <a:endParaRPr lang="en-US" sz="2200" dirty="0" smtClean="0">
              <a:latin typeface="Times New Roman" pitchFamily="18" charset="0"/>
              <a:cs typeface="Times New Roman" pitchFamily="18" charset="0"/>
            </a:endParaRPr>
          </a:p>
          <a:p>
            <a:pPr algn="just"/>
            <a:r>
              <a:rPr lang="en-US" sz="2200" dirty="0" smtClean="0">
                <a:latin typeface="Times New Roman" pitchFamily="18" charset="0"/>
                <a:cs typeface="Times New Roman" pitchFamily="18" charset="0"/>
              </a:rPr>
              <a:t>For Presentations.</a:t>
            </a:r>
            <a:endParaRPr lang="en-US" sz="2200" dirty="0">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20171004-WA0011.jpg"/>
          <p:cNvPicPr>
            <a:picLocks noGrp="1" noChangeAspect="1"/>
          </p:cNvPicPr>
          <p:nvPr>
            <p:ph idx="4294967295"/>
          </p:nvPr>
        </p:nvPicPr>
        <p:blipFill>
          <a:blip r:embed="rId2" cstate="print"/>
          <a:srcRect l="20203" t="6219" r="25921" b="5468"/>
          <a:stretch>
            <a:fillRect/>
          </a:stretch>
        </p:blipFill>
        <p:spPr>
          <a:xfrm>
            <a:off x="381000" y="152400"/>
            <a:ext cx="1828800" cy="5410200"/>
          </a:xfrm>
        </p:spPr>
      </p:pic>
      <p:pic>
        <p:nvPicPr>
          <p:cNvPr id="5" name="Picture 4" descr="IMG-20171004-WA0006.jpg"/>
          <p:cNvPicPr>
            <a:picLocks noChangeAspect="1"/>
          </p:cNvPicPr>
          <p:nvPr/>
        </p:nvPicPr>
        <p:blipFill>
          <a:blip r:embed="rId3" cstate="print">
            <a:lum bright="10000"/>
          </a:blip>
          <a:srcRect l="41667" t="8889" r="40833" b="5916"/>
          <a:stretch>
            <a:fillRect/>
          </a:stretch>
        </p:blipFill>
        <p:spPr>
          <a:xfrm>
            <a:off x="2286000" y="152400"/>
            <a:ext cx="1600200" cy="5486400"/>
          </a:xfrm>
          <a:prstGeom prst="rect">
            <a:avLst/>
          </a:prstGeom>
        </p:spPr>
      </p:pic>
      <p:pic>
        <p:nvPicPr>
          <p:cNvPr id="6" name="Picture 5" descr="IMG-20171004-WA0010.jpg"/>
          <p:cNvPicPr>
            <a:picLocks noChangeAspect="1"/>
          </p:cNvPicPr>
          <p:nvPr/>
        </p:nvPicPr>
        <p:blipFill>
          <a:blip r:embed="rId4" cstate="print">
            <a:lum bright="10000"/>
          </a:blip>
          <a:srcRect l="45896" t="23978" r="31716" b="2055"/>
          <a:stretch>
            <a:fillRect/>
          </a:stretch>
        </p:blipFill>
        <p:spPr>
          <a:xfrm>
            <a:off x="4038600" y="152400"/>
            <a:ext cx="1752600" cy="5486400"/>
          </a:xfrm>
          <a:prstGeom prst="rect">
            <a:avLst/>
          </a:prstGeom>
        </p:spPr>
      </p:pic>
      <p:sp>
        <p:nvSpPr>
          <p:cNvPr id="7" name="Rectangle 6"/>
          <p:cNvSpPr/>
          <p:nvPr/>
        </p:nvSpPr>
        <p:spPr>
          <a:xfrm>
            <a:off x="5943600" y="1219200"/>
            <a:ext cx="2971800" cy="4031873"/>
          </a:xfrm>
          <a:prstGeom prst="rect">
            <a:avLst/>
          </a:prstGeom>
        </p:spPr>
        <p:txBody>
          <a:bodyPr wrap="square">
            <a:spAutoFit/>
          </a:bodyPr>
          <a:lstStyle/>
          <a:p>
            <a:pPr algn="just"/>
            <a:r>
              <a:rPr lang="en-IN" sz="3200" dirty="0" smtClean="0">
                <a:latin typeface="Times New Roman" pitchFamily="18" charset="0"/>
                <a:cs typeface="Times New Roman" pitchFamily="18" charset="0"/>
              </a:rPr>
              <a:t>From </a:t>
            </a:r>
            <a:r>
              <a:rPr lang="en-IN" sz="3200" dirty="0" err="1" smtClean="0">
                <a:latin typeface="Times New Roman" pitchFamily="18" charset="0"/>
                <a:cs typeface="Times New Roman" pitchFamily="18" charset="0"/>
              </a:rPr>
              <a:t>GD</a:t>
            </a:r>
            <a:r>
              <a:rPr lang="en-IN" sz="3200" dirty="0" smtClean="0">
                <a:latin typeface="Times New Roman" pitchFamily="18" charset="0"/>
                <a:cs typeface="Times New Roman" pitchFamily="18" charset="0"/>
              </a:rPr>
              <a:t> the march was to presentation  session, a skill that takes the aspirants closest to being the final star.</a:t>
            </a:r>
            <a:endParaRPr lang="en-IN" sz="1400" dirty="0" smtClean="0">
              <a:latin typeface="Times New Roman" pitchFamily="18" charset="0"/>
              <a:cs typeface="Times New Roman" pitchFamily="18" charset="0"/>
            </a:endParaRPr>
          </a:p>
        </p:txBody>
      </p:sp>
      <p:sp>
        <p:nvSpPr>
          <p:cNvPr id="8" name="Rectangle 7"/>
          <p:cNvSpPr/>
          <p:nvPr/>
        </p:nvSpPr>
        <p:spPr>
          <a:xfrm>
            <a:off x="381000" y="5715000"/>
            <a:ext cx="16002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Kritika </a:t>
            </a:r>
            <a:r>
              <a:rPr lang="en-US" dirty="0" err="1" smtClean="0"/>
              <a:t>Arora</a:t>
            </a:r>
            <a:r>
              <a:rPr lang="en-US" dirty="0" smtClean="0"/>
              <a:t>, BBA 1</a:t>
            </a:r>
            <a:r>
              <a:rPr lang="en-US" baseline="30000" dirty="0" smtClean="0"/>
              <a:t>st</a:t>
            </a:r>
            <a:r>
              <a:rPr lang="en-US" dirty="0" smtClean="0"/>
              <a:t> Year, Sec-A</a:t>
            </a:r>
            <a:endParaRPr lang="en-US" dirty="0"/>
          </a:p>
        </p:txBody>
      </p:sp>
      <p:sp>
        <p:nvSpPr>
          <p:cNvPr id="9" name="Rectangle 8"/>
          <p:cNvSpPr/>
          <p:nvPr/>
        </p:nvSpPr>
        <p:spPr>
          <a:xfrm>
            <a:off x="2286000" y="5715000"/>
            <a:ext cx="16002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Priya , BBA 1</a:t>
            </a:r>
            <a:r>
              <a:rPr lang="en-US" baseline="30000" dirty="0" smtClean="0"/>
              <a:t>st</a:t>
            </a:r>
            <a:r>
              <a:rPr lang="en-US" dirty="0" smtClean="0"/>
              <a:t> Year, Sec-B</a:t>
            </a:r>
            <a:endParaRPr lang="en-US" dirty="0"/>
          </a:p>
        </p:txBody>
      </p:sp>
      <p:sp>
        <p:nvSpPr>
          <p:cNvPr id="10" name="Rectangle 9"/>
          <p:cNvSpPr/>
          <p:nvPr/>
        </p:nvSpPr>
        <p:spPr>
          <a:xfrm>
            <a:off x="4038600" y="5715000"/>
            <a:ext cx="16002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Jigyasa </a:t>
            </a:r>
            <a:r>
              <a:rPr lang="en-US" dirty="0" err="1" smtClean="0"/>
              <a:t>Arora</a:t>
            </a:r>
            <a:r>
              <a:rPr lang="en-US" dirty="0" smtClean="0"/>
              <a:t> , BBA 2</a:t>
            </a:r>
            <a:r>
              <a:rPr lang="en-US" baseline="30000" dirty="0" smtClean="0"/>
              <a:t>nd</a:t>
            </a:r>
            <a:r>
              <a:rPr lang="en-US" dirty="0" smtClean="0"/>
              <a:t> Year, Sec-A</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1004-WA0007.jpg"/>
          <p:cNvPicPr>
            <a:picLocks noChangeAspect="1"/>
          </p:cNvPicPr>
          <p:nvPr/>
        </p:nvPicPr>
        <p:blipFill>
          <a:blip r:embed="rId2" cstate="print"/>
          <a:stretch>
            <a:fillRect/>
          </a:stretch>
        </p:blipFill>
        <p:spPr>
          <a:xfrm>
            <a:off x="228600" y="304800"/>
            <a:ext cx="3810000" cy="2971800"/>
          </a:xfrm>
          <a:prstGeom prst="rect">
            <a:avLst/>
          </a:prstGeom>
        </p:spPr>
      </p:pic>
      <p:pic>
        <p:nvPicPr>
          <p:cNvPr id="3" name="Picture 2" descr="IMG-20171004-WA0008.jpg"/>
          <p:cNvPicPr>
            <a:picLocks noChangeAspect="1"/>
          </p:cNvPicPr>
          <p:nvPr/>
        </p:nvPicPr>
        <p:blipFill>
          <a:blip r:embed="rId3" cstate="print">
            <a:lum bright="10000"/>
          </a:blip>
          <a:stretch>
            <a:fillRect/>
          </a:stretch>
        </p:blipFill>
        <p:spPr>
          <a:xfrm>
            <a:off x="228600" y="3429000"/>
            <a:ext cx="3860800" cy="2895600"/>
          </a:xfrm>
          <a:prstGeom prst="rect">
            <a:avLst/>
          </a:prstGeom>
        </p:spPr>
      </p:pic>
      <p:pic>
        <p:nvPicPr>
          <p:cNvPr id="4" name="Picture 3" descr="IMG-20171004-WA0013.jpg"/>
          <p:cNvPicPr>
            <a:picLocks noChangeAspect="1"/>
          </p:cNvPicPr>
          <p:nvPr/>
        </p:nvPicPr>
        <p:blipFill>
          <a:blip r:embed="rId4" cstate="print"/>
          <a:srcRect r="29032"/>
          <a:stretch>
            <a:fillRect/>
          </a:stretch>
        </p:blipFill>
        <p:spPr>
          <a:xfrm>
            <a:off x="4343400" y="304800"/>
            <a:ext cx="4419600" cy="4853940"/>
          </a:xfrm>
          <a:prstGeom prst="rect">
            <a:avLst/>
          </a:prstGeom>
        </p:spPr>
      </p:pic>
      <p:sp>
        <p:nvSpPr>
          <p:cNvPr id="5" name="Title 4"/>
          <p:cNvSpPr>
            <a:spLocks noGrp="1"/>
          </p:cNvSpPr>
          <p:nvPr>
            <p:ph type="title"/>
          </p:nvPr>
        </p:nvSpPr>
        <p:spPr>
          <a:xfrm>
            <a:off x="4267200" y="5410200"/>
            <a:ext cx="4724400" cy="1189038"/>
          </a:xfrm>
        </p:spPr>
        <p:txBody>
          <a:bodyPr>
            <a:noAutofit/>
          </a:bodyPr>
          <a:lstStyle/>
          <a:p>
            <a:r>
              <a:rPr lang="en-US" sz="2800" dirty="0" smtClean="0"/>
              <a:t>HOD sir discussing with Mr. Sunil </a:t>
            </a:r>
            <a:r>
              <a:rPr lang="en-US" sz="2800" dirty="0" err="1" smtClean="0"/>
              <a:t>Dhull</a:t>
            </a:r>
            <a:r>
              <a:rPr lang="en-US" sz="2800" dirty="0" smtClean="0"/>
              <a:t> (HOD,ME) And Ms. </a:t>
            </a:r>
            <a:r>
              <a:rPr lang="en-US" sz="2800" dirty="0" err="1" smtClean="0"/>
              <a:t>Rekha</a:t>
            </a:r>
            <a:endParaRPr lang="en-US"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533400"/>
          </a:xfrm>
        </p:spPr>
        <p:txBody>
          <a:bodyPr>
            <a:normAutofit fontScale="90000"/>
          </a:bodyPr>
          <a:lstStyle/>
          <a:p>
            <a:r>
              <a:rPr lang="en-US" dirty="0" smtClean="0"/>
              <a:t>ROUND-4 Interview</a:t>
            </a:r>
            <a:endParaRPr lang="en-US" dirty="0"/>
          </a:p>
        </p:txBody>
      </p:sp>
      <p:sp>
        <p:nvSpPr>
          <p:cNvPr id="3" name="Content Placeholder 2"/>
          <p:cNvSpPr>
            <a:spLocks noGrp="1"/>
          </p:cNvSpPr>
          <p:nvPr>
            <p:ph idx="1"/>
          </p:nvPr>
        </p:nvSpPr>
        <p:spPr>
          <a:xfrm>
            <a:off x="0" y="0"/>
            <a:ext cx="2057400" cy="457200"/>
          </a:xfrm>
        </p:spPr>
        <p:txBody>
          <a:bodyPr>
            <a:noAutofit/>
          </a:bodyPr>
          <a:lstStyle/>
          <a:p>
            <a:pPr>
              <a:buNone/>
            </a:pPr>
            <a:r>
              <a:rPr lang="en-US" sz="2000" b="1" dirty="0" smtClean="0">
                <a:solidFill>
                  <a:srgbClr val="FF0000"/>
                </a:solidFill>
              </a:rPr>
              <a:t>10 October 2017</a:t>
            </a:r>
          </a:p>
          <a:p>
            <a:endParaRPr lang="en-US" sz="2000" b="1" dirty="0" smtClean="0"/>
          </a:p>
          <a:p>
            <a:endParaRPr lang="en-US" sz="2000" b="1" dirty="0"/>
          </a:p>
        </p:txBody>
      </p:sp>
      <p:pic>
        <p:nvPicPr>
          <p:cNvPr id="2050" name="Picture 2" descr="C:\Users\two\Desktop\BBA Star Interview\100D5200\DSC_0025.JPG"/>
          <p:cNvPicPr>
            <a:picLocks noChangeAspect="1" noChangeArrowheads="1"/>
          </p:cNvPicPr>
          <p:nvPr/>
        </p:nvPicPr>
        <p:blipFill>
          <a:blip r:embed="rId2" cstate="print">
            <a:lum bright="10000"/>
          </a:blip>
          <a:srcRect t="40000" r="11667" b="18750"/>
          <a:stretch>
            <a:fillRect/>
          </a:stretch>
        </p:blipFill>
        <p:spPr bwMode="auto">
          <a:xfrm>
            <a:off x="381000" y="533400"/>
            <a:ext cx="8077200" cy="2514600"/>
          </a:xfrm>
          <a:prstGeom prst="rect">
            <a:avLst/>
          </a:prstGeom>
          <a:noFill/>
        </p:spPr>
      </p:pic>
      <p:pic>
        <p:nvPicPr>
          <p:cNvPr id="2051" name="Picture 3" descr="C:\Users\two\Desktop\BBA Star Interview\100D5200\DSC_0052.JPG"/>
          <p:cNvPicPr>
            <a:picLocks noChangeAspect="1" noChangeArrowheads="1"/>
          </p:cNvPicPr>
          <p:nvPr/>
        </p:nvPicPr>
        <p:blipFill>
          <a:blip r:embed="rId3" cstate="print">
            <a:lum bright="10000"/>
          </a:blip>
          <a:srcRect l="5833" t="37500" r="2500"/>
          <a:stretch>
            <a:fillRect/>
          </a:stretch>
        </p:blipFill>
        <p:spPr bwMode="auto">
          <a:xfrm>
            <a:off x="381000" y="2971800"/>
            <a:ext cx="8077200" cy="367145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5867400"/>
            <a:ext cx="8534400" cy="685800"/>
          </a:xfrm>
        </p:spPr>
        <p:txBody>
          <a:bodyPr>
            <a:normAutofit fontScale="90000"/>
          </a:bodyPr>
          <a:lstStyle/>
          <a:p>
            <a:r>
              <a:rPr lang="en-US" dirty="0" smtClean="0"/>
              <a:t>BBA 1</a:t>
            </a:r>
            <a:r>
              <a:rPr lang="en-US" baseline="30000" dirty="0" smtClean="0"/>
              <a:t>st</a:t>
            </a:r>
            <a:r>
              <a:rPr lang="en-US" dirty="0" smtClean="0"/>
              <a:t> Year Interview Round</a:t>
            </a:r>
            <a:endParaRPr lang="en-US" dirty="0"/>
          </a:p>
        </p:txBody>
      </p:sp>
      <p:pic>
        <p:nvPicPr>
          <p:cNvPr id="3074" name="Picture 2" descr="C:\Users\two\Desktop\BBA Star Interview\100D5200\DSC_0064.JPG"/>
          <p:cNvPicPr>
            <a:picLocks noChangeAspect="1" noChangeArrowheads="1"/>
          </p:cNvPicPr>
          <p:nvPr/>
        </p:nvPicPr>
        <p:blipFill>
          <a:blip r:embed="rId2" cstate="print">
            <a:lum bright="10000"/>
          </a:blip>
          <a:srcRect t="45000" b="7500"/>
          <a:stretch>
            <a:fillRect/>
          </a:stretch>
        </p:blipFill>
        <p:spPr bwMode="auto">
          <a:xfrm>
            <a:off x="0" y="76200"/>
            <a:ext cx="9144000" cy="2895600"/>
          </a:xfrm>
          <a:prstGeom prst="rect">
            <a:avLst/>
          </a:prstGeom>
          <a:noFill/>
        </p:spPr>
      </p:pic>
      <p:pic>
        <p:nvPicPr>
          <p:cNvPr id="3076" name="Picture 4" descr="C:\Users\two\Desktop\BBA Star Interview\100D5200\DSC_0110.JPG"/>
          <p:cNvPicPr>
            <a:picLocks noChangeAspect="1" noChangeArrowheads="1"/>
          </p:cNvPicPr>
          <p:nvPr/>
        </p:nvPicPr>
        <p:blipFill>
          <a:blip r:embed="rId3" cstate="print">
            <a:lum bright="10000"/>
          </a:blip>
          <a:srcRect t="31250" b="25000"/>
          <a:stretch>
            <a:fillRect/>
          </a:stretch>
        </p:blipFill>
        <p:spPr bwMode="auto">
          <a:xfrm>
            <a:off x="0" y="3124200"/>
            <a:ext cx="9144000" cy="2667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two\Desktop\BBA Star Interview\100D5200\DSC_0121.JPG"/>
          <p:cNvPicPr>
            <a:picLocks noChangeAspect="1" noChangeArrowheads="1"/>
          </p:cNvPicPr>
          <p:nvPr/>
        </p:nvPicPr>
        <p:blipFill>
          <a:blip r:embed="rId2" cstate="print"/>
          <a:srcRect t="35000" r="15000" b="7500"/>
          <a:stretch>
            <a:fillRect/>
          </a:stretch>
        </p:blipFill>
        <p:spPr bwMode="auto">
          <a:xfrm>
            <a:off x="1295400" y="685800"/>
            <a:ext cx="6477000" cy="2921000"/>
          </a:xfrm>
          <a:prstGeom prst="rect">
            <a:avLst/>
          </a:prstGeom>
          <a:noFill/>
        </p:spPr>
      </p:pic>
      <p:pic>
        <p:nvPicPr>
          <p:cNvPr id="4100" name="Picture 4" descr="C:\Users\two\Desktop\BBA Star Interview\100D5200\DSC_0134.JPG"/>
          <p:cNvPicPr>
            <a:picLocks noChangeAspect="1" noChangeArrowheads="1"/>
          </p:cNvPicPr>
          <p:nvPr/>
        </p:nvPicPr>
        <p:blipFill>
          <a:blip r:embed="rId3" cstate="print">
            <a:lum bright="10000"/>
          </a:blip>
          <a:srcRect t="28955" r="6667" b="21045"/>
          <a:stretch>
            <a:fillRect/>
          </a:stretch>
        </p:blipFill>
        <p:spPr bwMode="auto">
          <a:xfrm>
            <a:off x="381000" y="3733800"/>
            <a:ext cx="8229600" cy="2939143"/>
          </a:xfrm>
          <a:prstGeom prst="rect">
            <a:avLst/>
          </a:prstGeom>
          <a:noFill/>
        </p:spPr>
      </p:pic>
      <p:sp>
        <p:nvSpPr>
          <p:cNvPr id="4" name="Title 3"/>
          <p:cNvSpPr>
            <a:spLocks noGrp="1"/>
          </p:cNvSpPr>
          <p:nvPr>
            <p:ph type="title"/>
          </p:nvPr>
        </p:nvSpPr>
        <p:spPr>
          <a:xfrm>
            <a:off x="228600" y="0"/>
            <a:ext cx="8686800" cy="609600"/>
          </a:xfrm>
        </p:spPr>
        <p:txBody>
          <a:bodyPr>
            <a:normAutofit fontScale="90000"/>
          </a:bodyPr>
          <a:lstStyle/>
          <a:p>
            <a:r>
              <a:rPr lang="en-US" dirty="0" smtClean="0"/>
              <a:t>BBA 2</a:t>
            </a:r>
            <a:r>
              <a:rPr lang="en-US" baseline="30000" dirty="0" smtClean="0"/>
              <a:t>nd</a:t>
            </a:r>
            <a:r>
              <a:rPr lang="en-US" dirty="0" smtClean="0"/>
              <a:t> Year Interview round </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wo\Desktop\BBA Star Interview\100D5200\DSC_0170.JPG"/>
          <p:cNvPicPr>
            <a:picLocks noChangeAspect="1" noChangeArrowheads="1"/>
          </p:cNvPicPr>
          <p:nvPr/>
        </p:nvPicPr>
        <p:blipFill>
          <a:blip r:embed="rId2" cstate="print">
            <a:lum bright="10000"/>
          </a:blip>
          <a:srcRect t="31250" b="12500"/>
          <a:stretch>
            <a:fillRect/>
          </a:stretch>
        </p:blipFill>
        <p:spPr bwMode="auto">
          <a:xfrm>
            <a:off x="0" y="0"/>
            <a:ext cx="9144000" cy="3429000"/>
          </a:xfrm>
          <a:prstGeom prst="rect">
            <a:avLst/>
          </a:prstGeom>
          <a:noFill/>
        </p:spPr>
      </p:pic>
      <p:pic>
        <p:nvPicPr>
          <p:cNvPr id="5123" name="Picture 3" descr="C:\Users\two\Desktop\BBA Star Interview\100D5200\DSC_0184.JPG"/>
          <p:cNvPicPr>
            <a:picLocks noChangeAspect="1" noChangeArrowheads="1"/>
          </p:cNvPicPr>
          <p:nvPr/>
        </p:nvPicPr>
        <p:blipFill>
          <a:blip r:embed="rId3" cstate="print"/>
          <a:srcRect l="40000" t="21250" r="25000" b="20000"/>
          <a:stretch>
            <a:fillRect/>
          </a:stretch>
        </p:blipFill>
        <p:spPr bwMode="auto">
          <a:xfrm>
            <a:off x="0" y="3505200"/>
            <a:ext cx="2819400" cy="3155043"/>
          </a:xfrm>
          <a:prstGeom prst="rect">
            <a:avLst/>
          </a:prstGeom>
          <a:noFill/>
        </p:spPr>
      </p:pic>
      <p:pic>
        <p:nvPicPr>
          <p:cNvPr id="5124" name="Picture 4" descr="C:\Users\two\Desktop\BBA Star Interview\100D5200\DSC_0189.JPG"/>
          <p:cNvPicPr>
            <a:picLocks noChangeAspect="1" noChangeArrowheads="1"/>
          </p:cNvPicPr>
          <p:nvPr/>
        </p:nvPicPr>
        <p:blipFill>
          <a:blip r:embed="rId4" cstate="print"/>
          <a:srcRect l="23333" t="8750" r="25000" b="13750"/>
          <a:stretch>
            <a:fillRect/>
          </a:stretch>
        </p:blipFill>
        <p:spPr bwMode="auto">
          <a:xfrm>
            <a:off x="2971800" y="3505200"/>
            <a:ext cx="3124200" cy="3124200"/>
          </a:xfrm>
          <a:prstGeom prst="rect">
            <a:avLst/>
          </a:prstGeom>
          <a:noFill/>
        </p:spPr>
      </p:pic>
      <p:sp>
        <p:nvSpPr>
          <p:cNvPr id="5" name="Title 4"/>
          <p:cNvSpPr>
            <a:spLocks noGrp="1"/>
          </p:cNvSpPr>
          <p:nvPr>
            <p:ph type="title"/>
          </p:nvPr>
        </p:nvSpPr>
        <p:spPr>
          <a:xfrm>
            <a:off x="6096000" y="3657600"/>
            <a:ext cx="3048000" cy="2895600"/>
          </a:xfrm>
        </p:spPr>
        <p:txBody>
          <a:bodyPr/>
          <a:lstStyle/>
          <a:p>
            <a:r>
              <a:rPr lang="en-US" dirty="0" smtClean="0"/>
              <a:t>BBA 3</a:t>
            </a:r>
            <a:r>
              <a:rPr lang="en-US" baseline="30000" dirty="0" smtClean="0"/>
              <a:t>rd</a:t>
            </a:r>
            <a:r>
              <a:rPr lang="en-US" dirty="0" smtClean="0"/>
              <a:t> Year Interview Round</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wo\Desktop\BBA Star Interview\100D5200\DSC_0190.JPG"/>
          <p:cNvPicPr>
            <a:picLocks noChangeAspect="1" noChangeArrowheads="1"/>
          </p:cNvPicPr>
          <p:nvPr/>
        </p:nvPicPr>
        <p:blipFill>
          <a:blip r:embed="rId2" cstate="print">
            <a:lum bright="10000"/>
          </a:blip>
          <a:srcRect t="38750" b="23750"/>
          <a:stretch>
            <a:fillRect/>
          </a:stretch>
        </p:blipFill>
        <p:spPr bwMode="auto">
          <a:xfrm>
            <a:off x="0" y="76200"/>
            <a:ext cx="9144000" cy="2286000"/>
          </a:xfrm>
          <a:prstGeom prst="rect">
            <a:avLst/>
          </a:prstGeom>
          <a:noFill/>
        </p:spPr>
      </p:pic>
      <p:pic>
        <p:nvPicPr>
          <p:cNvPr id="6147" name="Picture 3" descr="C:\Users\two\Desktop\BBA Star Interview\100D5200\DSC_0192.JPG"/>
          <p:cNvPicPr>
            <a:picLocks noChangeAspect="1" noChangeArrowheads="1"/>
          </p:cNvPicPr>
          <p:nvPr/>
        </p:nvPicPr>
        <p:blipFill>
          <a:blip r:embed="rId3" cstate="print">
            <a:lum bright="10000"/>
          </a:blip>
          <a:srcRect t="31250" b="17500"/>
          <a:stretch>
            <a:fillRect/>
          </a:stretch>
        </p:blipFill>
        <p:spPr bwMode="auto">
          <a:xfrm>
            <a:off x="0" y="2514600"/>
            <a:ext cx="9144000" cy="3124200"/>
          </a:xfrm>
          <a:prstGeom prst="rect">
            <a:avLst/>
          </a:prstGeom>
          <a:noFill/>
        </p:spPr>
      </p:pic>
      <p:sp>
        <p:nvSpPr>
          <p:cNvPr id="4" name="Title 3"/>
          <p:cNvSpPr>
            <a:spLocks noGrp="1"/>
          </p:cNvSpPr>
          <p:nvPr>
            <p:ph type="title"/>
          </p:nvPr>
        </p:nvSpPr>
        <p:spPr>
          <a:xfrm>
            <a:off x="152400" y="5715000"/>
            <a:ext cx="8686800" cy="914400"/>
          </a:xfrm>
        </p:spPr>
        <p:txBody>
          <a:bodyPr>
            <a:normAutofit fontScale="90000"/>
          </a:bodyPr>
          <a:lstStyle/>
          <a:p>
            <a:r>
              <a:rPr lang="en-US" dirty="0" smtClean="0"/>
              <a:t>All selected students for Interview round.</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33400"/>
            <a:ext cx="9144000" cy="838200"/>
          </a:xfrm>
        </p:spPr>
        <p:txBody>
          <a:bodyPr>
            <a:normAutofit fontScale="90000"/>
          </a:bodyPr>
          <a:lstStyle/>
          <a:p>
            <a:r>
              <a:rPr lang="en-US" dirty="0" smtClean="0"/>
              <a:t>Team after completion of Interview round</a:t>
            </a:r>
            <a:endParaRPr lang="en-US" dirty="0"/>
          </a:p>
        </p:txBody>
      </p:sp>
      <p:pic>
        <p:nvPicPr>
          <p:cNvPr id="1026" name="Picture 2" descr="C:\Users\two\Desktop\BBA Star Interview\100D5200\DSC_0197.JPG"/>
          <p:cNvPicPr>
            <a:picLocks noChangeAspect="1" noChangeArrowheads="1"/>
          </p:cNvPicPr>
          <p:nvPr/>
        </p:nvPicPr>
        <p:blipFill>
          <a:blip r:embed="rId2" cstate="print">
            <a:lum bright="10000"/>
          </a:blip>
          <a:srcRect t="28750" b="8750"/>
          <a:stretch>
            <a:fillRect/>
          </a:stretch>
        </p:blipFill>
        <p:spPr bwMode="auto">
          <a:xfrm>
            <a:off x="0" y="1600200"/>
            <a:ext cx="9144000" cy="47244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resdefault.jpg"/>
          <p:cNvPicPr>
            <a:picLocks noChangeAspect="1"/>
          </p:cNvPicPr>
          <p:nvPr/>
        </p:nvPicPr>
        <p:blipFill>
          <a:blip r:embed="rId2" cstate="print"/>
          <a:stretch>
            <a:fillRect/>
          </a:stretch>
        </p:blipFill>
        <p:spPr>
          <a:xfrm>
            <a:off x="0" y="0"/>
            <a:ext cx="9144000" cy="3889914"/>
          </a:xfrm>
          <a:prstGeom prst="rect">
            <a:avLst/>
          </a:prstGeom>
          <a:ln>
            <a:noFill/>
          </a:ln>
          <a:effectLst>
            <a:outerShdw blurRad="292100" dist="139700" dir="2700000" algn="tl" rotWithShape="0">
              <a:srgbClr val="333333">
                <a:alpha val="65000"/>
              </a:srgbClr>
            </a:outerShdw>
          </a:effectLst>
        </p:spPr>
      </p:pic>
      <p:pic>
        <p:nvPicPr>
          <p:cNvPr id="5" name="Picture 4" descr="f3b68720-beeb-4886-9cb0-c82120a039fb.jpg"/>
          <p:cNvPicPr>
            <a:picLocks noChangeAspect="1"/>
          </p:cNvPicPr>
          <p:nvPr/>
        </p:nvPicPr>
        <p:blipFill>
          <a:blip r:embed="rId3" cstate="print"/>
          <a:srcRect b="18421"/>
          <a:stretch>
            <a:fillRect/>
          </a:stretch>
        </p:blipFill>
        <p:spPr>
          <a:xfrm>
            <a:off x="0" y="3810000"/>
            <a:ext cx="4114800" cy="3048000"/>
          </a:xfrm>
          <a:prstGeom prst="rect">
            <a:avLst/>
          </a:prstGeom>
        </p:spPr>
      </p:pic>
      <p:pic>
        <p:nvPicPr>
          <p:cNvPr id="6" name="Picture 5" descr="logo.png"/>
          <p:cNvPicPr>
            <a:picLocks noChangeAspect="1"/>
          </p:cNvPicPr>
          <p:nvPr/>
        </p:nvPicPr>
        <p:blipFill>
          <a:blip r:embed="rId4" cstate="print"/>
          <a:stretch>
            <a:fillRect/>
          </a:stretch>
        </p:blipFill>
        <p:spPr>
          <a:xfrm>
            <a:off x="4038600" y="3581401"/>
            <a:ext cx="5105400" cy="3276600"/>
          </a:xfrm>
          <a:prstGeom prst="rect">
            <a:avLst/>
          </a:prstGeom>
        </p:spPr>
      </p:pic>
      <p:pic>
        <p:nvPicPr>
          <p:cNvPr id="7" name="Picture 6" descr="dc9aa46d-a108-44d1-8841-0a779d7b46bb.png"/>
          <p:cNvPicPr>
            <a:picLocks noChangeAspect="1"/>
          </p:cNvPicPr>
          <p:nvPr/>
        </p:nvPicPr>
        <p:blipFill>
          <a:blip r:embed="rId5" cstate="print"/>
          <a:stretch>
            <a:fillRect/>
          </a:stretch>
        </p:blipFill>
        <p:spPr>
          <a:xfrm>
            <a:off x="0" y="0"/>
            <a:ext cx="2209800" cy="3657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S_LOGO_4colour-2.jpg"/>
          <p:cNvPicPr>
            <a:picLocks noChangeAspect="1"/>
          </p:cNvPicPr>
          <p:nvPr/>
        </p:nvPicPr>
        <p:blipFill>
          <a:blip r:embed="rId2" cstate="print"/>
          <a:stretch>
            <a:fillRect/>
          </a:stretch>
        </p:blipFill>
        <p:spPr>
          <a:xfrm>
            <a:off x="228600" y="3657600"/>
            <a:ext cx="8534400" cy="2989663"/>
          </a:xfrm>
          <a:prstGeom prst="rect">
            <a:avLst/>
          </a:prstGeom>
        </p:spPr>
      </p:pic>
      <p:pic>
        <p:nvPicPr>
          <p:cNvPr id="4" name="Picture 3" descr="Logo-final-cardiff.svg.png"/>
          <p:cNvPicPr>
            <a:picLocks noChangeAspect="1"/>
          </p:cNvPicPr>
          <p:nvPr/>
        </p:nvPicPr>
        <p:blipFill>
          <a:blip r:embed="rId3" cstate="print"/>
          <a:srcRect b="31707"/>
          <a:stretch>
            <a:fillRect/>
          </a:stretch>
        </p:blipFill>
        <p:spPr>
          <a:xfrm>
            <a:off x="457200" y="1905000"/>
            <a:ext cx="8153400" cy="190246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dirty="0" smtClean="0"/>
              <a:t>BBA Star 1</a:t>
            </a:r>
            <a:r>
              <a:rPr lang="en-US" baseline="30000" dirty="0" smtClean="0"/>
              <a:t>st</a:t>
            </a:r>
            <a:r>
              <a:rPr lang="en-US" dirty="0" smtClean="0"/>
              <a:t> Year</a:t>
            </a:r>
            <a:endParaRPr lang="en-US" dirty="0"/>
          </a:p>
        </p:txBody>
      </p:sp>
      <p:sp>
        <p:nvSpPr>
          <p:cNvPr id="7" name="Content Placeholder 6"/>
          <p:cNvSpPr>
            <a:spLocks noGrp="1"/>
          </p:cNvSpPr>
          <p:nvPr>
            <p:ph idx="1"/>
          </p:nvPr>
        </p:nvSpPr>
        <p:spPr>
          <a:xfrm>
            <a:off x="381000" y="5943600"/>
            <a:ext cx="8229600" cy="639763"/>
          </a:xfrm>
        </p:spPr>
        <p:txBody>
          <a:bodyPr>
            <a:noAutofit/>
          </a:bodyPr>
          <a:lstStyle/>
          <a:p>
            <a:pPr algn="ctr">
              <a:buNone/>
            </a:pPr>
            <a:r>
              <a:rPr lang="en-US" sz="3600" b="1" dirty="0" smtClean="0"/>
              <a:t>Ms. Priya BBA 1</a:t>
            </a:r>
            <a:r>
              <a:rPr lang="en-US" sz="3600" b="1" baseline="30000" dirty="0" smtClean="0"/>
              <a:t>st</a:t>
            </a:r>
            <a:r>
              <a:rPr lang="en-US" sz="3600" b="1" dirty="0" smtClean="0"/>
              <a:t> Year (Section-B)</a:t>
            </a:r>
            <a:endParaRPr lang="en-US" sz="3600" b="1" dirty="0"/>
          </a:p>
        </p:txBody>
      </p:sp>
      <p:pic>
        <p:nvPicPr>
          <p:cNvPr id="8" name="Content Placeholder 5" descr="DSC_0026.JPG"/>
          <p:cNvPicPr>
            <a:picLocks noChangeAspect="1"/>
          </p:cNvPicPr>
          <p:nvPr/>
        </p:nvPicPr>
        <p:blipFill>
          <a:blip r:embed="rId2" cstate="print">
            <a:lum bright="10000"/>
          </a:blip>
          <a:srcRect r="17308"/>
          <a:stretch>
            <a:fillRect/>
          </a:stretch>
        </p:blipFill>
        <p:spPr>
          <a:xfrm>
            <a:off x="1066800" y="838200"/>
            <a:ext cx="6553200" cy="4829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dirty="0" smtClean="0"/>
              <a:t>BBA Star 2</a:t>
            </a:r>
            <a:r>
              <a:rPr lang="en-US" baseline="30000" dirty="0" smtClean="0"/>
              <a:t>nd</a:t>
            </a:r>
            <a:r>
              <a:rPr lang="en-US" dirty="0" smtClean="0"/>
              <a:t> Year</a:t>
            </a:r>
            <a:endParaRPr lang="en-US" dirty="0"/>
          </a:p>
        </p:txBody>
      </p:sp>
      <p:sp>
        <p:nvSpPr>
          <p:cNvPr id="7" name="Content Placeholder 6"/>
          <p:cNvSpPr>
            <a:spLocks noGrp="1"/>
          </p:cNvSpPr>
          <p:nvPr>
            <p:ph idx="1"/>
          </p:nvPr>
        </p:nvSpPr>
        <p:spPr>
          <a:xfrm>
            <a:off x="457200" y="5943600"/>
            <a:ext cx="8229600" cy="639763"/>
          </a:xfrm>
        </p:spPr>
        <p:txBody>
          <a:bodyPr>
            <a:noAutofit/>
          </a:bodyPr>
          <a:lstStyle/>
          <a:p>
            <a:pPr algn="ctr">
              <a:buNone/>
            </a:pPr>
            <a:r>
              <a:rPr lang="en-US" sz="3600" b="1" dirty="0" smtClean="0"/>
              <a:t>Ms. Vidhi BBA 2</a:t>
            </a:r>
            <a:r>
              <a:rPr lang="en-US" sz="3600" b="1" baseline="30000" dirty="0" smtClean="0"/>
              <a:t>nd</a:t>
            </a:r>
            <a:r>
              <a:rPr lang="en-US" sz="3600" b="1" dirty="0" smtClean="0"/>
              <a:t> Year (Section-C)</a:t>
            </a:r>
            <a:endParaRPr lang="en-US" sz="3600" b="1" dirty="0"/>
          </a:p>
        </p:txBody>
      </p:sp>
      <p:pic>
        <p:nvPicPr>
          <p:cNvPr id="8" name="Content Placeholder 5" descr="DSC_0030.JPG"/>
          <p:cNvPicPr>
            <a:picLocks noChangeAspect="1"/>
          </p:cNvPicPr>
          <p:nvPr/>
        </p:nvPicPr>
        <p:blipFill>
          <a:blip r:embed="rId2" cstate="print">
            <a:lum bright="10000"/>
          </a:blip>
          <a:srcRect l="12329"/>
          <a:stretch>
            <a:fillRect/>
          </a:stretch>
        </p:blipFill>
        <p:spPr>
          <a:xfrm>
            <a:off x="990600" y="990600"/>
            <a:ext cx="6502248" cy="49312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r>
              <a:rPr lang="en-US" dirty="0" smtClean="0"/>
              <a:t>BBA Star 3</a:t>
            </a:r>
            <a:r>
              <a:rPr lang="en-US" baseline="30000" dirty="0" smtClean="0"/>
              <a:t>rd</a:t>
            </a:r>
            <a:r>
              <a:rPr lang="en-US" dirty="0" smtClean="0"/>
              <a:t> Year</a:t>
            </a:r>
            <a:endParaRPr lang="en-US" dirty="0"/>
          </a:p>
        </p:txBody>
      </p:sp>
      <p:sp>
        <p:nvSpPr>
          <p:cNvPr id="5" name="Content Placeholder 4"/>
          <p:cNvSpPr>
            <a:spLocks noGrp="1"/>
          </p:cNvSpPr>
          <p:nvPr>
            <p:ph idx="1"/>
          </p:nvPr>
        </p:nvSpPr>
        <p:spPr>
          <a:xfrm>
            <a:off x="533400" y="5943600"/>
            <a:ext cx="8229600" cy="685800"/>
          </a:xfrm>
        </p:spPr>
        <p:txBody>
          <a:bodyPr>
            <a:normAutofit/>
          </a:bodyPr>
          <a:lstStyle/>
          <a:p>
            <a:pPr algn="ctr">
              <a:buNone/>
            </a:pPr>
            <a:r>
              <a:rPr lang="en-US" sz="3600" b="1" dirty="0" smtClean="0"/>
              <a:t>Mr. Akant </a:t>
            </a:r>
            <a:r>
              <a:rPr lang="en-US" sz="3600" b="1" dirty="0" err="1" smtClean="0"/>
              <a:t>Bhola</a:t>
            </a:r>
            <a:r>
              <a:rPr lang="en-US" sz="3600" b="1" dirty="0" smtClean="0"/>
              <a:t> BBA 3</a:t>
            </a:r>
            <a:r>
              <a:rPr lang="en-US" sz="3600" b="1" baseline="30000" dirty="0" smtClean="0"/>
              <a:t>rd</a:t>
            </a:r>
            <a:r>
              <a:rPr lang="en-US" sz="3600" b="1" dirty="0" smtClean="0"/>
              <a:t> Year (Section-D)</a:t>
            </a:r>
            <a:endParaRPr lang="en-US" sz="3600" b="1" dirty="0"/>
          </a:p>
        </p:txBody>
      </p:sp>
      <p:pic>
        <p:nvPicPr>
          <p:cNvPr id="6" name="Content Placeholder 3" descr="DSC_0034.JPG"/>
          <p:cNvPicPr>
            <a:picLocks noChangeAspect="1"/>
          </p:cNvPicPr>
          <p:nvPr/>
        </p:nvPicPr>
        <p:blipFill>
          <a:blip r:embed="rId2" cstate="print">
            <a:lum bright="10000"/>
          </a:blip>
          <a:stretch>
            <a:fillRect/>
          </a:stretch>
        </p:blipFill>
        <p:spPr>
          <a:xfrm>
            <a:off x="533400" y="914400"/>
            <a:ext cx="7492848" cy="4981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685800"/>
          </a:xfrm>
        </p:spPr>
        <p:txBody>
          <a:bodyPr>
            <a:normAutofit fontScale="90000"/>
          </a:bodyPr>
          <a:lstStyle/>
          <a:p>
            <a:r>
              <a:rPr lang="en-US" dirty="0" smtClean="0"/>
              <a:t>BBA Star Moments</a:t>
            </a:r>
            <a:endParaRPr lang="en-US" dirty="0"/>
          </a:p>
        </p:txBody>
      </p:sp>
      <p:pic>
        <p:nvPicPr>
          <p:cNvPr id="4" name="Content Placeholder 3" descr="IMG-20171012-WA0012.jpg"/>
          <p:cNvPicPr>
            <a:picLocks noGrp="1" noChangeAspect="1"/>
          </p:cNvPicPr>
          <p:nvPr>
            <p:ph idx="4294967295"/>
          </p:nvPr>
        </p:nvPicPr>
        <p:blipFill>
          <a:blip r:embed="rId2" cstate="print"/>
          <a:stretch>
            <a:fillRect/>
          </a:stretch>
        </p:blipFill>
        <p:spPr>
          <a:xfrm>
            <a:off x="838200" y="659075"/>
            <a:ext cx="7315200" cy="6046525"/>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earch-paper-presentation-shaiq-1-638.jpg"/>
          <p:cNvPicPr>
            <a:picLocks noChangeAspect="1"/>
          </p:cNvPicPr>
          <p:nvPr/>
        </p:nvPicPr>
        <p:blipFill>
          <a:blip r:embed="rId2" cstate="print"/>
          <a:srcRect t="11587" b="60021"/>
          <a:stretch>
            <a:fillRect/>
          </a:stretch>
        </p:blipFill>
        <p:spPr>
          <a:xfrm>
            <a:off x="381000" y="228600"/>
            <a:ext cx="8305800" cy="1828800"/>
          </a:xfrm>
          <a:prstGeom prst="rect">
            <a:avLst/>
          </a:prstGeom>
        </p:spPr>
      </p:pic>
      <p:pic>
        <p:nvPicPr>
          <p:cNvPr id="4" name="Picture 3" descr="blank-research-paper-sheet-2089856.jpg"/>
          <p:cNvPicPr>
            <a:picLocks noChangeAspect="1"/>
          </p:cNvPicPr>
          <p:nvPr/>
        </p:nvPicPr>
        <p:blipFill>
          <a:blip r:embed="rId3" cstate="print"/>
          <a:srcRect b="50000"/>
          <a:stretch>
            <a:fillRect/>
          </a:stretch>
        </p:blipFill>
        <p:spPr>
          <a:xfrm>
            <a:off x="381000" y="2362200"/>
            <a:ext cx="8371268" cy="3429000"/>
          </a:xfrm>
          <a:prstGeom prst="rect">
            <a:avLst/>
          </a:prstGeom>
        </p:spPr>
      </p:pic>
      <p:sp>
        <p:nvSpPr>
          <p:cNvPr id="5" name="Rectangle 4"/>
          <p:cNvSpPr/>
          <p:nvPr/>
        </p:nvSpPr>
        <p:spPr>
          <a:xfrm>
            <a:off x="6934200" y="6019800"/>
            <a:ext cx="1905000" cy="400110"/>
          </a:xfrm>
          <a:prstGeom prst="rect">
            <a:avLst/>
          </a:prstGeom>
        </p:spPr>
        <p:txBody>
          <a:bodyPr wrap="square">
            <a:spAutoFit/>
          </a:bodyPr>
          <a:lstStyle/>
          <a:p>
            <a:pPr algn="ctr"/>
            <a:r>
              <a:rPr lang="en-US" sz="2000" b="1" dirty="0" smtClean="0">
                <a:solidFill>
                  <a:srgbClr val="FF0000"/>
                </a:solidFill>
              </a:rPr>
              <a:t>13/10/2017</a:t>
            </a:r>
            <a:endParaRPr lang="en-US" sz="2000" b="1" dirty="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42918"/>
            <a:ext cx="8229600" cy="774720"/>
          </a:xfrm>
        </p:spPr>
        <p:txBody>
          <a:bodyPr>
            <a:normAutofit fontScale="90000"/>
          </a:bodyPr>
          <a:lstStyle/>
          <a:p>
            <a:r>
              <a:rPr lang="en-US" sz="3600" dirty="0" smtClean="0"/>
              <a:t>Glimpses of the felicitations presented by the PIET Management to the Research students of BBA</a:t>
            </a:r>
            <a:r>
              <a:rPr lang="en-US" dirty="0" smtClean="0"/>
              <a:t/>
            </a:r>
            <a:br>
              <a:rPr lang="en-US" dirty="0" smtClean="0"/>
            </a:br>
            <a:endParaRPr lang="en-US" dirty="0"/>
          </a:p>
        </p:txBody>
      </p:sp>
      <p:sp>
        <p:nvSpPr>
          <p:cNvPr id="5" name="Content Placeholder 4"/>
          <p:cNvSpPr>
            <a:spLocks noGrp="1"/>
          </p:cNvSpPr>
          <p:nvPr>
            <p:ph idx="1"/>
          </p:nvPr>
        </p:nvSpPr>
        <p:spPr>
          <a:xfrm>
            <a:off x="0" y="1600200"/>
            <a:ext cx="9144000" cy="5257800"/>
          </a:xfrm>
        </p:spPr>
        <p:txBody>
          <a:bodyPr>
            <a:normAutofit/>
          </a:bodyPr>
          <a:lstStyle/>
          <a:p>
            <a:pPr algn="just">
              <a:buNone/>
            </a:pPr>
            <a:r>
              <a:rPr lang="en-US" dirty="0"/>
              <a:t> </a:t>
            </a:r>
            <a:r>
              <a:rPr lang="en-US" dirty="0" smtClean="0"/>
              <a:t>	</a:t>
            </a:r>
            <a:r>
              <a:rPr lang="en-US" sz="2100" dirty="0" smtClean="0"/>
              <a:t>On </a:t>
            </a:r>
            <a:r>
              <a:rPr lang="en-US" sz="2100" dirty="0"/>
              <a:t>26 September Students of </a:t>
            </a:r>
            <a:r>
              <a:rPr lang="en-US" sz="2100" dirty="0" smtClean="0"/>
              <a:t>BBA </a:t>
            </a:r>
            <a:r>
              <a:rPr lang="en-US" sz="2100" dirty="0"/>
              <a:t>department presented research paper at National Conference on </a:t>
            </a:r>
            <a:r>
              <a:rPr lang="en-US" sz="2100" b="1" dirty="0"/>
              <a:t>“Changing Dimensions of Business Management and Corporate Social Responsibility in Globalised Era”</a:t>
            </a:r>
            <a:r>
              <a:rPr lang="en-US" sz="2100" dirty="0"/>
              <a:t> at IMSAR, MDU, </a:t>
            </a:r>
            <a:r>
              <a:rPr lang="en-US" sz="2100" dirty="0" err="1" smtClean="0"/>
              <a:t>Rohtak</a:t>
            </a:r>
            <a:r>
              <a:rPr lang="en-US" sz="2100" dirty="0" smtClean="0"/>
              <a:t>.</a:t>
            </a:r>
            <a:r>
              <a:rPr lang="en-US" sz="2100" dirty="0"/>
              <a:t> </a:t>
            </a:r>
            <a:endParaRPr lang="en-US" sz="2100" dirty="0" smtClean="0"/>
          </a:p>
          <a:p>
            <a:pPr>
              <a:buNone/>
            </a:pPr>
            <a:endParaRPr lang="en-US" sz="2100" dirty="0"/>
          </a:p>
          <a:p>
            <a:pPr algn="just">
              <a:buNone/>
            </a:pPr>
            <a:r>
              <a:rPr lang="en-US" sz="2100" dirty="0" smtClean="0"/>
              <a:t>	Speaking </a:t>
            </a:r>
            <a:r>
              <a:rPr lang="en-US" sz="2100" dirty="0"/>
              <a:t>on the occasion Mr. </a:t>
            </a:r>
            <a:r>
              <a:rPr lang="en-US" sz="2100" dirty="0" err="1"/>
              <a:t>Rakesh</a:t>
            </a:r>
            <a:r>
              <a:rPr lang="en-US" sz="2100" dirty="0"/>
              <a:t> </a:t>
            </a:r>
            <a:r>
              <a:rPr lang="en-US" sz="2100" dirty="0" err="1" smtClean="0"/>
              <a:t>Tayal</a:t>
            </a:r>
            <a:r>
              <a:rPr lang="en-US" sz="2100" dirty="0"/>
              <a:t>, </a:t>
            </a:r>
            <a:r>
              <a:rPr lang="en-US" sz="2100" dirty="0" smtClean="0"/>
              <a:t>Member </a:t>
            </a:r>
            <a:r>
              <a:rPr lang="en-US" sz="2100" dirty="0"/>
              <a:t>BOG, PIET highly appreciated the initiative by the very innovative </a:t>
            </a:r>
            <a:r>
              <a:rPr lang="en-US" sz="2100" dirty="0" err="1"/>
              <a:t>HOD</a:t>
            </a:r>
            <a:r>
              <a:rPr lang="en-US" sz="2100" dirty="0"/>
              <a:t>, Dr. </a:t>
            </a:r>
            <a:r>
              <a:rPr lang="en-US" sz="2100" dirty="0" err="1"/>
              <a:t>Yoginder</a:t>
            </a:r>
            <a:r>
              <a:rPr lang="en-US" sz="2100" dirty="0"/>
              <a:t> </a:t>
            </a:r>
            <a:r>
              <a:rPr lang="en-US" sz="2100" dirty="0" err="1"/>
              <a:t>Kataria</a:t>
            </a:r>
            <a:r>
              <a:rPr lang="en-US" sz="2100" dirty="0"/>
              <a:t> and the all round efforts put in Dr. </a:t>
            </a:r>
            <a:r>
              <a:rPr lang="en-US" sz="2100" dirty="0" err="1"/>
              <a:t>Ankur</a:t>
            </a:r>
            <a:r>
              <a:rPr lang="en-US" sz="2100" dirty="0"/>
              <a:t>, Mr. Rajesh and Dr. </a:t>
            </a:r>
            <a:r>
              <a:rPr lang="en-US" sz="2100" dirty="0" err="1"/>
              <a:t>Sangeeta</a:t>
            </a:r>
            <a:r>
              <a:rPr lang="en-US" sz="2100" dirty="0"/>
              <a:t> to encourage the young minds to shift their bent of mind towards research activities at this tender age. </a:t>
            </a:r>
            <a:r>
              <a:rPr lang="en-US" sz="2100" dirty="0" smtClean="0"/>
              <a:t>Students are highly motivated by this appreciation and achieve a new perspective from the available opportunity in research. The supporting role of mentors like Mr. </a:t>
            </a:r>
            <a:r>
              <a:rPr lang="en-US" sz="2100" dirty="0" err="1" smtClean="0"/>
              <a:t>Atul</a:t>
            </a:r>
            <a:r>
              <a:rPr lang="en-US" sz="2100" dirty="0" smtClean="0"/>
              <a:t> </a:t>
            </a:r>
            <a:r>
              <a:rPr lang="en-US" sz="2100" dirty="0" err="1" smtClean="0"/>
              <a:t>Gautam</a:t>
            </a:r>
            <a:r>
              <a:rPr lang="en-US" sz="2100" dirty="0" smtClean="0"/>
              <a:t>, Ms. </a:t>
            </a:r>
            <a:r>
              <a:rPr lang="en-US" sz="2100" dirty="0" err="1" smtClean="0"/>
              <a:t>Shilpa</a:t>
            </a:r>
            <a:r>
              <a:rPr lang="en-US" sz="2100" dirty="0" smtClean="0"/>
              <a:t> </a:t>
            </a:r>
            <a:r>
              <a:rPr lang="en-US" sz="2100" dirty="0" err="1" smtClean="0"/>
              <a:t>Sardana</a:t>
            </a:r>
            <a:r>
              <a:rPr lang="en-US" sz="2100" dirty="0" smtClean="0"/>
              <a:t> and Dr. </a:t>
            </a:r>
            <a:r>
              <a:rPr lang="en-US" sz="2100" dirty="0" err="1" smtClean="0"/>
              <a:t>Sandeep</a:t>
            </a:r>
            <a:r>
              <a:rPr lang="en-US" sz="2100" dirty="0" smtClean="0"/>
              <a:t> deserves equal recognition. </a:t>
            </a:r>
            <a:endParaRPr lang="en-US" sz="2100" dirty="0"/>
          </a:p>
          <a:p>
            <a:pPr>
              <a:buNone/>
            </a:pPr>
            <a:r>
              <a:rPr lang="en-US" dirty="0"/>
              <a:t> </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1013-WA0016.jpg"/>
          <p:cNvPicPr>
            <a:picLocks noChangeAspect="1"/>
          </p:cNvPicPr>
          <p:nvPr/>
        </p:nvPicPr>
        <p:blipFill>
          <a:blip r:embed="rId2" cstate="print"/>
          <a:stretch>
            <a:fillRect/>
          </a:stretch>
        </p:blipFill>
        <p:spPr>
          <a:xfrm>
            <a:off x="1143000" y="533400"/>
            <a:ext cx="6858000" cy="6324600"/>
          </a:xfrm>
          <a:prstGeom prst="rect">
            <a:avLst/>
          </a:prstGeom>
        </p:spPr>
      </p:pic>
      <p:sp>
        <p:nvSpPr>
          <p:cNvPr id="3" name="Title 2"/>
          <p:cNvSpPr>
            <a:spLocks noGrp="1"/>
          </p:cNvSpPr>
          <p:nvPr>
            <p:ph type="title"/>
          </p:nvPr>
        </p:nvSpPr>
        <p:spPr>
          <a:xfrm>
            <a:off x="0" y="0"/>
            <a:ext cx="8915400" cy="533400"/>
          </a:xfrm>
        </p:spPr>
        <p:txBody>
          <a:bodyPr>
            <a:normAutofit fontScale="90000"/>
          </a:bodyPr>
          <a:lstStyle/>
          <a:p>
            <a:r>
              <a:rPr lang="en-US" dirty="0" smtClean="0"/>
              <a:t>Certificate Distribution To Research Team</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1013-WA0015.jpg"/>
          <p:cNvPicPr>
            <a:picLocks noChangeAspect="1"/>
          </p:cNvPicPr>
          <p:nvPr/>
        </p:nvPicPr>
        <p:blipFill>
          <a:blip r:embed="rId2" cstate="print"/>
          <a:stretch>
            <a:fillRect/>
          </a:stretch>
        </p:blipFill>
        <p:spPr>
          <a:xfrm>
            <a:off x="1066800" y="609600"/>
            <a:ext cx="7162800" cy="6248400"/>
          </a:xfrm>
          <a:prstGeom prst="rect">
            <a:avLst/>
          </a:prstGeom>
        </p:spPr>
      </p:pic>
      <p:sp>
        <p:nvSpPr>
          <p:cNvPr id="3" name="Title 2"/>
          <p:cNvSpPr>
            <a:spLocks noGrp="1"/>
          </p:cNvSpPr>
          <p:nvPr>
            <p:ph type="title"/>
          </p:nvPr>
        </p:nvSpPr>
        <p:spPr>
          <a:xfrm>
            <a:off x="0" y="0"/>
            <a:ext cx="8915400" cy="609600"/>
          </a:xfrm>
        </p:spPr>
        <p:txBody>
          <a:bodyPr>
            <a:normAutofit fontScale="90000"/>
          </a:bodyPr>
          <a:lstStyle/>
          <a:p>
            <a:r>
              <a:rPr lang="en-US" dirty="0" smtClean="0"/>
              <a:t>Certificate Distribution To Research Team</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43800" y="6248400"/>
            <a:ext cx="1319593" cy="369332"/>
          </a:xfrm>
          <a:prstGeom prst="rect">
            <a:avLst/>
          </a:prstGeom>
        </p:spPr>
        <p:txBody>
          <a:bodyPr wrap="none">
            <a:spAutoFit/>
          </a:bodyPr>
          <a:lstStyle/>
          <a:p>
            <a:pPr algn="ctr"/>
            <a:r>
              <a:rPr lang="en-US" b="1" dirty="0" smtClean="0">
                <a:solidFill>
                  <a:srgbClr val="FF0000"/>
                </a:solidFill>
              </a:rPr>
              <a:t>14/10/2017</a:t>
            </a:r>
            <a:endParaRPr lang="en-US" b="1" dirty="0">
              <a:solidFill>
                <a:srgbClr val="FF0000"/>
              </a:solidFill>
            </a:endParaRPr>
          </a:p>
        </p:txBody>
      </p:sp>
      <p:pic>
        <p:nvPicPr>
          <p:cNvPr id="3" name="Picture 2" descr="timthumb.jpg"/>
          <p:cNvPicPr>
            <a:picLocks noChangeAspect="1"/>
          </p:cNvPicPr>
          <p:nvPr/>
        </p:nvPicPr>
        <p:blipFill>
          <a:blip r:embed="rId2" cstate="print"/>
          <a:stretch>
            <a:fillRect/>
          </a:stretch>
        </p:blipFill>
        <p:spPr>
          <a:xfrm>
            <a:off x="0" y="0"/>
            <a:ext cx="6461760" cy="4038600"/>
          </a:xfrm>
          <a:prstGeom prst="rect">
            <a:avLst/>
          </a:prstGeom>
        </p:spPr>
      </p:pic>
      <p:pic>
        <p:nvPicPr>
          <p:cNvPr id="4" name="Picture 3" descr="20110513055856442_GIBS.jpg"/>
          <p:cNvPicPr>
            <a:picLocks noChangeAspect="1"/>
          </p:cNvPicPr>
          <p:nvPr/>
        </p:nvPicPr>
        <p:blipFill>
          <a:blip r:embed="rId3" cstate="print"/>
          <a:stretch>
            <a:fillRect/>
          </a:stretch>
        </p:blipFill>
        <p:spPr>
          <a:xfrm>
            <a:off x="6019800" y="762000"/>
            <a:ext cx="2819400" cy="2667000"/>
          </a:xfrm>
          <a:prstGeom prst="rect">
            <a:avLst/>
          </a:prstGeom>
        </p:spPr>
      </p:pic>
      <p:sp>
        <p:nvSpPr>
          <p:cNvPr id="5" name="Title 4"/>
          <p:cNvSpPr>
            <a:spLocks noGrp="1"/>
          </p:cNvSpPr>
          <p:nvPr>
            <p:ph type="title"/>
          </p:nvPr>
        </p:nvSpPr>
        <p:spPr>
          <a:xfrm>
            <a:off x="228600" y="4267200"/>
            <a:ext cx="6629400" cy="2362200"/>
          </a:xfrm>
        </p:spPr>
        <p:txBody>
          <a:bodyPr>
            <a:normAutofit/>
          </a:bodyPr>
          <a:lstStyle/>
          <a:p>
            <a:pPr algn="just"/>
            <a:r>
              <a:rPr lang="en-US" sz="2000" dirty="0" smtClean="0">
                <a:latin typeface="Times New Roman" pitchFamily="18" charset="0"/>
                <a:cs typeface="Times New Roman" pitchFamily="18" charset="0"/>
              </a:rPr>
              <a:t>On 14</a:t>
            </a:r>
            <a:r>
              <a:rPr lang="en-US" sz="2000" baseline="30000" dirty="0" smtClean="0">
                <a:latin typeface="Times New Roman" pitchFamily="18" charset="0"/>
                <a:cs typeface="Times New Roman" pitchFamily="18" charset="0"/>
              </a:rPr>
              <a:t>th</a:t>
            </a:r>
            <a:r>
              <a:rPr lang="en-US" sz="2000" dirty="0" smtClean="0">
                <a:latin typeface="Times New Roman" pitchFamily="18" charset="0"/>
                <a:cs typeface="Times New Roman" pitchFamily="18" charset="0"/>
              </a:rPr>
              <a:t> October 21 students of BBA went on a National Seminar </a:t>
            </a:r>
            <a:r>
              <a:rPr lang="en-US" sz="2000" dirty="0" err="1" smtClean="0">
                <a:latin typeface="Times New Roman" pitchFamily="18" charset="0"/>
                <a:cs typeface="Times New Roman" pitchFamily="18" charset="0"/>
              </a:rPr>
              <a:t>organised</a:t>
            </a:r>
            <a:r>
              <a:rPr lang="en-US" sz="2000" dirty="0" smtClean="0">
                <a:latin typeface="Times New Roman" pitchFamily="18" charset="0"/>
                <a:cs typeface="Times New Roman" pitchFamily="18" charset="0"/>
              </a:rPr>
              <a:t> by </a:t>
            </a:r>
            <a:r>
              <a:rPr lang="en-US" sz="2000" dirty="0" err="1" smtClean="0">
                <a:latin typeface="Times New Roman" pitchFamily="18" charset="0"/>
                <a:cs typeface="Times New Roman" pitchFamily="18" charset="0"/>
              </a:rPr>
              <a:t>GIBS</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Rohini</a:t>
            </a:r>
            <a:r>
              <a:rPr lang="en-US" sz="2000" dirty="0" smtClean="0">
                <a:latin typeface="Times New Roman" pitchFamily="18" charset="0"/>
                <a:cs typeface="Times New Roman" pitchFamily="18" charset="0"/>
              </a:rPr>
              <a:t>, (Delhi).</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Various post effects of </a:t>
            </a:r>
            <a:r>
              <a:rPr lang="en-US" sz="2000" dirty="0" err="1" smtClean="0">
                <a:latin typeface="Times New Roman" pitchFamily="18" charset="0"/>
                <a:cs typeface="Times New Roman" pitchFamily="18" charset="0"/>
              </a:rPr>
              <a:t>GST</a:t>
            </a:r>
            <a:r>
              <a:rPr lang="en-US" sz="2000" dirty="0" smtClean="0">
                <a:latin typeface="Times New Roman" pitchFamily="18" charset="0"/>
                <a:cs typeface="Times New Roman" pitchFamily="18" charset="0"/>
              </a:rPr>
              <a:t> were discussed and the whole concept of </a:t>
            </a:r>
            <a:r>
              <a:rPr lang="en-US" sz="2000" dirty="0" err="1" smtClean="0">
                <a:latin typeface="Times New Roman" pitchFamily="18" charset="0"/>
                <a:cs typeface="Times New Roman" pitchFamily="18" charset="0"/>
              </a:rPr>
              <a:t>GST</a:t>
            </a:r>
            <a:r>
              <a:rPr lang="en-US" sz="2000" dirty="0" smtClean="0">
                <a:latin typeface="Times New Roman" pitchFamily="18" charset="0"/>
                <a:cs typeface="Times New Roman" pitchFamily="18" charset="0"/>
              </a:rPr>
              <a:t>  was explained in a very simple manner. It was a great experience for the students and helped them a lot in knowing the </a:t>
            </a:r>
            <a:r>
              <a:rPr lang="en-US" sz="2000" dirty="0" err="1" smtClean="0">
                <a:latin typeface="Times New Roman" pitchFamily="18" charset="0"/>
                <a:cs typeface="Times New Roman" pitchFamily="18" charset="0"/>
              </a:rPr>
              <a:t>GST</a:t>
            </a:r>
            <a:r>
              <a:rPr lang="en-US" sz="2000" dirty="0" smtClean="0">
                <a:latin typeface="Times New Roman" pitchFamily="18" charset="0"/>
                <a:cs typeface="Times New Roman" pitchFamily="18" charset="0"/>
              </a:rPr>
              <a:t> way much more better.</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Dr. Preeti &amp; Ms. Pooja accompanied students for the same.</a:t>
            </a:r>
            <a:endParaRPr lang="en-US" sz="2000"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IMG-20161109-WA0010.jpg"/>
          <p:cNvPicPr>
            <a:picLocks noChangeAspect="1"/>
          </p:cNvPicPr>
          <p:nvPr/>
        </p:nvPicPr>
        <p:blipFill>
          <a:blip r:embed="rId2" cstate="print">
            <a:lum bright="10000"/>
          </a:blip>
          <a:srcRect/>
          <a:stretch>
            <a:fillRect/>
          </a:stretch>
        </p:blipFill>
        <p:spPr>
          <a:xfrm>
            <a:off x="6400800" y="0"/>
            <a:ext cx="2743200" cy="3276600"/>
          </a:xfrm>
          <a:prstGeom prst="rect">
            <a:avLst/>
          </a:prstGeom>
          <a:ln w="38100" cap="sq">
            <a:solidFill>
              <a:srgbClr val="000000"/>
            </a:solidFill>
          </a:ln>
          <a:effectLst>
            <a:outerShdw blurRad="50800" dist="38100" dir="2700000" algn="tl" rotWithShape="0">
              <a:srgbClr val="000000">
                <a:alpha val="43000"/>
              </a:srgbClr>
            </a:outerShdw>
          </a:effectLst>
        </p:spPr>
      </p:pic>
      <p:pic>
        <p:nvPicPr>
          <p:cNvPr id="3" name="Picture 2" descr="PhotoGrid_1499953146269.jpg"/>
          <p:cNvPicPr>
            <a:picLocks noChangeAspect="1"/>
          </p:cNvPicPr>
          <p:nvPr/>
        </p:nvPicPr>
        <p:blipFill>
          <a:blip r:embed="rId3" cstate="print">
            <a:lum bright="10000"/>
          </a:blip>
          <a:srcRect l="2483" t="7778" r="2483"/>
          <a:stretch>
            <a:fillRect/>
          </a:stretch>
        </p:blipFill>
        <p:spPr>
          <a:xfrm>
            <a:off x="6400800" y="3352800"/>
            <a:ext cx="27432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logo_editorial_writers_by_lucilamartinez-d8vr7kv.png"/>
          <p:cNvPicPr>
            <a:picLocks noChangeAspect="1"/>
          </p:cNvPicPr>
          <p:nvPr/>
        </p:nvPicPr>
        <p:blipFill>
          <a:blip r:embed="rId4" cstate="print"/>
          <a:srcRect t="28889" b="33333"/>
          <a:stretch>
            <a:fillRect/>
          </a:stretch>
        </p:blipFill>
        <p:spPr>
          <a:xfrm>
            <a:off x="152400" y="1"/>
            <a:ext cx="2514600" cy="609599"/>
          </a:xfrm>
          <a:prstGeom prst="rect">
            <a:avLst/>
          </a:prstGeom>
        </p:spPr>
      </p:pic>
      <p:pic>
        <p:nvPicPr>
          <p:cNvPr id="8" name="Picture 7" descr="editorial-logo.jpg"/>
          <p:cNvPicPr>
            <a:picLocks noChangeAspect="1"/>
          </p:cNvPicPr>
          <p:nvPr/>
        </p:nvPicPr>
        <p:blipFill>
          <a:blip r:embed="rId5" cstate="print"/>
          <a:srcRect t="29166"/>
          <a:stretch>
            <a:fillRect/>
          </a:stretch>
        </p:blipFill>
        <p:spPr>
          <a:xfrm>
            <a:off x="3429000" y="0"/>
            <a:ext cx="2286000" cy="762000"/>
          </a:xfrm>
          <a:prstGeom prst="rect">
            <a:avLst/>
          </a:prstGeom>
        </p:spPr>
      </p:pic>
      <p:sp>
        <p:nvSpPr>
          <p:cNvPr id="10" name="Rectangle 9"/>
          <p:cNvSpPr/>
          <p:nvPr/>
        </p:nvSpPr>
        <p:spPr>
          <a:xfrm>
            <a:off x="304800" y="1143000"/>
            <a:ext cx="5486400" cy="969496"/>
          </a:xfrm>
          <a:prstGeom prst="rect">
            <a:avLst/>
          </a:prstGeom>
        </p:spPr>
        <p:txBody>
          <a:bodyPr wrap="square">
            <a:spAutoFit/>
          </a:bodyPr>
          <a:lstStyle/>
          <a:p>
            <a:pPr algn="just"/>
            <a:endParaRPr lang="en-US" altLang="en-US" sz="1900" dirty="0" smtClean="0">
              <a:latin typeface="Times New Roman" pitchFamily="18" charset="0"/>
              <a:cs typeface="Times New Roman" pitchFamily="18" charset="0"/>
            </a:endParaRPr>
          </a:p>
          <a:p>
            <a:pPr algn="just"/>
            <a:endParaRPr lang="en-US" altLang="en-US" sz="1900" dirty="0" smtClean="0">
              <a:latin typeface="Times New Roman" pitchFamily="18" charset="0"/>
              <a:cs typeface="Times New Roman" pitchFamily="18" charset="0"/>
            </a:endParaRPr>
          </a:p>
          <a:p>
            <a:pPr algn="just">
              <a:buFont typeface="Arial" charset="0"/>
              <a:buChar char="•"/>
            </a:pPr>
            <a:endParaRPr lang="en-US" altLang="en-US" sz="1900" dirty="0" smtClean="0">
              <a:latin typeface="Times New Roman" pitchFamily="18" charset="0"/>
              <a:cs typeface="Times New Roman" pitchFamily="18" charset="0"/>
            </a:endParaRPr>
          </a:p>
        </p:txBody>
      </p:sp>
      <p:sp>
        <p:nvSpPr>
          <p:cNvPr id="27650" name="Rectangle 2"/>
          <p:cNvSpPr>
            <a:spLocks noChangeArrowheads="1"/>
          </p:cNvSpPr>
          <p:nvPr/>
        </p:nvSpPr>
        <p:spPr bwMode="auto">
          <a:xfrm>
            <a:off x="228600" y="914401"/>
            <a:ext cx="59436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444444"/>
                </a:solidFill>
                <a:effectLst/>
                <a:latin typeface="Times New Roman" pitchFamily="18" charset="0"/>
                <a:ea typeface="Calibri" pitchFamily="34" charset="0"/>
                <a:cs typeface="Times New Roman" pitchFamily="18" charset="0"/>
              </a:rPr>
              <a:t>Fall of spring is one of the most exciting periods at a college because it’s the start of something new for so many students.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444444"/>
                </a:solidFill>
                <a:effectLst/>
                <a:latin typeface="Times New Roman" pitchFamily="18" charset="0"/>
                <a:ea typeface="Calibri" pitchFamily="34" charset="0"/>
                <a:cs typeface="Times New Roman" pitchFamily="18" charset="0"/>
              </a:rPr>
              <a:t>The PIET campus is filled with smart, inspired students ready to take advantage of everything both in the classroom and in the many extracurricular options of student life. It is heartening to find them a step ahead whenever they see the opportunities of innovation, diversity and educational excellence that BBA offers.</a:t>
            </a:r>
            <a:br>
              <a:rPr kumimoji="0" lang="en-US" sz="1600" b="0" i="0" u="none" strike="noStrike" cap="none" normalizeH="0" baseline="0" dirty="0" smtClean="0">
                <a:ln>
                  <a:noFill/>
                </a:ln>
                <a:solidFill>
                  <a:srgbClr val="444444"/>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rgbClr val="444444"/>
                </a:solidFill>
                <a:effectLst/>
                <a:latin typeface="Times New Roman" pitchFamily="18" charset="0"/>
                <a:ea typeface="Calibri" pitchFamily="34" charset="0"/>
                <a:cs typeface="Times New Roman" pitchFamily="18" charset="0"/>
              </a:rPr>
              <a:t/>
            </a:r>
            <a:br>
              <a:rPr kumimoji="0" lang="en-US" sz="1600" b="0" i="0" u="none" strike="noStrike" cap="none" normalizeH="0" baseline="0" dirty="0" smtClean="0">
                <a:ln>
                  <a:noFill/>
                </a:ln>
                <a:solidFill>
                  <a:srgbClr val="444444"/>
                </a:solidFill>
                <a:effectLst/>
                <a:latin typeface="Times New Roman" pitchFamily="18" charset="0"/>
                <a:ea typeface="Calibri" pitchFamily="34" charset="0"/>
                <a:cs typeface="Times New Roman" pitchFamily="18" charset="0"/>
              </a:rPr>
            </a:b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444444"/>
                </a:solidFill>
                <a:effectLst/>
                <a:latin typeface="Times New Roman" pitchFamily="18" charset="0"/>
                <a:ea typeface="Calibri" pitchFamily="34" charset="0"/>
                <a:cs typeface="Times New Roman" pitchFamily="18" charset="0"/>
              </a:rPr>
              <a:t>We know and believe that this learning institute promotes our international presence, feature the innovative dynamic opportunities provided by various grand events on campus and spotlight its presence around in the state and NCR region.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444444"/>
                </a:solidFill>
                <a:effectLst/>
                <a:latin typeface="Times New Roman" pitchFamily="18" charset="0"/>
                <a:ea typeface="Calibri" pitchFamily="34" charset="0"/>
                <a:cs typeface="Times New Roman" pitchFamily="18" charset="0"/>
              </a:rPr>
              <a:t>As we approach the end of semester, we are drawing curtains on extra curriculum part so that each one of you can focus on your university examination for best results.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444444"/>
                </a:solidFill>
                <a:effectLst/>
                <a:latin typeface="Times New Roman" pitchFamily="18" charset="0"/>
                <a:ea typeface="Calibri" pitchFamily="34" charset="0"/>
                <a:cs typeface="Times New Roman" pitchFamily="18" charset="0"/>
              </a:rPr>
              <a:t>With best wishes from the editorial team for a wonderful festive season.</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444444"/>
                </a:solidFill>
                <a:effectLst/>
                <a:latin typeface="Times New Roman" pitchFamily="18" charset="0"/>
                <a:ea typeface="Calibri" pitchFamily="34" charset="0"/>
                <a:cs typeface="Times New Roman" pitchFamily="18" charset="0"/>
              </a:rPr>
              <a:t>Jagmohan Malhotra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444444"/>
                </a:solidFill>
                <a:effectLst/>
                <a:latin typeface="Times New Roman" pitchFamily="18" charset="0"/>
                <a:cs typeface="Times New Roman" pitchFamily="18" charset="0"/>
              </a:rPr>
              <a:t>Sakshi</a:t>
            </a:r>
            <a:r>
              <a:rPr kumimoji="0" lang="en-US" sz="1600" b="0" i="0" u="none" strike="noStrike" cap="none" normalizeH="0" dirty="0" smtClean="0">
                <a:ln>
                  <a:noFill/>
                </a:ln>
                <a:solidFill>
                  <a:srgbClr val="444444"/>
                </a:solidFill>
                <a:effectLst/>
                <a:latin typeface="Times New Roman" pitchFamily="18" charset="0"/>
                <a:cs typeface="Times New Roman" pitchFamily="18" charset="0"/>
              </a:rPr>
              <a:t> Garg</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1014-WA0000.jpg"/>
          <p:cNvPicPr>
            <a:picLocks noChangeAspect="1"/>
          </p:cNvPicPr>
          <p:nvPr/>
        </p:nvPicPr>
        <p:blipFill>
          <a:blip r:embed="rId2" cstate="print"/>
          <a:stretch>
            <a:fillRect/>
          </a:stretch>
        </p:blipFill>
        <p:spPr>
          <a:xfrm>
            <a:off x="762000" y="1085850"/>
            <a:ext cx="7696200" cy="5772150"/>
          </a:xfrm>
          <a:prstGeom prst="rect">
            <a:avLst/>
          </a:prstGeom>
        </p:spPr>
      </p:pic>
      <p:sp>
        <p:nvSpPr>
          <p:cNvPr id="3" name="Title 2"/>
          <p:cNvSpPr>
            <a:spLocks noGrp="1"/>
          </p:cNvSpPr>
          <p:nvPr>
            <p:ph type="title"/>
          </p:nvPr>
        </p:nvSpPr>
        <p:spPr>
          <a:xfrm>
            <a:off x="0" y="0"/>
            <a:ext cx="9144000" cy="914400"/>
          </a:xfrm>
        </p:spPr>
        <p:txBody>
          <a:bodyPr>
            <a:normAutofit/>
          </a:bodyPr>
          <a:lstStyle/>
          <a:p>
            <a:r>
              <a:rPr lang="en-US" sz="3600" dirty="0" smtClean="0"/>
              <a:t>BBA Team at </a:t>
            </a:r>
            <a:r>
              <a:rPr lang="en-US" sz="3600" dirty="0" err="1" smtClean="0"/>
              <a:t>GIBS</a:t>
            </a:r>
            <a:r>
              <a:rPr lang="en-US" sz="3600" dirty="0" smtClean="0"/>
              <a:t> (</a:t>
            </a:r>
            <a:r>
              <a:rPr lang="en-US" sz="3600" dirty="0" err="1" smtClean="0"/>
              <a:t>Rohini</a:t>
            </a:r>
            <a:r>
              <a:rPr lang="en-US" sz="3600" dirty="0" smtClean="0"/>
              <a:t>) for National Seminar</a:t>
            </a:r>
            <a:endParaRPr lang="en-US" sz="3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png"/>
          <p:cNvPicPr>
            <a:picLocks noChangeAspect="1"/>
          </p:cNvPicPr>
          <p:nvPr/>
        </p:nvPicPr>
        <p:blipFill>
          <a:blip r:embed="rId2" cstate="print"/>
          <a:stretch>
            <a:fillRect/>
          </a:stretch>
        </p:blipFill>
        <p:spPr>
          <a:xfrm>
            <a:off x="1371600" y="3505200"/>
            <a:ext cx="6019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p:cNvSpPr>
            <a:spLocks noGrp="1"/>
          </p:cNvSpPr>
          <p:nvPr>
            <p:ph type="title" idx="4294967295"/>
          </p:nvPr>
        </p:nvSpPr>
        <p:spPr>
          <a:xfrm>
            <a:off x="457200" y="304800"/>
            <a:ext cx="8229600" cy="1143000"/>
          </a:xfrm>
        </p:spPr>
        <p:txBody>
          <a:bodyPr>
            <a:normAutofit/>
          </a:bodyPr>
          <a:lstStyle/>
          <a:p>
            <a:r>
              <a:rPr lang="en-US" sz="5400" b="1" dirty="0" smtClean="0"/>
              <a:t>SURPRISE OBJECTIVE TEST</a:t>
            </a:r>
            <a:endParaRPr lang="en-US" sz="5400" b="1" dirty="0"/>
          </a:p>
        </p:txBody>
      </p:sp>
      <p:sp>
        <p:nvSpPr>
          <p:cNvPr id="4" name="Rectangle 3"/>
          <p:cNvSpPr/>
          <p:nvPr/>
        </p:nvSpPr>
        <p:spPr>
          <a:xfrm>
            <a:off x="6858000" y="6172200"/>
            <a:ext cx="1999971" cy="400110"/>
          </a:xfrm>
          <a:prstGeom prst="rect">
            <a:avLst/>
          </a:prstGeom>
        </p:spPr>
        <p:txBody>
          <a:bodyPr wrap="none">
            <a:spAutoFit/>
          </a:bodyPr>
          <a:lstStyle/>
          <a:p>
            <a:r>
              <a:rPr lang="en-US" sz="2000" b="1" dirty="0" smtClean="0">
                <a:solidFill>
                  <a:srgbClr val="FF0000"/>
                </a:solidFill>
              </a:rPr>
              <a:t> 06 October 2017</a:t>
            </a:r>
            <a:endParaRPr lang="en-US" sz="2000"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1006-WA0011.jpg"/>
          <p:cNvPicPr>
            <a:picLocks noChangeAspect="1"/>
          </p:cNvPicPr>
          <p:nvPr/>
        </p:nvPicPr>
        <p:blipFill>
          <a:blip r:embed="rId2" cstate="print">
            <a:lum bright="10000"/>
          </a:blip>
          <a:stretch>
            <a:fillRect/>
          </a:stretch>
        </p:blipFill>
        <p:spPr>
          <a:xfrm>
            <a:off x="228600" y="228600"/>
            <a:ext cx="4978400" cy="2800350"/>
          </a:xfrm>
          <a:prstGeom prst="rect">
            <a:avLst/>
          </a:prstGeom>
        </p:spPr>
      </p:pic>
      <p:pic>
        <p:nvPicPr>
          <p:cNvPr id="3" name="Picture 2" descr="IMG-20171006-WA0014.jpg"/>
          <p:cNvPicPr>
            <a:picLocks noChangeAspect="1"/>
          </p:cNvPicPr>
          <p:nvPr/>
        </p:nvPicPr>
        <p:blipFill>
          <a:blip r:embed="rId3" cstate="print"/>
          <a:stretch>
            <a:fillRect/>
          </a:stretch>
        </p:blipFill>
        <p:spPr>
          <a:xfrm>
            <a:off x="3810000" y="3581400"/>
            <a:ext cx="5105400" cy="2871788"/>
          </a:xfrm>
          <a:prstGeom prst="rect">
            <a:avLst/>
          </a:prstGeom>
        </p:spPr>
      </p:pic>
      <p:sp>
        <p:nvSpPr>
          <p:cNvPr id="4" name="Rectangle 3"/>
          <p:cNvSpPr/>
          <p:nvPr/>
        </p:nvSpPr>
        <p:spPr>
          <a:xfrm>
            <a:off x="0" y="3048000"/>
            <a:ext cx="9525000" cy="461665"/>
          </a:xfrm>
          <a:prstGeom prst="rect">
            <a:avLst/>
          </a:prstGeom>
        </p:spPr>
        <p:txBody>
          <a:bodyPr wrap="square">
            <a:spAutoFit/>
          </a:bodyPr>
          <a:lstStyle/>
          <a:p>
            <a:r>
              <a:rPr lang="en-US" sz="2300" b="1" dirty="0" smtClean="0">
                <a:solidFill>
                  <a:srgbClr val="1D1B11"/>
                </a:solidFill>
                <a:latin typeface="Times New Roman" pitchFamily="18" charset="0"/>
                <a:ea typeface="Calibri" pitchFamily="34" charset="0"/>
                <a:cs typeface="Times New Roman" pitchFamily="18" charset="0"/>
              </a:rPr>
              <a:t>The Second SOT was held on 6</a:t>
            </a:r>
            <a:r>
              <a:rPr lang="en-US" sz="2300" b="1" baseline="30000" dirty="0" smtClean="0">
                <a:solidFill>
                  <a:srgbClr val="1D1B11"/>
                </a:solidFill>
                <a:latin typeface="Times New Roman" pitchFamily="18" charset="0"/>
                <a:ea typeface="Calibri" pitchFamily="34" charset="0"/>
                <a:cs typeface="Times New Roman" pitchFamily="18" charset="0"/>
              </a:rPr>
              <a:t>th</a:t>
            </a:r>
            <a:r>
              <a:rPr lang="en-US" sz="2300" b="1" dirty="0" smtClean="0">
                <a:solidFill>
                  <a:srgbClr val="1D1B11"/>
                </a:solidFill>
                <a:latin typeface="Times New Roman" pitchFamily="18" charset="0"/>
                <a:ea typeface="Calibri" pitchFamily="34" charset="0"/>
                <a:cs typeface="Times New Roman" pitchFamily="18" charset="0"/>
              </a:rPr>
              <a:t> October and was successfully conducted</a:t>
            </a:r>
            <a:endParaRPr lang="en-US" sz="23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wali1.jpg"/>
          <p:cNvPicPr>
            <a:picLocks noChangeAspect="1"/>
          </p:cNvPicPr>
          <p:nvPr/>
        </p:nvPicPr>
        <p:blipFill>
          <a:blip r:embed="rId2" cstate="print"/>
          <a:srcRect l="24167" t="22726" b="58182"/>
          <a:stretch>
            <a:fillRect/>
          </a:stretch>
        </p:blipFill>
        <p:spPr>
          <a:xfrm>
            <a:off x="1143000" y="228600"/>
            <a:ext cx="6934200" cy="1066800"/>
          </a:xfrm>
          <a:prstGeom prst="rect">
            <a:avLst/>
          </a:prstGeom>
        </p:spPr>
      </p:pic>
      <p:pic>
        <p:nvPicPr>
          <p:cNvPr id="3" name="Picture 2" descr="Happy-Diwali-2015-Images.jpg"/>
          <p:cNvPicPr>
            <a:picLocks noChangeAspect="1"/>
          </p:cNvPicPr>
          <p:nvPr/>
        </p:nvPicPr>
        <p:blipFill>
          <a:blip r:embed="rId3" cstate="print"/>
          <a:srcRect b="2141"/>
          <a:stretch>
            <a:fillRect/>
          </a:stretch>
        </p:blipFill>
        <p:spPr>
          <a:xfrm>
            <a:off x="457200" y="1447800"/>
            <a:ext cx="8305800" cy="4572000"/>
          </a:xfrm>
          <a:prstGeom prst="rect">
            <a:avLst/>
          </a:prstGeom>
        </p:spPr>
      </p:pic>
      <p:sp>
        <p:nvSpPr>
          <p:cNvPr id="4" name="Rectangle 3"/>
          <p:cNvSpPr/>
          <p:nvPr/>
        </p:nvSpPr>
        <p:spPr>
          <a:xfrm>
            <a:off x="7086600" y="6172200"/>
            <a:ext cx="1912062" cy="369332"/>
          </a:xfrm>
          <a:prstGeom prst="rect">
            <a:avLst/>
          </a:prstGeom>
        </p:spPr>
        <p:txBody>
          <a:bodyPr wrap="none">
            <a:spAutoFit/>
          </a:bodyPr>
          <a:lstStyle/>
          <a:p>
            <a:r>
              <a:rPr lang="en-US" b="1" dirty="0" smtClean="0">
                <a:solidFill>
                  <a:srgbClr val="FF0000"/>
                </a:solidFill>
              </a:rPr>
              <a:t> 17/October/2017</a:t>
            </a:r>
            <a:endParaRPr lang="en-US" dirty="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04800" y="609600"/>
            <a:ext cx="8382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DIWALI MILAN</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most glorious of all festivals, DIWALI was celebrated with great pomp an show. In the first place a small get together was organised at department level to felicitate the ‘helping hands’. Gifts and sweets were distributed to the attendants and sweepers, whose contribution can not be undermined in the smooth running of the department.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Subsequently an institute level programme was held at Dr. A P J Kalam auditorium with management and faculty team. It was another mega event filled with fun and frolic.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While BBA faculty team participated in Diwali Poojan by singing hymns and bhajans, a classical dance performance was presented by the BBA 1</a:t>
            </a:r>
            <a:r>
              <a:rPr kumimoji="0" lang="en-US" sz="20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st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year student Mamta. A team of BBA students enacted a play ‘Say No to Crackers’, which was widely acknowledged by the audience for underlying message to control pollution.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71017_102614.jpg"/>
          <p:cNvPicPr>
            <a:picLocks noChangeAspect="1"/>
          </p:cNvPicPr>
          <p:nvPr/>
        </p:nvPicPr>
        <p:blipFill>
          <a:blip r:embed="rId2" cstate="print">
            <a:lum bright="10000"/>
          </a:blip>
          <a:srcRect t="20000" r="13333"/>
          <a:stretch>
            <a:fillRect/>
          </a:stretch>
        </p:blipFill>
        <p:spPr>
          <a:xfrm>
            <a:off x="381000" y="1084385"/>
            <a:ext cx="8229600" cy="5697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a:xfrm>
            <a:off x="228600" y="228600"/>
            <a:ext cx="8686800" cy="685800"/>
          </a:xfrm>
        </p:spPr>
        <p:txBody>
          <a:bodyPr>
            <a:normAutofit fontScale="90000"/>
          </a:bodyPr>
          <a:lstStyle/>
          <a:p>
            <a:r>
              <a:rPr lang="en-US" dirty="0" smtClean="0"/>
              <a:t>Diwali gifts Felicitations</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715962"/>
          </a:xfrm>
        </p:spPr>
        <p:txBody>
          <a:bodyPr>
            <a:normAutofit fontScale="90000"/>
          </a:bodyPr>
          <a:lstStyle/>
          <a:p>
            <a:r>
              <a:rPr lang="en-US" dirty="0" smtClean="0"/>
              <a:t>Diwali Celebrations in BBA</a:t>
            </a:r>
            <a:endParaRPr lang="en-US" dirty="0"/>
          </a:p>
        </p:txBody>
      </p:sp>
      <p:pic>
        <p:nvPicPr>
          <p:cNvPr id="1026" name="Picture 2" descr="C:\Users\two\Desktop\Emag pics\IMG_20171017_102708.jpg"/>
          <p:cNvPicPr>
            <a:picLocks noChangeAspect="1" noChangeArrowheads="1"/>
          </p:cNvPicPr>
          <p:nvPr/>
        </p:nvPicPr>
        <p:blipFill>
          <a:blip r:embed="rId2" cstate="print">
            <a:lum bright="10000"/>
          </a:blip>
          <a:srcRect t="21111" b="15556"/>
          <a:stretch>
            <a:fillRect/>
          </a:stretch>
        </p:blipFill>
        <p:spPr bwMode="auto">
          <a:xfrm>
            <a:off x="0" y="1143000"/>
            <a:ext cx="9144000"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762000"/>
          </a:xfrm>
        </p:spPr>
        <p:txBody>
          <a:bodyPr>
            <a:normAutofit/>
          </a:bodyPr>
          <a:lstStyle/>
          <a:p>
            <a:r>
              <a:rPr lang="en-US" dirty="0" smtClean="0"/>
              <a:t>Happy moments</a:t>
            </a:r>
            <a:endParaRPr lang="en-US" dirty="0"/>
          </a:p>
        </p:txBody>
      </p:sp>
      <p:pic>
        <p:nvPicPr>
          <p:cNvPr id="2050" name="Picture 2" descr="C:\Users\two\Desktop\Emag pics\IMG_20171017_102739.jpg"/>
          <p:cNvPicPr>
            <a:picLocks noChangeAspect="1" noChangeArrowheads="1"/>
          </p:cNvPicPr>
          <p:nvPr/>
        </p:nvPicPr>
        <p:blipFill>
          <a:blip r:embed="rId2" cstate="print">
            <a:lum bright="10000"/>
          </a:blip>
          <a:srcRect t="3333" r="20833" b="8889"/>
          <a:stretch>
            <a:fillRect/>
          </a:stretch>
        </p:blipFill>
        <p:spPr bwMode="auto">
          <a:xfrm>
            <a:off x="1219200" y="1066800"/>
            <a:ext cx="6781800" cy="5639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62"/>
          </a:xfrm>
        </p:spPr>
        <p:txBody>
          <a:bodyPr>
            <a:normAutofit fontScale="90000"/>
          </a:bodyPr>
          <a:lstStyle/>
          <a:p>
            <a:r>
              <a:rPr lang="en-US" dirty="0" smtClean="0"/>
              <a:t>Diwali Poojan By Management and HOD sir</a:t>
            </a:r>
            <a:endParaRPr lang="en-US" dirty="0"/>
          </a:p>
        </p:txBody>
      </p:sp>
      <p:pic>
        <p:nvPicPr>
          <p:cNvPr id="2050" name="Picture 2" descr="F:\Sakshi Garg\PD\Diwali PIET 2K17\IMG_6228.JPG"/>
          <p:cNvPicPr>
            <a:picLocks noChangeAspect="1" noChangeArrowheads="1"/>
          </p:cNvPicPr>
          <p:nvPr/>
        </p:nvPicPr>
        <p:blipFill>
          <a:blip r:embed="rId2" cstate="print">
            <a:lum bright="10000"/>
          </a:blip>
          <a:srcRect l="15833"/>
          <a:stretch>
            <a:fillRect/>
          </a:stretch>
        </p:blipFill>
        <p:spPr bwMode="auto">
          <a:xfrm>
            <a:off x="228600" y="1828800"/>
            <a:ext cx="4045808" cy="3952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descr="F:\Sakshi Garg\PD\Diwali PIET 2K17\IMG_6205.JPG"/>
          <p:cNvPicPr>
            <a:picLocks noChangeAspect="1" noChangeArrowheads="1"/>
          </p:cNvPicPr>
          <p:nvPr/>
        </p:nvPicPr>
        <p:blipFill>
          <a:blip r:embed="rId3" cstate="print">
            <a:lum bright="10000"/>
          </a:blip>
          <a:srcRect/>
          <a:stretch>
            <a:fillRect/>
          </a:stretch>
        </p:blipFill>
        <p:spPr bwMode="auto">
          <a:xfrm>
            <a:off x="4495800" y="2514600"/>
            <a:ext cx="4459013" cy="4040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Sakshi Garg\PD\Diwali PIET 2K17\IMG_6232.JPG"/>
          <p:cNvPicPr>
            <a:picLocks noChangeAspect="1" noChangeArrowheads="1"/>
          </p:cNvPicPr>
          <p:nvPr/>
        </p:nvPicPr>
        <p:blipFill>
          <a:blip r:embed="rId2" cstate="print"/>
          <a:srcRect l="20833" t="6440" r="13333"/>
          <a:stretch>
            <a:fillRect/>
          </a:stretch>
        </p:blipFill>
        <p:spPr bwMode="auto">
          <a:xfrm>
            <a:off x="1066800" y="3733800"/>
            <a:ext cx="3505200" cy="3016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descr="F:\Sakshi Garg\PD\Diwali PIET 2K17\IMG_6236.JPG"/>
          <p:cNvPicPr>
            <a:picLocks noChangeAspect="1" noChangeArrowheads="1"/>
          </p:cNvPicPr>
          <p:nvPr/>
        </p:nvPicPr>
        <p:blipFill>
          <a:blip r:embed="rId3" cstate="print">
            <a:lum bright="10000"/>
          </a:blip>
          <a:srcRect r="10833" b="13043"/>
          <a:stretch>
            <a:fillRect/>
          </a:stretch>
        </p:blipFill>
        <p:spPr bwMode="auto">
          <a:xfrm>
            <a:off x="4724400" y="3733800"/>
            <a:ext cx="35052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descr="F:\Sakshi Garg\PD\Diwali PIET 2K17\IMG_6252.JPG"/>
          <p:cNvPicPr>
            <a:picLocks noChangeAspect="1" noChangeArrowheads="1"/>
          </p:cNvPicPr>
          <p:nvPr/>
        </p:nvPicPr>
        <p:blipFill>
          <a:blip r:embed="rId4" cstate="print">
            <a:lum bright="10000"/>
          </a:blip>
          <a:srcRect/>
          <a:stretch>
            <a:fillRect/>
          </a:stretch>
        </p:blipFill>
        <p:spPr bwMode="auto">
          <a:xfrm>
            <a:off x="1066800" y="685800"/>
            <a:ext cx="34290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7" name="Picture 5" descr="F:\Sakshi Garg\PD\Diwali PIET 2K17\IMG_6253.JPG"/>
          <p:cNvPicPr>
            <a:picLocks noChangeAspect="1" noChangeArrowheads="1"/>
          </p:cNvPicPr>
          <p:nvPr/>
        </p:nvPicPr>
        <p:blipFill>
          <a:blip r:embed="rId5" cstate="print">
            <a:lum bright="10000"/>
          </a:blip>
          <a:srcRect/>
          <a:stretch>
            <a:fillRect/>
          </a:stretch>
        </p:blipFill>
        <p:spPr bwMode="auto">
          <a:xfrm>
            <a:off x="4724400" y="762000"/>
            <a:ext cx="35052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5"/>
          <p:cNvSpPr>
            <a:spLocks noGrp="1"/>
          </p:cNvSpPr>
          <p:nvPr>
            <p:ph type="title"/>
          </p:nvPr>
        </p:nvSpPr>
        <p:spPr>
          <a:xfrm>
            <a:off x="457200" y="0"/>
            <a:ext cx="8229600" cy="762000"/>
          </a:xfrm>
        </p:spPr>
        <p:txBody>
          <a:bodyPr>
            <a:normAutofit/>
          </a:bodyPr>
          <a:lstStyle/>
          <a:p>
            <a:r>
              <a:rPr lang="en-US" dirty="0" smtClean="0"/>
              <a:t>Diwali Poojan by BBA Faculties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mblr_mb6b3imfeh1rgjo8to1_400.gif"/>
          <p:cNvPicPr>
            <a:picLocks noChangeAspect="1"/>
          </p:cNvPicPr>
          <p:nvPr/>
        </p:nvPicPr>
        <p:blipFill>
          <a:blip r:embed="rId2" cstate="print"/>
          <a:stretch>
            <a:fillRect/>
          </a:stretch>
        </p:blipFill>
        <p:spPr>
          <a:xfrm>
            <a:off x="381000" y="685800"/>
            <a:ext cx="8763000" cy="5334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Sakshi Garg\PD\Diwali PIET 2K17\IMG_6260.JPG"/>
          <p:cNvPicPr>
            <a:picLocks noChangeAspect="1" noChangeArrowheads="1"/>
          </p:cNvPicPr>
          <p:nvPr/>
        </p:nvPicPr>
        <p:blipFill>
          <a:blip r:embed="rId2" cstate="print">
            <a:lum bright="10000"/>
          </a:blip>
          <a:srcRect t="36250"/>
          <a:stretch>
            <a:fillRect/>
          </a:stretch>
        </p:blipFill>
        <p:spPr bwMode="auto">
          <a:xfrm>
            <a:off x="0" y="1676400"/>
            <a:ext cx="9144000" cy="44958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Title 2"/>
          <p:cNvSpPr>
            <a:spLocks noGrp="1"/>
          </p:cNvSpPr>
          <p:nvPr>
            <p:ph type="title"/>
          </p:nvPr>
        </p:nvSpPr>
        <p:spPr/>
        <p:txBody>
          <a:bodyPr>
            <a:normAutofit fontScale="90000"/>
          </a:bodyPr>
          <a:lstStyle/>
          <a:p>
            <a:r>
              <a:rPr lang="en-US" dirty="0" smtClean="0"/>
              <a:t>Devotional Song by HOD sir and Team</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400"/>
            <a:ext cx="9144000" cy="1371600"/>
          </a:xfrm>
        </p:spPr>
        <p:txBody>
          <a:bodyPr>
            <a:normAutofit fontScale="90000"/>
          </a:bodyPr>
          <a:lstStyle/>
          <a:p>
            <a:r>
              <a:rPr lang="en-US" dirty="0" smtClean="0"/>
              <a:t>Dance performance by BBA 1</a:t>
            </a:r>
            <a:r>
              <a:rPr lang="en-US" baseline="30000" dirty="0" smtClean="0"/>
              <a:t>st</a:t>
            </a:r>
            <a:r>
              <a:rPr lang="en-US" dirty="0" smtClean="0"/>
              <a:t> Year Student Mamta </a:t>
            </a:r>
            <a:r>
              <a:rPr lang="en-US" dirty="0" err="1" smtClean="0"/>
              <a:t>Pandey</a:t>
            </a:r>
            <a:endParaRPr lang="en-US" dirty="0"/>
          </a:p>
        </p:txBody>
      </p:sp>
      <p:pic>
        <p:nvPicPr>
          <p:cNvPr id="5122" name="Picture 2" descr="F:\Sakshi Garg\PD\Diwali PIET 2K17\IMG_6304.JPG"/>
          <p:cNvPicPr>
            <a:picLocks noChangeAspect="1" noChangeArrowheads="1"/>
          </p:cNvPicPr>
          <p:nvPr/>
        </p:nvPicPr>
        <p:blipFill>
          <a:blip r:embed="rId2" cstate="print"/>
          <a:srcRect l="33333" t="13750" r="39167" b="3750"/>
          <a:stretch>
            <a:fillRect/>
          </a:stretch>
        </p:blipFill>
        <p:spPr bwMode="auto">
          <a:xfrm>
            <a:off x="838200" y="304800"/>
            <a:ext cx="25146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3" name="Picture 3" descr="F:\Sakshi Garg\PD\Diwali PIET 2K17\IMG_6307.JPG"/>
          <p:cNvPicPr>
            <a:picLocks noChangeAspect="1" noChangeArrowheads="1"/>
          </p:cNvPicPr>
          <p:nvPr/>
        </p:nvPicPr>
        <p:blipFill>
          <a:blip r:embed="rId3" cstate="print"/>
          <a:srcRect l="21667" t="22500" r="25833"/>
          <a:stretch>
            <a:fillRect/>
          </a:stretch>
        </p:blipFill>
        <p:spPr bwMode="auto">
          <a:xfrm>
            <a:off x="3505200" y="304800"/>
            <a:ext cx="5032887"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86400"/>
            <a:ext cx="8915400" cy="1143000"/>
          </a:xfrm>
        </p:spPr>
        <p:txBody>
          <a:bodyPr>
            <a:normAutofit fontScale="90000"/>
          </a:bodyPr>
          <a:lstStyle/>
          <a:p>
            <a:r>
              <a:rPr lang="en-US" dirty="0" smtClean="0"/>
              <a:t>A Play on “SAY NO TO CRACKERS” by BBA Students</a:t>
            </a:r>
            <a:endParaRPr lang="en-US" dirty="0"/>
          </a:p>
        </p:txBody>
      </p:sp>
      <p:pic>
        <p:nvPicPr>
          <p:cNvPr id="1026" name="Picture 2" descr="F:\Sakshi Garg\PD\Diwali PIET 2K17\IMG_6477.JPG"/>
          <p:cNvPicPr>
            <a:picLocks noChangeAspect="1" noChangeArrowheads="1"/>
          </p:cNvPicPr>
          <p:nvPr/>
        </p:nvPicPr>
        <p:blipFill>
          <a:blip r:embed="rId2" cstate="print">
            <a:lum bright="10000"/>
          </a:blip>
          <a:srcRect l="10833" t="20000" r="5833"/>
          <a:stretch>
            <a:fillRect/>
          </a:stretch>
        </p:blipFill>
        <p:spPr bwMode="auto">
          <a:xfrm>
            <a:off x="533400" y="228600"/>
            <a:ext cx="8001000" cy="5120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762000"/>
          </a:xfrm>
        </p:spPr>
        <p:txBody>
          <a:bodyPr>
            <a:normAutofit fontScale="90000"/>
          </a:bodyPr>
          <a:lstStyle/>
          <a:p>
            <a:r>
              <a:rPr lang="en-US" dirty="0" smtClean="0"/>
              <a:t>Dance Performance by Daughter of Mr. </a:t>
            </a:r>
            <a:r>
              <a:rPr lang="en-US" dirty="0" err="1" smtClean="0"/>
              <a:t>Atul</a:t>
            </a:r>
            <a:r>
              <a:rPr lang="en-US" dirty="0" smtClean="0"/>
              <a:t> </a:t>
            </a:r>
            <a:r>
              <a:rPr lang="en-US" dirty="0" err="1" smtClean="0"/>
              <a:t>Gautam</a:t>
            </a:r>
            <a:r>
              <a:rPr lang="en-US" dirty="0" smtClean="0"/>
              <a:t> (AP-BBA)</a:t>
            </a:r>
            <a:endParaRPr lang="en-US" dirty="0"/>
          </a:p>
        </p:txBody>
      </p:sp>
      <p:pic>
        <p:nvPicPr>
          <p:cNvPr id="6146" name="Picture 2" descr="F:\Sakshi Garg\PD\Diwali PIET 2K17\IMG_6350.JPG"/>
          <p:cNvPicPr>
            <a:picLocks noChangeAspect="1" noChangeArrowheads="1"/>
          </p:cNvPicPr>
          <p:nvPr/>
        </p:nvPicPr>
        <p:blipFill>
          <a:blip r:embed="rId2" cstate="print">
            <a:lum bright="10000"/>
          </a:blip>
          <a:srcRect l="28333" t="18889" r="13333"/>
          <a:stretch>
            <a:fillRect/>
          </a:stretch>
        </p:blipFill>
        <p:spPr bwMode="auto">
          <a:xfrm>
            <a:off x="1600200" y="1143000"/>
            <a:ext cx="2667000"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7" name="Picture 3" descr="F:\Sakshi Garg\PD\Diwali PIET 2K17\IMG_6358.JPG"/>
          <p:cNvPicPr>
            <a:picLocks noChangeAspect="1" noChangeArrowheads="1"/>
          </p:cNvPicPr>
          <p:nvPr/>
        </p:nvPicPr>
        <p:blipFill>
          <a:blip r:embed="rId3" cstate="print">
            <a:lum bright="10000"/>
          </a:blip>
          <a:srcRect l="39166" t="13750" r="30000"/>
          <a:stretch>
            <a:fillRect/>
          </a:stretch>
        </p:blipFill>
        <p:spPr bwMode="auto">
          <a:xfrm>
            <a:off x="4495800" y="1219200"/>
            <a:ext cx="2819400"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240-PBu.jpg"/>
          <p:cNvPicPr>
            <a:picLocks noChangeAspect="1"/>
          </p:cNvPicPr>
          <p:nvPr/>
        </p:nvPicPr>
        <p:blipFill>
          <a:blip r:embed="rId2" cstate="print">
            <a:lum bright="10000"/>
          </a:blip>
          <a:srcRect t="5128" r="4124" b="19231"/>
          <a:stretch>
            <a:fillRect/>
          </a:stretch>
        </p:blipFill>
        <p:spPr>
          <a:xfrm>
            <a:off x="1219200" y="228600"/>
            <a:ext cx="6477000"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010400" y="6248400"/>
            <a:ext cx="1912062" cy="369332"/>
          </a:xfrm>
          <a:prstGeom prst="rect">
            <a:avLst/>
          </a:prstGeom>
        </p:spPr>
        <p:txBody>
          <a:bodyPr wrap="none">
            <a:spAutoFit/>
          </a:bodyPr>
          <a:lstStyle/>
          <a:p>
            <a:r>
              <a:rPr lang="en-US" b="1" dirty="0" smtClean="0">
                <a:solidFill>
                  <a:srgbClr val="FF0000"/>
                </a:solidFill>
              </a:rPr>
              <a:t> 26/October/2017</a:t>
            </a:r>
            <a:endParaRPr lang="en-US" dirty="0">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14400"/>
            <a:ext cx="5410200" cy="5016758"/>
          </a:xfrm>
          <a:prstGeom prst="rect">
            <a:avLst/>
          </a:prstGeom>
        </p:spPr>
        <p:txBody>
          <a:bodyPr wrap="square">
            <a:spAutoFit/>
          </a:bodyPr>
          <a:lstStyle/>
          <a:p>
            <a:pPr algn="just" fontAlgn="base"/>
            <a:r>
              <a:rPr lang="en-US" sz="2000" dirty="0" err="1" smtClean="0">
                <a:latin typeface="Times New Roman" pitchFamily="18" charset="0"/>
                <a:cs typeface="Times New Roman" pitchFamily="18" charset="0"/>
              </a:rPr>
              <a:t>StockMIND</a:t>
            </a:r>
            <a:r>
              <a:rPr lang="en-US" sz="2000" dirty="0" smtClean="0">
                <a:latin typeface="Times New Roman" pitchFamily="18" charset="0"/>
                <a:cs typeface="Times New Roman" pitchFamily="18" charset="0"/>
              </a:rPr>
              <a:t> is an annual, nationwide virtual stock market competition for college students. </a:t>
            </a:r>
            <a:r>
              <a:rPr lang="en-US" sz="2000" dirty="0" err="1" smtClean="0">
                <a:latin typeface="Times New Roman" pitchFamily="18" charset="0"/>
                <a:cs typeface="Times New Roman" pitchFamily="18" charset="0"/>
              </a:rPr>
              <a:t>StockMIND</a:t>
            </a:r>
            <a:r>
              <a:rPr lang="en-US" sz="2000" dirty="0" smtClean="0">
                <a:latin typeface="Times New Roman" pitchFamily="18" charset="0"/>
                <a:cs typeface="Times New Roman" pitchFamily="18" charset="0"/>
              </a:rPr>
              <a:t> is a real-world trading environment helps you sharpen your analytical, decision making and quick thinking skills. You can compete for the title of ‘Best Budding Investor’ not just within your college, but at the national level too!</a:t>
            </a:r>
          </a:p>
          <a:p>
            <a:pPr algn="just" fontAlgn="base"/>
            <a:r>
              <a:rPr lang="en-US" sz="2000" b="1" dirty="0" smtClean="0">
                <a:latin typeface="Times New Roman" pitchFamily="18" charset="0"/>
                <a:cs typeface="Times New Roman" pitchFamily="18" charset="0"/>
              </a:rPr>
              <a:t/>
            </a:r>
            <a:br>
              <a:rPr lang="en-US" sz="2000" b="1" dirty="0" smtClean="0">
                <a:latin typeface="Times New Roman" pitchFamily="18" charset="0"/>
                <a:cs typeface="Times New Roman" pitchFamily="18" charset="0"/>
              </a:rPr>
            </a:br>
            <a:endParaRPr lang="en-US" sz="2000" b="1" dirty="0" smtClean="0">
              <a:latin typeface="Times New Roman" pitchFamily="18" charset="0"/>
              <a:cs typeface="Times New Roman" pitchFamily="18" charset="0"/>
            </a:endParaRPr>
          </a:p>
          <a:p>
            <a:pPr algn="just" fontAlgn="base"/>
            <a:r>
              <a:rPr lang="en-US" sz="2000" dirty="0" err="1" smtClean="0">
                <a:latin typeface="Times New Roman" pitchFamily="18" charset="0"/>
                <a:cs typeface="Times New Roman" pitchFamily="18" charset="0"/>
              </a:rPr>
              <a:t>StockMIND</a:t>
            </a:r>
            <a:r>
              <a:rPr lang="en-US" sz="2000" dirty="0" smtClean="0">
                <a:latin typeface="Times New Roman" pitchFamily="18" charset="0"/>
                <a:cs typeface="Times New Roman" pitchFamily="18" charset="0"/>
              </a:rPr>
              <a:t> aims to provide students a platform to develop and sharpen skills that are highly valued in any industry. They might choose to make their careers in equity markets. Most importantly, the Stock Market Game will help you develop positive financial habits and prepare you for your future. And you can win attractive prizes at every level.</a:t>
            </a:r>
            <a:endParaRPr lang="en-US" sz="2000" dirty="0">
              <a:latin typeface="Times New Roman" pitchFamily="18" charset="0"/>
              <a:cs typeface="Times New Roman" pitchFamily="18" charset="0"/>
            </a:endParaRPr>
          </a:p>
        </p:txBody>
      </p:sp>
      <p:pic>
        <p:nvPicPr>
          <p:cNvPr id="3" name="Picture 2" descr="DSC_0123.JPG"/>
          <p:cNvPicPr>
            <a:picLocks noChangeAspect="1"/>
          </p:cNvPicPr>
          <p:nvPr/>
        </p:nvPicPr>
        <p:blipFill>
          <a:blip r:embed="rId2" cstate="print"/>
          <a:srcRect l="58333" t="14914" r="6667"/>
          <a:stretch>
            <a:fillRect/>
          </a:stretch>
        </p:blipFill>
        <p:spPr>
          <a:xfrm>
            <a:off x="5715000" y="838200"/>
            <a:ext cx="3200400" cy="5174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123.JPG"/>
          <p:cNvPicPr>
            <a:picLocks noChangeAspect="1"/>
          </p:cNvPicPr>
          <p:nvPr/>
        </p:nvPicPr>
        <p:blipFill>
          <a:blip r:embed="rId2" cstate="print"/>
          <a:srcRect l="10000" r="6667"/>
          <a:stretch>
            <a:fillRect/>
          </a:stretch>
        </p:blipFill>
        <p:spPr>
          <a:xfrm>
            <a:off x="2057400" y="228600"/>
            <a:ext cx="5334000" cy="4925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289" name="Rectangle 1"/>
          <p:cNvSpPr>
            <a:spLocks noChangeArrowheads="1"/>
          </p:cNvSpPr>
          <p:nvPr/>
        </p:nvSpPr>
        <p:spPr bwMode="auto">
          <a:xfrm>
            <a:off x="457200" y="5334000"/>
            <a:ext cx="80772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STOCK MIND</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ICICI Direct Centre for Learning conducted a seminar on the above topic with an objective of enhancing financial literacy and to empower investors in taking better and informed investing decisions. The session was enthusiastically attended by BBA students who experienced it beneficial in understanding the fundamentals of trading and investment in stock market.</a:t>
            </a: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a:t>
            </a: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43.JPG"/>
          <p:cNvPicPr>
            <a:picLocks noChangeAspect="1"/>
          </p:cNvPicPr>
          <p:nvPr/>
        </p:nvPicPr>
        <p:blipFill>
          <a:blip r:embed="rId2" cstate="print">
            <a:lum bright="10000"/>
          </a:blip>
          <a:srcRect l="14167" t="17420" r="16667" b="2719"/>
          <a:stretch>
            <a:fillRect/>
          </a:stretch>
        </p:blipFill>
        <p:spPr>
          <a:xfrm>
            <a:off x="228600" y="228600"/>
            <a:ext cx="4191000" cy="3276600"/>
          </a:xfrm>
          <a:prstGeom prst="rect">
            <a:avLst/>
          </a:prstGeom>
        </p:spPr>
      </p:pic>
      <p:pic>
        <p:nvPicPr>
          <p:cNvPr id="3" name="Picture 2" descr="DSC_0085.JPG"/>
          <p:cNvPicPr>
            <a:picLocks noChangeAspect="1"/>
          </p:cNvPicPr>
          <p:nvPr/>
        </p:nvPicPr>
        <p:blipFill>
          <a:blip r:embed="rId3" cstate="print">
            <a:lum bright="10000"/>
          </a:blip>
          <a:stretch>
            <a:fillRect/>
          </a:stretch>
        </p:blipFill>
        <p:spPr>
          <a:xfrm>
            <a:off x="4495800" y="3581400"/>
            <a:ext cx="4572000" cy="3200400"/>
          </a:xfrm>
          <a:prstGeom prst="rect">
            <a:avLst/>
          </a:prstGeom>
        </p:spPr>
      </p:pic>
      <p:pic>
        <p:nvPicPr>
          <p:cNvPr id="4" name="Picture 3" descr="DSC_0194.JPG"/>
          <p:cNvPicPr>
            <a:picLocks noChangeAspect="1"/>
          </p:cNvPicPr>
          <p:nvPr/>
        </p:nvPicPr>
        <p:blipFill>
          <a:blip r:embed="rId4" cstate="print"/>
          <a:stretch>
            <a:fillRect/>
          </a:stretch>
        </p:blipFill>
        <p:spPr>
          <a:xfrm>
            <a:off x="76200" y="3692471"/>
            <a:ext cx="4343400" cy="3165529"/>
          </a:xfrm>
          <a:prstGeom prst="rect">
            <a:avLst/>
          </a:prstGeom>
        </p:spPr>
      </p:pic>
      <p:pic>
        <p:nvPicPr>
          <p:cNvPr id="6" name="Picture 5" descr="DSC_0089.JPG"/>
          <p:cNvPicPr>
            <a:picLocks noChangeAspect="1"/>
          </p:cNvPicPr>
          <p:nvPr/>
        </p:nvPicPr>
        <p:blipFill>
          <a:blip r:embed="rId5" cstate="print"/>
          <a:stretch>
            <a:fillRect/>
          </a:stretch>
        </p:blipFill>
        <p:spPr>
          <a:xfrm>
            <a:off x="4572000" y="228600"/>
            <a:ext cx="4457419" cy="32766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49003.png"/>
          <p:cNvPicPr>
            <a:picLocks noChangeAspect="1"/>
          </p:cNvPicPr>
          <p:nvPr/>
        </p:nvPicPr>
        <p:blipFill>
          <a:blip r:embed="rId2" cstate="print"/>
          <a:srcRect b="5556"/>
          <a:stretch>
            <a:fillRect/>
          </a:stretch>
        </p:blipFill>
        <p:spPr>
          <a:xfrm>
            <a:off x="152400" y="1143000"/>
            <a:ext cx="4358217" cy="5410200"/>
          </a:xfrm>
          <a:prstGeom prst="rect">
            <a:avLst/>
          </a:prstGeom>
        </p:spPr>
      </p:pic>
      <p:sp>
        <p:nvSpPr>
          <p:cNvPr id="3" name="Rectangle 2"/>
          <p:cNvSpPr/>
          <p:nvPr/>
        </p:nvSpPr>
        <p:spPr>
          <a:xfrm>
            <a:off x="4648200" y="1447800"/>
            <a:ext cx="4495800" cy="4493538"/>
          </a:xfrm>
          <a:prstGeom prst="rect">
            <a:avLst/>
          </a:prstGeom>
        </p:spPr>
        <p:txBody>
          <a:bodyPr wrap="square">
            <a:spAutoFit/>
          </a:bodyPr>
          <a:lstStyle/>
          <a:p>
            <a:pPr algn="just"/>
            <a:r>
              <a:rPr lang="en-US" sz="2200" dirty="0" smtClean="0">
                <a:latin typeface="Times New Roman" pitchFamily="18" charset="0"/>
                <a:cs typeface="Times New Roman" pitchFamily="18" charset="0"/>
              </a:rPr>
              <a:t>Having gone through full syllabus for the current semester time has come to put to test the knowledge gained by way of second sessional exam, which we strongly believe, helps students to prepare themselves for the University exams. This way testing system x-rays the strength and weaknesses that might have been and definitely goes a long way in establishing a strategy to fight off the weaknesses.</a:t>
            </a:r>
          </a:p>
          <a:p>
            <a:pPr algn="just"/>
            <a:endParaRPr lang="en-US" sz="2200" dirty="0" smtClean="0">
              <a:latin typeface="Times New Roman" pitchFamily="18" charset="0"/>
              <a:cs typeface="Times New Roman" pitchFamily="18" charset="0"/>
            </a:endParaRPr>
          </a:p>
          <a:p>
            <a:pPr algn="just"/>
            <a:r>
              <a:rPr lang="en-US" sz="2200" dirty="0" smtClean="0">
                <a:latin typeface="Times New Roman" pitchFamily="18" charset="0"/>
                <a:cs typeface="Times New Roman" pitchFamily="18" charset="0"/>
              </a:rPr>
              <a:t>We wish you all good luck. </a:t>
            </a:r>
            <a:endParaRPr lang="en-US" sz="2200" dirty="0">
              <a:latin typeface="Times New Roman" pitchFamily="18" charset="0"/>
              <a:cs typeface="Times New Roman" pitchFamily="18" charset="0"/>
            </a:endParaRPr>
          </a:p>
        </p:txBody>
      </p:sp>
      <p:sp>
        <p:nvSpPr>
          <p:cNvPr id="4" name="Rectangle 3"/>
          <p:cNvSpPr/>
          <p:nvPr/>
        </p:nvSpPr>
        <p:spPr>
          <a:xfrm>
            <a:off x="6710962" y="6488668"/>
            <a:ext cx="2433038" cy="369332"/>
          </a:xfrm>
          <a:prstGeom prst="rect">
            <a:avLst/>
          </a:prstGeom>
        </p:spPr>
        <p:txBody>
          <a:bodyPr wrap="none">
            <a:spAutoFit/>
          </a:bodyPr>
          <a:lstStyle/>
          <a:p>
            <a:r>
              <a:rPr lang="en-US" b="1" dirty="0" smtClean="0">
                <a:solidFill>
                  <a:srgbClr val="FF0000"/>
                </a:solidFill>
              </a:rPr>
              <a:t>28/30/31 October 2017</a:t>
            </a:r>
            <a:endParaRPr lang="en-US" dirty="0">
              <a:solidFill>
                <a:srgbClr val="FF0000"/>
              </a:solidFill>
            </a:endParaRPr>
          </a:p>
        </p:txBody>
      </p:sp>
      <p:sp>
        <p:nvSpPr>
          <p:cNvPr id="5" name="Title 4"/>
          <p:cNvSpPr>
            <a:spLocks noGrp="1"/>
          </p:cNvSpPr>
          <p:nvPr>
            <p:ph type="title"/>
          </p:nvPr>
        </p:nvSpPr>
        <p:spPr>
          <a:xfrm>
            <a:off x="152400" y="152400"/>
            <a:ext cx="8763000" cy="762000"/>
          </a:xfrm>
        </p:spPr>
        <p:txBody>
          <a:bodyPr>
            <a:normAutofit/>
          </a:bodyPr>
          <a:lstStyle/>
          <a:p>
            <a:r>
              <a:rPr lang="en-US" dirty="0" smtClean="0"/>
              <a:t>Here Comes 2</a:t>
            </a:r>
            <a:r>
              <a:rPr lang="en-US" baseline="30000" dirty="0" smtClean="0"/>
              <a:t>nd</a:t>
            </a:r>
            <a:r>
              <a:rPr lang="en-US" dirty="0" smtClean="0"/>
              <a:t> Sessional exams</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two\Desktop\IMG_20171031_110302.jpg"/>
          <p:cNvPicPr>
            <a:picLocks noChangeAspect="1" noChangeArrowheads="1"/>
          </p:cNvPicPr>
          <p:nvPr/>
        </p:nvPicPr>
        <p:blipFill>
          <a:blip r:embed="rId2" cstate="print"/>
          <a:srcRect t="32222" b="14444"/>
          <a:stretch>
            <a:fillRect/>
          </a:stretch>
        </p:blipFill>
        <p:spPr bwMode="auto">
          <a:xfrm>
            <a:off x="0" y="3505200"/>
            <a:ext cx="91440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1" name="Picture 3" descr="C:\Users\two\Desktop\IMG_20171031_105714.jpg"/>
          <p:cNvPicPr>
            <a:picLocks noChangeAspect="1" noChangeArrowheads="1"/>
          </p:cNvPicPr>
          <p:nvPr/>
        </p:nvPicPr>
        <p:blipFill>
          <a:blip r:embed="rId3" cstate="print">
            <a:lum bright="10000"/>
          </a:blip>
          <a:srcRect t="37778" b="26667"/>
          <a:stretch>
            <a:fillRect/>
          </a:stretch>
        </p:blipFill>
        <p:spPr bwMode="auto">
          <a:xfrm>
            <a:off x="0" y="457200"/>
            <a:ext cx="91440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E:\2Yk_Personal\yk\Career\yogi_passport (1).jpg"/>
          <p:cNvPicPr>
            <a:picLocks noChangeAspect="1" noChangeArrowheads="1"/>
          </p:cNvPicPr>
          <p:nvPr/>
        </p:nvPicPr>
        <p:blipFill>
          <a:blip r:embed="rId2" cstate="print">
            <a:lum bright="10000"/>
          </a:blip>
          <a:srcRect/>
          <a:stretch>
            <a:fillRect/>
          </a:stretch>
        </p:blipFill>
        <p:spPr bwMode="auto">
          <a:xfrm>
            <a:off x="304800" y="381000"/>
            <a:ext cx="34290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ubtitle 4"/>
          <p:cNvSpPr>
            <a:spLocks noGrp="1"/>
          </p:cNvSpPr>
          <p:nvPr>
            <p:ph type="subTitle" idx="4294967295"/>
          </p:nvPr>
        </p:nvSpPr>
        <p:spPr>
          <a:xfrm>
            <a:off x="228600" y="5638800"/>
            <a:ext cx="8915400" cy="990600"/>
          </a:xfrm>
        </p:spPr>
        <p:txBody>
          <a:bodyPr>
            <a:normAutofit/>
          </a:bodyPr>
          <a:lstStyle/>
          <a:p>
            <a:pPr>
              <a:buNone/>
            </a:pPr>
            <a:r>
              <a:rPr lang="en-US" sz="4000" b="1" i="1" dirty="0" smtClean="0">
                <a:solidFill>
                  <a:schemeClr val="accent2">
                    <a:lumMod val="75000"/>
                  </a:schemeClr>
                </a:solidFill>
                <a:latin typeface="Times New Roman" pitchFamily="18" charset="0"/>
                <a:cs typeface="Times New Roman" pitchFamily="18" charset="0"/>
              </a:rPr>
              <a:t>Dr. Yoginder Singh Kataria, HOD, BBA</a:t>
            </a:r>
          </a:p>
          <a:p>
            <a:endParaRPr lang="en-US" sz="4000" dirty="0"/>
          </a:p>
        </p:txBody>
      </p:sp>
      <p:pic>
        <p:nvPicPr>
          <p:cNvPr id="6" name="Picture 5" descr="keep-calm-i-m-head-of-department-3.png"/>
          <p:cNvPicPr>
            <a:picLocks noChangeAspect="1"/>
          </p:cNvPicPr>
          <p:nvPr/>
        </p:nvPicPr>
        <p:blipFill>
          <a:blip r:embed="rId3" cstate="print"/>
          <a:srcRect t="64667"/>
          <a:stretch>
            <a:fillRect/>
          </a:stretch>
        </p:blipFill>
        <p:spPr>
          <a:xfrm>
            <a:off x="3962400" y="1905000"/>
            <a:ext cx="4953000" cy="22098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cultycorner.jpg"/>
          <p:cNvPicPr>
            <a:picLocks noChangeAspect="1"/>
          </p:cNvPicPr>
          <p:nvPr/>
        </p:nvPicPr>
        <p:blipFill>
          <a:blip r:embed="rId2" cstate="print"/>
          <a:srcRect l="2500" t="7143" b="7143"/>
          <a:stretch>
            <a:fillRect/>
          </a:stretch>
        </p:blipFill>
        <p:spPr>
          <a:xfrm>
            <a:off x="228600" y="228600"/>
            <a:ext cx="8915400" cy="2743200"/>
          </a:xfrm>
          <a:prstGeom prst="rect">
            <a:avLst/>
          </a:prstGeom>
        </p:spPr>
      </p:pic>
      <p:pic>
        <p:nvPicPr>
          <p:cNvPr id="4" name="Picture 3" descr="faculty.jpg"/>
          <p:cNvPicPr>
            <a:picLocks noChangeAspect="1"/>
          </p:cNvPicPr>
          <p:nvPr/>
        </p:nvPicPr>
        <p:blipFill>
          <a:blip r:embed="rId3" cstate="print"/>
          <a:stretch>
            <a:fillRect/>
          </a:stretch>
        </p:blipFill>
        <p:spPr>
          <a:xfrm>
            <a:off x="0" y="3200400"/>
            <a:ext cx="9144000" cy="36576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838200"/>
          </a:xfrm>
        </p:spPr>
        <p:txBody>
          <a:bodyPr>
            <a:normAutofit fontScale="90000"/>
          </a:bodyPr>
          <a:lstStyle/>
          <a:p>
            <a:r>
              <a:rPr lang="en-US" b="1" u="sng" dirty="0" smtClean="0"/>
              <a:t>HOW TO ANALYSE YOUR PERSONALITY</a:t>
            </a:r>
            <a:r>
              <a:rPr lang="en-US" u="sng" dirty="0" smtClean="0"/>
              <a:t/>
            </a:r>
            <a:br>
              <a:rPr lang="en-US" u="sng" dirty="0" smtClean="0"/>
            </a:br>
            <a:endParaRPr lang="en-US" dirty="0"/>
          </a:p>
        </p:txBody>
      </p:sp>
      <p:sp>
        <p:nvSpPr>
          <p:cNvPr id="4" name="Content Placeholder 3"/>
          <p:cNvSpPr>
            <a:spLocks noGrp="1"/>
          </p:cNvSpPr>
          <p:nvPr>
            <p:ph idx="1"/>
          </p:nvPr>
        </p:nvSpPr>
        <p:spPr>
          <a:xfrm>
            <a:off x="0" y="5715000"/>
            <a:ext cx="9144000" cy="914400"/>
          </a:xfrm>
        </p:spPr>
        <p:txBody>
          <a:bodyPr>
            <a:normAutofit/>
          </a:bodyPr>
          <a:lstStyle/>
          <a:p>
            <a:pPr algn="ctr">
              <a:buNone/>
            </a:pPr>
            <a:r>
              <a:rPr lang="en-US" b="1" dirty="0" smtClean="0"/>
              <a:t>Ms. Monica </a:t>
            </a:r>
            <a:r>
              <a:rPr lang="en-US" b="1" dirty="0" err="1" smtClean="0"/>
              <a:t>Sawhney</a:t>
            </a:r>
            <a:r>
              <a:rPr lang="en-US" b="1" dirty="0" smtClean="0"/>
              <a:t>, Assistant Professor, BBA-PIET</a:t>
            </a:r>
            <a:endParaRPr lang="en-US" b="1" dirty="0"/>
          </a:p>
        </p:txBody>
      </p:sp>
      <p:pic>
        <p:nvPicPr>
          <p:cNvPr id="6" name="Picture 5" descr="IMG-20171114-WA0002.jpg"/>
          <p:cNvPicPr>
            <a:picLocks noChangeAspect="1"/>
          </p:cNvPicPr>
          <p:nvPr/>
        </p:nvPicPr>
        <p:blipFill>
          <a:blip r:embed="rId2" cstate="print">
            <a:lum bright="10000"/>
          </a:blip>
          <a:srcRect l="6992" t="25556" r="17373"/>
          <a:stretch>
            <a:fillRect/>
          </a:stretch>
        </p:blipFill>
        <p:spPr>
          <a:xfrm>
            <a:off x="2438400" y="762000"/>
            <a:ext cx="3810000" cy="5005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838200"/>
          </a:xfrm>
        </p:spPr>
        <p:txBody>
          <a:bodyPr>
            <a:normAutofit fontScale="90000"/>
          </a:bodyPr>
          <a:lstStyle/>
          <a:p>
            <a:r>
              <a:rPr lang="en-US" b="1" u="sng" dirty="0" smtClean="0"/>
              <a:t>HOW TO ANALYSE YOUR PERSONALITY</a:t>
            </a:r>
            <a:r>
              <a:rPr lang="en-US" u="sng" dirty="0" smtClean="0"/>
              <a:t/>
            </a:r>
            <a:br>
              <a:rPr lang="en-US" u="sng" dirty="0" smtClean="0"/>
            </a:br>
            <a:endParaRPr lang="en-US" u="sng" dirty="0"/>
          </a:p>
        </p:txBody>
      </p:sp>
      <p:sp>
        <p:nvSpPr>
          <p:cNvPr id="3" name="Content Placeholder 2"/>
          <p:cNvSpPr>
            <a:spLocks noGrp="1"/>
          </p:cNvSpPr>
          <p:nvPr>
            <p:ph idx="1"/>
          </p:nvPr>
        </p:nvSpPr>
        <p:spPr>
          <a:xfrm>
            <a:off x="228600" y="609600"/>
            <a:ext cx="8686800" cy="5943600"/>
          </a:xfrm>
        </p:spPr>
        <p:txBody>
          <a:bodyPr>
            <a:normAutofit fontScale="62500" lnSpcReduction="20000"/>
          </a:bodyPr>
          <a:lstStyle/>
          <a:p>
            <a:pPr algn="just">
              <a:buNone/>
            </a:pPr>
            <a:r>
              <a:rPr lang="en-US" b="1" u="sng" dirty="0" err="1" smtClean="0">
                <a:latin typeface="Times New Roman" pitchFamily="18" charset="0"/>
                <a:cs typeface="Times New Roman" pitchFamily="18" charset="0"/>
              </a:rPr>
              <a:t>A.Reflecting</a:t>
            </a:r>
            <a:r>
              <a:rPr lang="en-US" b="1" u="sng" dirty="0" smtClean="0">
                <a:latin typeface="Times New Roman" pitchFamily="18" charset="0"/>
                <a:cs typeface="Times New Roman" pitchFamily="18" charset="0"/>
              </a:rPr>
              <a:t> on your personality</a:t>
            </a:r>
          </a:p>
          <a:p>
            <a:pPr algn="just">
              <a:buNone/>
            </a:pPr>
            <a:endParaRPr lang="en-US" dirty="0" smtClean="0">
              <a:latin typeface="Times New Roman" pitchFamily="18" charset="0"/>
              <a:cs typeface="Times New Roman" pitchFamily="18" charset="0"/>
            </a:endParaRPr>
          </a:p>
          <a:p>
            <a:pPr algn="just"/>
            <a:r>
              <a:rPr lang="en-US" b="1" dirty="0" smtClean="0">
                <a:latin typeface="Times New Roman" pitchFamily="18" charset="0"/>
                <a:cs typeface="Times New Roman" pitchFamily="18" charset="0"/>
              </a:rPr>
              <a:t>1. Identify your morals.</a:t>
            </a:r>
            <a:r>
              <a:rPr lang="en-US" dirty="0" smtClean="0">
                <a:latin typeface="Times New Roman" pitchFamily="18" charset="0"/>
                <a:cs typeface="Times New Roman" pitchFamily="18" charset="0"/>
              </a:rPr>
              <a:t> Everyone has an inherent sense of what they know is right and wrong. Many call this their “inner voice” or conscience. When you understand your moral codes, you may feel good and pleased. When you don't listen, your "inner voice" may make you feel guilty, uncomfortable, or anxious.</a:t>
            </a:r>
          </a:p>
          <a:p>
            <a:pPr algn="just"/>
            <a:r>
              <a:rPr lang="en-US" b="1" dirty="0" smtClean="0">
                <a:latin typeface="Times New Roman" pitchFamily="18" charset="0"/>
                <a:cs typeface="Times New Roman" pitchFamily="18" charset="0"/>
              </a:rPr>
              <a:t>2. Recognize your values.</a:t>
            </a:r>
            <a:r>
              <a:rPr lang="en-US" dirty="0" smtClean="0">
                <a:latin typeface="Times New Roman" pitchFamily="18" charset="0"/>
                <a:cs typeface="Times New Roman" pitchFamily="18" charset="0"/>
              </a:rPr>
              <a:t> Values are the big ideas that shape your decisions. These ideas are broad goals like having financial security, being close to family, or staying healthy. When you can acknowledge your values, you can set goals that are in alignment with your personality. This will increase the likelihood that you meet your goals and lead a happy life. For example, if you value financial security, you could set the goal of having six months worth of salary in an emergency savings account. While this is hard to accomplish, if you are being true to your values, you have greater chance of succeeding.</a:t>
            </a:r>
          </a:p>
          <a:p>
            <a:pPr algn="just"/>
            <a:r>
              <a:rPr lang="en-US" b="1" dirty="0" smtClean="0">
                <a:latin typeface="Times New Roman" pitchFamily="18" charset="0"/>
                <a:cs typeface="Times New Roman" pitchFamily="18" charset="0"/>
              </a:rPr>
              <a:t>3. Know what you are passionate about.</a:t>
            </a:r>
            <a:r>
              <a:rPr lang="en-US" dirty="0" smtClean="0">
                <a:latin typeface="Times New Roman" pitchFamily="18" charset="0"/>
                <a:cs typeface="Times New Roman" pitchFamily="18" charset="0"/>
              </a:rPr>
              <a:t> While your values are the motivation behind your goals, your passions can provide the focus needed to reach them. You will know you are passionate about something if it holds your interest for extended periods of time. If you build a career (or even a hobby) around these passions, you will remain happier and more fulfilled than if you neglect them. For example, if your passion is art, you will be much happier in a career that focuses on art instead of a career in banking. Even if you are not an artist, you could do things like curate art, teach art, or write about art.</a:t>
            </a:r>
          </a:p>
          <a:p>
            <a:pPr algn="just"/>
            <a:endParaRPr lang="en-US" dirty="0">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255126"/>
            <a:ext cx="8305800"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US" sz="1900"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4. Understand your social needs.</a:t>
            </a: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While all people need some general things like friends and a support structure, the degree to which one person needs them may vary. This is where the words introvert and extrovert come into play. Take notice of how you recharge yourself after a hard week. Do you go out with friends, or do you need some time alone? Understanding these needs will allow you to keep yourself balanced and happy as you march through your day to day life.</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Extroverts enjoy being around people and being spontaneous.</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Introverts enjoy time alone and planning their days carefully.</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900"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5.</a:t>
            </a:r>
            <a:r>
              <a:rPr kumimoji="0" lang="en-US" sz="1900"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a:t>
            </a:r>
            <a:r>
              <a:rPr kumimoji="0" lang="en-US" sz="1900"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Acknowledge your strengths and weaknesses.</a:t>
            </a: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No one is great at everything, and that’s okay. Recognize the things that other people acknowledge you for doing well, and the things they don’t. Also, pay attention to when you feel like you are succeeding in a task, and when you are struggling. This will start building your awareness of your own particular talents and abilities. When you know what these are, you can use that knowledge to improve your weaknesses or play to your strengths. </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900"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6. Get feedback.</a:t>
            </a: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Ask your close friends and family how they see your personality. Compare what they say to how you feel about your personality. If they match, then it is likely that you display these traits consistently.</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If several people close to you have very different views on your personality, you should examine your beliefs about yourself.</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228600" y="58847"/>
            <a:ext cx="8610600" cy="6740307"/>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US" b="1" i="0" u="sng"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B. TAKING PERSONALITY TESTS</a:t>
            </a: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1. Understand what type of test is best for you.</a:t>
            </a:r>
            <a:r>
              <a:rPr kumimoji="0" lang="en-US"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There are hundreds of different types of psychological personality tests that assess and measure your unique and individual variables. The type of tests that you choose will depend upon what it is you want to find out about yourself, how much time you are willing to commit to taking the test, what questions you are willing to answer, and how much you want to spend on taking the test. These tests may include:</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Tests to measure your level of intelligence as well as your neurological and cognitive analytical functioning.</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Tests to measure if you're an extrovert or introvert and how you work with others.</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Tests to measure how you analyze situations and cope with varying types of stresses.</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Tests to measure if you are more prone to certain types of mental health concerns.</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Recognize that each test has its own strengths and weaknesses, and it will be up to you to do your research on the type of test that interests you.</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2. Choose a personality test.</a:t>
            </a:r>
            <a:r>
              <a:rPr kumimoji="0" lang="en-US"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Carl Jung is credited with starting our fascination with personality testing. In the early 1900s he developed a way to take inventory of a person’s particular traits. Since then this idea has been adapted to several different versions. Some popular ones include:</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Personality and Preferences Inventory (PAPI) - This test is often used to screen candidates in a business setting.</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Myers-Briggs Type indicator - This test is used to identify personal preferences in introversion, extroversion, sensation, thinking, intuition, and functioning.</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228600" y="361341"/>
            <a:ext cx="8610600" cy="623247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en-US" sz="1900" b="1" i="0" u="sng"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C. Understanding Personality tests</a:t>
            </a: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900"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1. Know the basis for most personality tests.</a:t>
            </a: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Though this may not stand true for every test ever developed, most personality tests evaluate personality based on five traits (often called the Big Five). Each of these traits show up in some degree in all people, and your personality depends upon which ones are dominant. These five characteristics are abbreviated with the acronym OCEAN. The traits are as follows: </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O is for openness.</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C is for conscientiousness.</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E is for extroversion.</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A is for agreeableness.</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N is for neuroticism.</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sz="1900"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2.</a:t>
            </a:r>
            <a:r>
              <a:rPr kumimoji="0" lang="en-US" sz="1900"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a:t>
            </a:r>
            <a:r>
              <a:rPr kumimoji="0" lang="en-US" sz="1900"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Change parts of your personality that makes you unhappy.</a:t>
            </a: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If you are not happy with your current personality, you can make changes. Just setting goals and focusing on the traits you want to display can effect short term changes in your personality. If you keep this going long enough, you can start to see yourself differently and alter your social and emotional self to the point that changes become long term. </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en-US" sz="19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If you are serious about changing major aspects of your personality, you may want to consult a mental health professional. They can offer guidance and supervision to help you attain your goals in a safe and responsible way.</a:t>
            </a: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en-US" sz="19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e-Image-Of-Thank-You.png"/>
          <p:cNvPicPr>
            <a:picLocks noChangeAspect="1"/>
          </p:cNvPicPr>
          <p:nvPr/>
        </p:nvPicPr>
        <p:blipFill>
          <a:blip r:embed="rId2" cstate="print"/>
          <a:srcRect l="44652" r="6150"/>
          <a:stretch>
            <a:fillRect/>
          </a:stretch>
        </p:blipFill>
        <p:spPr>
          <a:xfrm>
            <a:off x="4800600" y="0"/>
            <a:ext cx="4343400" cy="6858000"/>
          </a:xfrm>
          <a:prstGeom prst="rect">
            <a:avLst/>
          </a:prstGeom>
        </p:spPr>
      </p:pic>
      <p:sp>
        <p:nvSpPr>
          <p:cNvPr id="4" name="Content Placeholder 3"/>
          <p:cNvSpPr>
            <a:spLocks noGrp="1"/>
          </p:cNvSpPr>
          <p:nvPr>
            <p:ph sz="half" idx="4294967295"/>
          </p:nvPr>
        </p:nvSpPr>
        <p:spPr>
          <a:xfrm>
            <a:off x="228600" y="1524000"/>
            <a:ext cx="4572000" cy="4525963"/>
          </a:xfrm>
        </p:spPr>
        <p:txBody>
          <a:bodyPr>
            <a:normAutofit fontScale="92500"/>
          </a:bodyPr>
          <a:lstStyle/>
          <a:p>
            <a:pPr algn="just"/>
            <a:r>
              <a:rPr lang="en-US" dirty="0" smtClean="0">
                <a:latin typeface="+mj-lt"/>
                <a:cs typeface="Times New Roman" pitchFamily="18" charset="0"/>
              </a:rPr>
              <a:t>BBA, HOD</a:t>
            </a:r>
          </a:p>
          <a:p>
            <a:pPr algn="just">
              <a:buNone/>
            </a:pPr>
            <a:r>
              <a:rPr lang="en-US" dirty="0" smtClean="0">
                <a:latin typeface="+mj-lt"/>
                <a:cs typeface="Times New Roman" pitchFamily="18" charset="0"/>
              </a:rPr>
              <a:t>(Dr. Yoginder  Singh Kataria)</a:t>
            </a:r>
          </a:p>
          <a:p>
            <a:pPr algn="just"/>
            <a:endParaRPr lang="en-US" dirty="0" smtClean="0">
              <a:latin typeface="+mj-lt"/>
              <a:cs typeface="Times New Roman" pitchFamily="18" charset="0"/>
            </a:endParaRPr>
          </a:p>
          <a:p>
            <a:pPr algn="just"/>
            <a:endParaRPr lang="en-US" dirty="0" smtClean="0">
              <a:latin typeface="+mj-lt"/>
              <a:cs typeface="Times New Roman" pitchFamily="18" charset="0"/>
            </a:endParaRPr>
          </a:p>
          <a:p>
            <a:pPr algn="just"/>
            <a:endParaRPr lang="en-US" dirty="0" smtClean="0">
              <a:latin typeface="+mj-lt"/>
              <a:cs typeface="Times New Roman" pitchFamily="18" charset="0"/>
            </a:endParaRPr>
          </a:p>
          <a:p>
            <a:pPr algn="just"/>
            <a:r>
              <a:rPr lang="en-US" dirty="0" smtClean="0">
                <a:latin typeface="+mj-lt"/>
                <a:cs typeface="Times New Roman" pitchFamily="18" charset="0"/>
              </a:rPr>
              <a:t>BBA, E-Committee</a:t>
            </a:r>
          </a:p>
          <a:p>
            <a:pPr algn="just">
              <a:buNone/>
            </a:pPr>
            <a:r>
              <a:rPr lang="en-US" dirty="0" smtClean="0">
                <a:latin typeface="+mj-lt"/>
                <a:cs typeface="Times New Roman" pitchFamily="18" charset="0"/>
              </a:rPr>
              <a:t>(Mr. Jagmohan Malhotra)</a:t>
            </a:r>
          </a:p>
          <a:p>
            <a:pPr algn="just">
              <a:buNone/>
            </a:pPr>
            <a:r>
              <a:rPr lang="en-US" dirty="0" smtClean="0">
                <a:latin typeface="+mj-lt"/>
                <a:cs typeface="Times New Roman" pitchFamily="18" charset="0"/>
              </a:rPr>
              <a:t>(Ms.  Sakshi Garg)</a:t>
            </a:r>
            <a:endParaRPr lang="en-US" dirty="0">
              <a:latin typeface="+mj-lt"/>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0" y="0"/>
            <a:ext cx="8839200" cy="74789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45484C"/>
                </a:solidFill>
                <a:effectLst/>
                <a:latin typeface="Times New Roman" pitchFamily="18" charset="0"/>
                <a:ea typeface="Times New Roman" pitchFamily="18" charset="0"/>
                <a:cs typeface="Times New Roman" pitchFamily="18" charset="0"/>
              </a:rPr>
              <a:t>FROM THE HOD’s DESK</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45484C"/>
                </a:solidFill>
                <a:effectLst/>
                <a:latin typeface="Times New Roman" pitchFamily="18" charset="0"/>
                <a:ea typeface="Times New Roman" pitchFamily="18" charset="0"/>
                <a:cs typeface="Times New Roman" pitchFamily="18" charset="0"/>
              </a:rPr>
              <a:t>This is the time for reflection and to look forward to the coming year while looking back over the happenings and doings as a memory.  I have been delighted with the way the students and faculty team quickly coming together as a community and establishing a positive and supportive learning environment.  The mutual respect that is evident needs a special mention which echoes the ethos of the founders.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45484C"/>
                </a:solidFill>
                <a:effectLst/>
                <a:latin typeface="Times New Roman" pitchFamily="18" charset="0"/>
                <a:ea typeface="Times New Roman" pitchFamily="18" charset="0"/>
                <a:cs typeface="Times New Roman" pitchFamily="18" charset="0"/>
              </a:rPr>
              <a:t>Looking ahead there are new challenges to be faced and deadlines looming for the students.  On top of a heavy academic workload we are now beginning to look to the future and options for life for which purpose there have been so many training </a:t>
            </a:r>
            <a:r>
              <a:rPr lang="en-US" sz="1600" b="1" dirty="0" smtClean="0">
                <a:solidFill>
                  <a:srgbClr val="45484C"/>
                </a:solidFill>
                <a:latin typeface="Times New Roman" pitchFamily="18" charset="0"/>
                <a:ea typeface="Times New Roman" pitchFamily="18" charset="0"/>
                <a:cs typeface="Times New Roman" pitchFamily="18" charset="0"/>
              </a:rPr>
              <a:t> </a:t>
            </a:r>
            <a:r>
              <a:rPr kumimoji="0" lang="en-US" sz="1600" b="1" i="0" u="none" strike="noStrike" cap="none" normalizeH="0" baseline="0" dirty="0" smtClean="0">
                <a:ln>
                  <a:noFill/>
                </a:ln>
                <a:solidFill>
                  <a:srgbClr val="45484C"/>
                </a:solidFill>
                <a:effectLst/>
                <a:latin typeface="Times New Roman" pitchFamily="18" charset="0"/>
                <a:ea typeface="Times New Roman" pitchFamily="18" charset="0"/>
                <a:cs typeface="Times New Roman" pitchFamily="18" charset="0"/>
              </a:rPr>
              <a:t>programmes and research activities around.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45484C"/>
                </a:solidFill>
                <a:effectLst/>
                <a:latin typeface="Times New Roman" pitchFamily="18" charset="0"/>
                <a:ea typeface="Times New Roman" pitchFamily="18" charset="0"/>
                <a:cs typeface="Times New Roman" pitchFamily="18" charset="0"/>
              </a:rPr>
              <a:t>The Enrichment Programme for the current spring term have been, therefore, packed as always with many visiting speakers, workshops and activities.  We are enormously grateful to the worthy management who give us liberties, flexibilities and opportunities to perform and illustrate career pathways to our young people.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45484C"/>
                </a:solidFill>
                <a:effectLst/>
                <a:latin typeface="Times New Roman" pitchFamily="18" charset="0"/>
                <a:ea typeface="Times New Roman" pitchFamily="18" charset="0"/>
                <a:cs typeface="Times New Roman" pitchFamily="18" charset="0"/>
              </a:rPr>
              <a:t>Welcome to the </a:t>
            </a:r>
            <a:r>
              <a:rPr lang="en-US" sz="1600" b="1" dirty="0" smtClean="0">
                <a:solidFill>
                  <a:srgbClr val="45484C"/>
                </a:solidFill>
                <a:latin typeface="Times New Roman" pitchFamily="18" charset="0"/>
                <a:ea typeface="Times New Roman" pitchFamily="18" charset="0"/>
                <a:cs typeface="Times New Roman" pitchFamily="18" charset="0"/>
              </a:rPr>
              <a:t>October</a:t>
            </a:r>
            <a:r>
              <a:rPr kumimoji="0" lang="en-US" sz="1600" b="1" i="0" u="none" strike="noStrike" cap="none" normalizeH="0" baseline="0" dirty="0" smtClean="0">
                <a:ln>
                  <a:noFill/>
                </a:ln>
                <a:solidFill>
                  <a:srgbClr val="45484C"/>
                </a:solidFill>
                <a:effectLst/>
                <a:latin typeface="Times New Roman" pitchFamily="18" charset="0"/>
                <a:ea typeface="Times New Roman" pitchFamily="18" charset="0"/>
                <a:cs typeface="Times New Roman" pitchFamily="18" charset="0"/>
              </a:rPr>
              <a:t> newsletter of the year which brings in its fold the flavor and fragrance of the most coveted festive season which, with the advent of Diwali, marks a pause to enjoyment and plunge into the pool of annual examinations.</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45484C"/>
                </a:solidFill>
                <a:effectLst/>
                <a:latin typeface="Times New Roman" pitchFamily="18" charset="0"/>
                <a:ea typeface="Times New Roman" pitchFamily="18" charset="0"/>
                <a:cs typeface="Times New Roman" pitchFamily="18" charset="0"/>
              </a:rPr>
              <a:t/>
            </a:r>
            <a:br>
              <a:rPr kumimoji="0" lang="en-US" sz="1600" b="1" i="0" u="none" strike="noStrike" cap="none" normalizeH="0" baseline="0" dirty="0" smtClean="0">
                <a:ln>
                  <a:noFill/>
                </a:ln>
                <a:solidFill>
                  <a:srgbClr val="45484C"/>
                </a:solidFill>
                <a:effectLst/>
                <a:latin typeface="Times New Roman" pitchFamily="18" charset="0"/>
                <a:ea typeface="Times New Roman" pitchFamily="18" charset="0"/>
                <a:cs typeface="Times New Roman" pitchFamily="18" charset="0"/>
              </a:rPr>
            </a:br>
            <a:r>
              <a:rPr kumimoji="0" lang="en-US" sz="1600" b="1" i="0" u="none" strike="noStrike" cap="none" normalizeH="0" baseline="0" dirty="0" smtClean="0">
                <a:ln>
                  <a:noFill/>
                </a:ln>
                <a:solidFill>
                  <a:srgbClr val="45484C"/>
                </a:solidFill>
                <a:effectLst/>
                <a:latin typeface="Times New Roman" pitchFamily="18" charset="0"/>
                <a:ea typeface="Times New Roman" pitchFamily="18" charset="0"/>
                <a:cs typeface="Times New Roman" pitchFamily="18" charset="0"/>
              </a:rPr>
              <a:t>I wish you all the best for your efforts being put all though the semester which is now nearing an end and look forward with high hopes to the university merit list to find most names in the top twenty as has been happening hitherto.</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45484C"/>
                </a:solidFill>
                <a:effectLst/>
                <a:latin typeface="Times New Roman" pitchFamily="18" charset="0"/>
                <a:ea typeface="Times New Roman" pitchFamily="18" charset="0"/>
                <a:cs typeface="Times New Roman" pitchFamily="18" charset="0"/>
              </a:rPr>
              <a:t>Dr. Yoginder Kataria</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45484C"/>
                </a:solidFill>
                <a:effectLst/>
                <a:latin typeface="Times New Roman" pitchFamily="18" charset="0"/>
                <a:ea typeface="Times New Roman" pitchFamily="18" charset="0"/>
                <a:cs typeface="Times New Roman" pitchFamily="18" charset="0"/>
              </a:rPr>
              <a:t>HOD, BBA</a:t>
            </a:r>
            <a:endPar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
            <a:b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60521a8b2d4e82cf7ccfc8c7a03b5f.jpg"/>
          <p:cNvPicPr>
            <a:picLocks noChangeAspect="1"/>
          </p:cNvPicPr>
          <p:nvPr/>
        </p:nvPicPr>
        <p:blipFill>
          <a:blip r:embed="rId2" cstate="print"/>
          <a:srcRect l="15556" t="34791" r="18889" b="22624"/>
          <a:stretch>
            <a:fillRect/>
          </a:stretch>
        </p:blipFill>
        <p:spPr>
          <a:xfrm>
            <a:off x="228600" y="228600"/>
            <a:ext cx="8735786" cy="5181600"/>
          </a:xfrm>
          <a:prstGeom prst="rect">
            <a:avLst/>
          </a:prstGeom>
        </p:spPr>
      </p:pic>
      <p:sp>
        <p:nvSpPr>
          <p:cNvPr id="3" name="Title 2"/>
          <p:cNvSpPr>
            <a:spLocks noGrp="1"/>
          </p:cNvSpPr>
          <p:nvPr>
            <p:ph type="title"/>
          </p:nvPr>
        </p:nvSpPr>
        <p:spPr>
          <a:xfrm>
            <a:off x="6705600" y="6202362"/>
            <a:ext cx="2819400" cy="655638"/>
          </a:xfrm>
        </p:spPr>
        <p:txBody>
          <a:bodyPr>
            <a:noAutofit/>
          </a:bodyPr>
          <a:lstStyle/>
          <a:p>
            <a:r>
              <a:rPr lang="en-US" sz="3200" dirty="0" smtClean="0">
                <a:solidFill>
                  <a:srgbClr val="FF0000"/>
                </a:solidFill>
              </a:rPr>
              <a:t>1/10/2017</a:t>
            </a:r>
            <a:endParaRPr lang="en-US" sz="3200" dirty="0">
              <a:solidFill>
                <a:srgbClr val="FF0000"/>
              </a:solidFill>
            </a:endParaRPr>
          </a:p>
        </p:txBody>
      </p:sp>
      <p:sp>
        <p:nvSpPr>
          <p:cNvPr id="4" name="Content Placeholder 3"/>
          <p:cNvSpPr>
            <a:spLocks noGrp="1"/>
          </p:cNvSpPr>
          <p:nvPr>
            <p:ph idx="1"/>
          </p:nvPr>
        </p:nvSpPr>
        <p:spPr>
          <a:xfrm>
            <a:off x="228600" y="5638800"/>
            <a:ext cx="6781800" cy="1020763"/>
          </a:xfrm>
        </p:spPr>
        <p:txBody>
          <a:bodyPr>
            <a:normAutofit fontScale="92500" lnSpcReduction="10000"/>
          </a:bodyPr>
          <a:lstStyle/>
          <a:p>
            <a:pPr>
              <a:buNone/>
            </a:pPr>
            <a:r>
              <a:rPr lang="en-US" dirty="0" smtClean="0"/>
              <a:t>Organized By-</a:t>
            </a:r>
          </a:p>
          <a:p>
            <a:pPr>
              <a:buNone/>
            </a:pPr>
            <a:r>
              <a:rPr lang="en-US" dirty="0" err="1" smtClean="0"/>
              <a:t>JCI</a:t>
            </a:r>
            <a:r>
              <a:rPr lang="en-US" dirty="0" smtClean="0"/>
              <a:t> </a:t>
            </a:r>
            <a:r>
              <a:rPr lang="en-US" dirty="0" err="1" smtClean="0"/>
              <a:t>KARNAL</a:t>
            </a:r>
            <a:r>
              <a:rPr lang="en-US" dirty="0" smtClean="0"/>
              <a:t> AGILE (</a:t>
            </a:r>
            <a:r>
              <a:rPr lang="en-US" dirty="0" err="1" smtClean="0"/>
              <a:t>JCI</a:t>
            </a:r>
            <a:r>
              <a:rPr lang="en-US" dirty="0" smtClean="0"/>
              <a:t> INDIA)</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1012-WA0031.jpg"/>
          <p:cNvPicPr>
            <a:picLocks noChangeAspect="1"/>
          </p:cNvPicPr>
          <p:nvPr/>
        </p:nvPicPr>
        <p:blipFill>
          <a:blip r:embed="rId2" cstate="print"/>
          <a:stretch>
            <a:fillRect/>
          </a:stretch>
        </p:blipFill>
        <p:spPr>
          <a:xfrm>
            <a:off x="228600" y="228600"/>
            <a:ext cx="2958167" cy="5266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ctrTitle"/>
          </p:nvPr>
        </p:nvSpPr>
        <p:spPr>
          <a:xfrm>
            <a:off x="3810000" y="762000"/>
            <a:ext cx="4648200" cy="5181600"/>
          </a:xfrm>
        </p:spPr>
        <p:txBody>
          <a:bodyPr>
            <a:normAutofit/>
          </a:bodyPr>
          <a:lstStyle/>
          <a:p>
            <a:pPr algn="just"/>
            <a:r>
              <a:rPr lang="en-US" sz="2800" b="1" dirty="0" smtClean="0">
                <a:latin typeface="Times New Roman" pitchFamily="18" charset="0"/>
                <a:cs typeface="Times New Roman" pitchFamily="18" charset="0"/>
              </a:rPr>
              <a:t>Mamta got 4</a:t>
            </a:r>
            <a:r>
              <a:rPr lang="en-US" sz="2800" b="1" baseline="30000" dirty="0" smtClean="0">
                <a:latin typeface="Times New Roman" pitchFamily="18" charset="0"/>
                <a:cs typeface="Times New Roman" pitchFamily="18" charset="0"/>
              </a:rPr>
              <a:t>th</a:t>
            </a:r>
            <a:r>
              <a:rPr lang="en-US" sz="2800" b="1" dirty="0" smtClean="0">
                <a:latin typeface="Times New Roman" pitchFamily="18" charset="0"/>
                <a:cs typeface="Times New Roman" pitchFamily="18" charset="0"/>
              </a:rPr>
              <a:t> position out of</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 30 finalist.</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It was a talent hunt which conducted auditions in many districts around </a:t>
            </a:r>
            <a:r>
              <a:rPr lang="en-US" sz="2800" b="1" dirty="0" err="1" smtClean="0">
                <a:latin typeface="Times New Roman" pitchFamily="18" charset="0"/>
                <a:cs typeface="Times New Roman" pitchFamily="18" charset="0"/>
              </a:rPr>
              <a:t>Karnal</a:t>
            </a:r>
            <a:r>
              <a:rPr lang="en-US" sz="2800" b="1" dirty="0" smtClean="0">
                <a:latin typeface="Times New Roman" pitchFamily="18" charset="0"/>
                <a:cs typeface="Times New Roman" pitchFamily="18" charset="0"/>
              </a:rPr>
              <a:t>. More than 500 children participated. Out of 500 only 30 were selected for the “GRAND FINALE”</a:t>
            </a:r>
            <a:endParaRPr lang="en-US" sz="2800" b="1" dirty="0">
              <a:latin typeface="Times New Roman" pitchFamily="18" charset="0"/>
              <a:cs typeface="Times New Roman" pitchFamily="18" charset="0"/>
            </a:endParaRPr>
          </a:p>
        </p:txBody>
      </p:sp>
      <p:sp>
        <p:nvSpPr>
          <p:cNvPr id="4" name="Subtitle 3"/>
          <p:cNvSpPr>
            <a:spLocks noGrp="1"/>
          </p:cNvSpPr>
          <p:nvPr>
            <p:ph type="subTitle" idx="1"/>
          </p:nvPr>
        </p:nvSpPr>
        <p:spPr>
          <a:xfrm>
            <a:off x="152400" y="5638800"/>
            <a:ext cx="3429000" cy="838200"/>
          </a:xfrm>
        </p:spPr>
        <p:txBody>
          <a:bodyPr>
            <a:normAutofit fontScale="92500" lnSpcReduction="20000"/>
          </a:bodyPr>
          <a:lstStyle/>
          <a:p>
            <a:r>
              <a:rPr lang="en-US" dirty="0" smtClean="0">
                <a:solidFill>
                  <a:schemeClr val="tx1"/>
                </a:solidFill>
              </a:rPr>
              <a:t>Mamta BBA 1</a:t>
            </a:r>
            <a:r>
              <a:rPr lang="en-US" baseline="30000" dirty="0" smtClean="0">
                <a:solidFill>
                  <a:schemeClr val="tx1"/>
                </a:solidFill>
              </a:rPr>
              <a:t>st</a:t>
            </a:r>
            <a:r>
              <a:rPr lang="en-US" dirty="0" smtClean="0">
                <a:solidFill>
                  <a:schemeClr val="tx1"/>
                </a:solidFill>
              </a:rPr>
              <a:t> Year Section-A</a:t>
            </a:r>
            <a:endParaRPr lang="en-US" dirty="0">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ctrTitle" idx="4294967295"/>
          </p:nvPr>
        </p:nvSpPr>
        <p:spPr>
          <a:xfrm>
            <a:off x="1676400" y="533400"/>
            <a:ext cx="6324600" cy="1066800"/>
          </a:xfrm>
        </p:spPr>
        <p:txBody>
          <a:bodyPr>
            <a:normAutofit fontScale="90000"/>
          </a:bodyPr>
          <a:lstStyle/>
          <a:p>
            <a:r>
              <a:rPr lang="en-US" dirty="0" smtClean="0"/>
              <a:t>BBA STAR PROGRAMME</a:t>
            </a:r>
            <a:br>
              <a:rPr lang="en-US" dirty="0" smtClean="0"/>
            </a:br>
            <a:endParaRPr lang="en-US" dirty="0" smtClean="0"/>
          </a:p>
        </p:txBody>
      </p:sp>
      <p:pic>
        <p:nvPicPr>
          <p:cNvPr id="49156" name="Content Placeholder 4" descr="good-student-clipart-text1448_3.jpg"/>
          <p:cNvPicPr>
            <a:picLocks noChangeAspect="1"/>
          </p:cNvPicPr>
          <p:nvPr/>
        </p:nvPicPr>
        <p:blipFill>
          <a:blip r:embed="rId2" cstate="print"/>
          <a:srcRect/>
          <a:stretch>
            <a:fillRect/>
          </a:stretch>
        </p:blipFill>
        <p:spPr bwMode="auto">
          <a:xfrm>
            <a:off x="2743200" y="1524000"/>
            <a:ext cx="3714750" cy="447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1664</TotalTime>
  <Words>928</Words>
  <Application>Microsoft Office PowerPoint</Application>
  <PresentationFormat>On-screen Show (4:3)</PresentationFormat>
  <Paragraphs>154</Paragraphs>
  <Slides>56</Slides>
  <Notes>1</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Slide 1</vt:lpstr>
      <vt:lpstr>Slide 2</vt:lpstr>
      <vt:lpstr>Slide 3</vt:lpstr>
      <vt:lpstr>Slide 4</vt:lpstr>
      <vt:lpstr>Slide 5</vt:lpstr>
      <vt:lpstr>Slide 6</vt:lpstr>
      <vt:lpstr>1/10/2017</vt:lpstr>
      <vt:lpstr>Mamta got 4th position out of  30 finalist.   It was a talent hunt which conducted auditions in many districts around Karnal. More than 500 children participated. Out of 500 only 30 were selected for the “GRAND FINALE”</vt:lpstr>
      <vt:lpstr>BBA STAR PROGRAMME </vt:lpstr>
      <vt:lpstr>Slide 10</vt:lpstr>
      <vt:lpstr>ROUND-3 Presentation</vt:lpstr>
      <vt:lpstr>Slide 12</vt:lpstr>
      <vt:lpstr>HOD sir discussing with Mr. Sunil Dhull (HOD,ME) And Ms. Rekha</vt:lpstr>
      <vt:lpstr>ROUND-4 Interview</vt:lpstr>
      <vt:lpstr>BBA 1st Year Interview Round</vt:lpstr>
      <vt:lpstr>BBA 2nd Year Interview round </vt:lpstr>
      <vt:lpstr>BBA 3rd Year Interview Round</vt:lpstr>
      <vt:lpstr>All selected students for Interview round.</vt:lpstr>
      <vt:lpstr>Team after completion of Interview round</vt:lpstr>
      <vt:lpstr>Slide 20</vt:lpstr>
      <vt:lpstr>BBA Star 1st Year</vt:lpstr>
      <vt:lpstr>BBA Star 2nd Year</vt:lpstr>
      <vt:lpstr>BBA Star 3rd Year</vt:lpstr>
      <vt:lpstr>BBA Star Moments</vt:lpstr>
      <vt:lpstr>Slide 25</vt:lpstr>
      <vt:lpstr>Glimpses of the felicitations presented by the PIET Management to the Research students of BBA </vt:lpstr>
      <vt:lpstr>Certificate Distribution To Research Team</vt:lpstr>
      <vt:lpstr>Certificate Distribution To Research Team</vt:lpstr>
      <vt:lpstr>On 14th October 21 students of BBA went on a National Seminar organised by GIBS, Rohini, (Delhi). Various post effects of GST were discussed and the whole concept of GST  was explained in a very simple manner. It was a great experience for the students and helped them a lot in knowing the GST way much more better. Dr. Preeti &amp; Ms. Pooja accompanied students for the same.</vt:lpstr>
      <vt:lpstr>BBA Team at GIBS (Rohini) for National Seminar</vt:lpstr>
      <vt:lpstr>SURPRISE OBJECTIVE TEST</vt:lpstr>
      <vt:lpstr>Slide 32</vt:lpstr>
      <vt:lpstr>Slide 33</vt:lpstr>
      <vt:lpstr>Slide 34</vt:lpstr>
      <vt:lpstr>Diwali gifts Felicitations</vt:lpstr>
      <vt:lpstr>Diwali Celebrations in BBA</vt:lpstr>
      <vt:lpstr>Happy moments</vt:lpstr>
      <vt:lpstr>Diwali Poojan By Management and HOD sir</vt:lpstr>
      <vt:lpstr>Diwali Poojan by BBA Faculties</vt:lpstr>
      <vt:lpstr>Devotional Song by HOD sir and Team</vt:lpstr>
      <vt:lpstr>Dance performance by BBA 1st Year Student Mamta Pandey</vt:lpstr>
      <vt:lpstr>A Play on “SAY NO TO CRACKERS” by BBA Students</vt:lpstr>
      <vt:lpstr>Dance Performance by Daughter of Mr. Atul Gautam (AP-BBA)</vt:lpstr>
      <vt:lpstr>Slide 44</vt:lpstr>
      <vt:lpstr>Slide 45</vt:lpstr>
      <vt:lpstr>Slide 46</vt:lpstr>
      <vt:lpstr>Slide 47</vt:lpstr>
      <vt:lpstr>Here Comes 2nd Sessional exams</vt:lpstr>
      <vt:lpstr>Slide 49</vt:lpstr>
      <vt:lpstr>Slide 50</vt:lpstr>
      <vt:lpstr>HOW TO ANALYSE YOUR PERSONALITY </vt:lpstr>
      <vt:lpstr>HOW TO ANALYSE YOUR PERSONALITY </vt:lpstr>
      <vt:lpstr>Slide 53</vt:lpstr>
      <vt:lpstr>Slide 54</vt:lpstr>
      <vt:lpstr>Slide 55</vt:lpstr>
      <vt:lpstr>Slide 56</vt:lpstr>
    </vt:vector>
  </TitlesOfParts>
  <Company>Nguyen Truong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Truong</dc:creator>
  <cp:lastModifiedBy>Corporate Edition</cp:lastModifiedBy>
  <cp:revision>259</cp:revision>
  <dcterms:created xsi:type="dcterms:W3CDTF">2017-07-21T06:02:53Z</dcterms:created>
  <dcterms:modified xsi:type="dcterms:W3CDTF">2017-12-07T05:11:31Z</dcterms:modified>
</cp:coreProperties>
</file>