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7" r:id="rId2"/>
    <p:sldId id="256" r:id="rId3"/>
    <p:sldId id="281" r:id="rId4"/>
    <p:sldId id="328" r:id="rId5"/>
    <p:sldId id="307" r:id="rId6"/>
    <p:sldId id="358" r:id="rId7"/>
    <p:sldId id="329" r:id="rId8"/>
    <p:sldId id="359" r:id="rId9"/>
    <p:sldId id="338" r:id="rId10"/>
    <p:sldId id="339" r:id="rId11"/>
    <p:sldId id="340" r:id="rId12"/>
    <p:sldId id="352" r:id="rId13"/>
    <p:sldId id="388" r:id="rId14"/>
    <p:sldId id="389" r:id="rId15"/>
    <p:sldId id="330" r:id="rId16"/>
    <p:sldId id="335" r:id="rId17"/>
    <p:sldId id="336" r:id="rId18"/>
    <p:sldId id="337" r:id="rId19"/>
    <p:sldId id="318" r:id="rId20"/>
    <p:sldId id="342" r:id="rId21"/>
    <p:sldId id="331" r:id="rId22"/>
    <p:sldId id="341" r:id="rId23"/>
    <p:sldId id="349" r:id="rId24"/>
    <p:sldId id="350" r:id="rId25"/>
    <p:sldId id="354" r:id="rId26"/>
    <p:sldId id="355" r:id="rId27"/>
    <p:sldId id="332" r:id="rId28"/>
    <p:sldId id="353" r:id="rId29"/>
    <p:sldId id="367" r:id="rId30"/>
    <p:sldId id="374" r:id="rId31"/>
    <p:sldId id="375" r:id="rId32"/>
    <p:sldId id="333" r:id="rId33"/>
    <p:sldId id="361" r:id="rId34"/>
    <p:sldId id="360" r:id="rId35"/>
    <p:sldId id="366" r:id="rId36"/>
    <p:sldId id="383" r:id="rId37"/>
    <p:sldId id="384" r:id="rId38"/>
    <p:sldId id="362" r:id="rId39"/>
    <p:sldId id="376" r:id="rId40"/>
    <p:sldId id="363" r:id="rId41"/>
    <p:sldId id="364" r:id="rId42"/>
    <p:sldId id="372" r:id="rId43"/>
    <p:sldId id="368" r:id="rId44"/>
    <p:sldId id="370" r:id="rId45"/>
    <p:sldId id="373" r:id="rId46"/>
    <p:sldId id="377" r:id="rId47"/>
    <p:sldId id="378" r:id="rId48"/>
    <p:sldId id="379" r:id="rId49"/>
    <p:sldId id="380" r:id="rId50"/>
    <p:sldId id="381" r:id="rId51"/>
    <p:sldId id="382" r:id="rId52"/>
    <p:sldId id="334" r:id="rId53"/>
    <p:sldId id="393" r:id="rId54"/>
    <p:sldId id="385" r:id="rId55"/>
    <p:sldId id="386" r:id="rId56"/>
    <p:sldId id="387" r:id="rId57"/>
    <p:sldId id="390" r:id="rId58"/>
    <p:sldId id="391" r:id="rId59"/>
    <p:sldId id="392" r:id="rId60"/>
    <p:sldId id="395" r:id="rId61"/>
    <p:sldId id="356" r:id="rId62"/>
    <p:sldId id="357" r:id="rId63"/>
    <p:sldId id="309" r:id="rId64"/>
    <p:sldId id="343" r:id="rId65"/>
    <p:sldId id="345" r:id="rId66"/>
    <p:sldId id="347" r:id="rId67"/>
    <p:sldId id="327" r:id="rId6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783" autoAdjust="0"/>
    <p:restoredTop sz="86467" autoAdjust="0"/>
  </p:normalViewPr>
  <p:slideViewPr>
    <p:cSldViewPr>
      <p:cViewPr>
        <p:scale>
          <a:sx n="72" d="100"/>
          <a:sy n="72" d="100"/>
        </p:scale>
        <p:origin x="-1428" y="-1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C2319E4-FFFB-4437-B36A-41E9D2AC1A8C}" type="datetimeFigureOut">
              <a:rPr lang="en-US" smtClean="0"/>
              <a:pPr/>
              <a:t>11/8/2017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1381F2D-0FBE-481A-BDCB-5030C2555F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0CF4CC1-F494-48D5-B941-5DA1276D512A}" type="datetimeFigureOut">
              <a:rPr lang="en-US" smtClean="0"/>
              <a:pPr/>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0CF4CC1-F494-48D5-B941-5DA1276D512A}" type="datetimeFigureOut">
              <a:rPr lang="en-US" smtClean="0"/>
              <a:pPr/>
              <a:t>11/8/2017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0CF4CC1-F494-48D5-B941-5DA1276D512A}" type="datetimeFigureOut">
              <a:rPr lang="en-US" smtClean="0"/>
              <a:pPr/>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0CF4CC1-F494-48D5-B941-5DA1276D512A}" type="datetimeFigureOut">
              <a:rPr lang="en-US" smtClean="0"/>
              <a:pPr/>
              <a:t>11/8/2017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CF4CC1-F494-48D5-B941-5DA1276D512A}" type="datetimeFigureOut">
              <a:rPr lang="en-US" smtClean="0"/>
              <a:pPr/>
              <a:t>11/8/2017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F4CC1-F494-48D5-B941-5DA1276D512A}" type="datetimeFigureOut">
              <a:rPr lang="en-US" smtClean="0"/>
              <a:pPr/>
              <a:t>11/8/2017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F4CC1-F494-48D5-B941-5DA1276D512A}" type="datetimeFigureOut">
              <a:rPr lang="en-US" smtClean="0"/>
              <a:pPr/>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CF4CC1-F494-48D5-B941-5DA1276D512A}" type="datetimeFigureOut">
              <a:rPr lang="en-US" smtClean="0"/>
              <a:pPr/>
              <a:t>11/8/2017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7C1EC41-43F6-46F0-9607-E7064D7A13F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F4CC1-F494-48D5-B941-5DA1276D512A}" type="datetimeFigureOut">
              <a:rPr lang="en-US" smtClean="0"/>
              <a:pPr/>
              <a:t>11/8/2017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7C1EC41-43F6-46F0-9607-E7064D7A13F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g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3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7.xml"/><Relationship Id="rId5" Type="http://schemas.openxmlformats.org/officeDocument/2006/relationships/image" Target="../media/image86.jpeg"/><Relationship Id="rId4" Type="http://schemas.openxmlformats.org/officeDocument/2006/relationships/image" Target="../media/image85.jpeg"/></Relationships>
</file>

<file path=ppt/slides/_rels/slide3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7.xml"/><Relationship Id="rId5" Type="http://schemas.openxmlformats.org/officeDocument/2006/relationships/image" Target="../media/image98.png"/><Relationship Id="rId4" Type="http://schemas.openxmlformats.org/officeDocument/2006/relationships/image" Target="../media/image97.png"/></Relationships>
</file>

<file path=ppt/slides/_rels/slide4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7.xml"/><Relationship Id="rId4" Type="http://schemas.openxmlformats.org/officeDocument/2006/relationships/image" Target="../media/image113.jpeg"/></Relationships>
</file>

<file path=ppt/slides/_rels/slide5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1.xml"/><Relationship Id="rId5" Type="http://schemas.openxmlformats.org/officeDocument/2006/relationships/image" Target="../media/image118.jpeg"/><Relationship Id="rId4" Type="http://schemas.openxmlformats.org/officeDocument/2006/relationships/image" Target="../media/image117.jpeg"/></Relationships>
</file>

<file path=ppt/slides/_rels/slide5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6.xml"/><Relationship Id="rId5" Type="http://schemas.openxmlformats.org/officeDocument/2006/relationships/image" Target="../media/image122.jpeg"/><Relationship Id="rId4" Type="http://schemas.openxmlformats.org/officeDocument/2006/relationships/image" Target="../media/image121.jpeg"/></Relationships>
</file>

<file path=ppt/slides/_rels/slide5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7.xml"/><Relationship Id="rId4" Type="http://schemas.openxmlformats.org/officeDocument/2006/relationships/image" Target="../media/image125.jpeg"/></Relationships>
</file>

<file path=ppt/slides/_rels/slide57.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6.xml"/><Relationship Id="rId4" Type="http://schemas.openxmlformats.org/officeDocument/2006/relationships/image" Target="../media/image128.jpeg"/></Relationships>
</file>

<file path=ppt/slides/_rels/slide5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7.xml"/><Relationship Id="rId4" Type="http://schemas.openxmlformats.org/officeDocument/2006/relationships/image" Target="../media/image136.jpeg"/></Relationships>
</file>

<file path=ppt/slides/_rels/slide62.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image" Target="../media/image17.jpeg"/><Relationship Id="rId1" Type="http://schemas.openxmlformats.org/officeDocument/2006/relationships/slideLayout" Target="../slideLayouts/slideLayout6.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4" name="Picture 3" descr="1.JPG"/>
          <p:cNvPicPr>
            <a:picLocks noChangeAspect="1"/>
          </p:cNvPicPr>
          <p:nvPr/>
        </p:nvPicPr>
        <p:blipFill>
          <a:blip r:embed="rId2" cstate="print">
            <a:lum bright="10000"/>
          </a:blip>
          <a:srcRect/>
          <a:stretch>
            <a:fillRect/>
          </a:stretch>
        </p:blipFill>
        <p:spPr bwMode="auto">
          <a:xfrm>
            <a:off x="0" y="0"/>
            <a:ext cx="9144000" cy="6858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descr="logo-in.jpg"/>
          <p:cNvPicPr>
            <a:picLocks noChangeAspect="1"/>
          </p:cNvPicPr>
          <p:nvPr/>
        </p:nvPicPr>
        <p:blipFill>
          <a:blip r:embed="rId3" cstate="print"/>
          <a:stretch>
            <a:fillRect/>
          </a:stretch>
        </p:blipFill>
        <p:spPr>
          <a:xfrm>
            <a:off x="0" y="0"/>
            <a:ext cx="9144000" cy="12954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63.JPG"/>
          <p:cNvPicPr>
            <a:picLocks noChangeAspect="1"/>
          </p:cNvPicPr>
          <p:nvPr/>
        </p:nvPicPr>
        <p:blipFill>
          <a:blip r:embed="rId2" cstate="print">
            <a:lum bright="10000"/>
          </a:blip>
          <a:stretch>
            <a:fillRect/>
          </a:stretch>
        </p:blipFill>
        <p:spPr>
          <a:xfrm>
            <a:off x="228600" y="228600"/>
            <a:ext cx="3200400" cy="3048000"/>
          </a:xfrm>
          <a:prstGeom prst="rect">
            <a:avLst/>
          </a:prstGeom>
        </p:spPr>
      </p:pic>
      <p:pic>
        <p:nvPicPr>
          <p:cNvPr id="3" name="Picture 2" descr="DSC_0089.JPG"/>
          <p:cNvPicPr>
            <a:picLocks noChangeAspect="1"/>
          </p:cNvPicPr>
          <p:nvPr/>
        </p:nvPicPr>
        <p:blipFill>
          <a:blip r:embed="rId3" cstate="print">
            <a:lum contrast="30000"/>
          </a:blip>
          <a:srcRect l="25000" t="31250" r="12500" b="20000"/>
          <a:stretch>
            <a:fillRect/>
          </a:stretch>
        </p:blipFill>
        <p:spPr>
          <a:xfrm>
            <a:off x="3581400" y="304800"/>
            <a:ext cx="5334000" cy="2362200"/>
          </a:xfrm>
          <a:prstGeom prst="rect">
            <a:avLst/>
          </a:prstGeom>
        </p:spPr>
      </p:pic>
      <p:pic>
        <p:nvPicPr>
          <p:cNvPr id="4" name="Picture 3" descr="DSC_0177.JPG"/>
          <p:cNvPicPr>
            <a:picLocks noChangeAspect="1"/>
          </p:cNvPicPr>
          <p:nvPr/>
        </p:nvPicPr>
        <p:blipFill>
          <a:blip r:embed="rId4" cstate="print">
            <a:lum bright="10000"/>
          </a:blip>
          <a:srcRect l="7500" t="27500" r="17500"/>
          <a:stretch>
            <a:fillRect/>
          </a:stretch>
        </p:blipFill>
        <p:spPr>
          <a:xfrm>
            <a:off x="304800" y="3505200"/>
            <a:ext cx="2971800" cy="3124200"/>
          </a:xfrm>
          <a:prstGeom prst="rect">
            <a:avLst/>
          </a:prstGeom>
        </p:spPr>
      </p:pic>
      <p:pic>
        <p:nvPicPr>
          <p:cNvPr id="5" name="Picture 4" descr="DSC_0100.JPG"/>
          <p:cNvPicPr>
            <a:picLocks noChangeAspect="1"/>
          </p:cNvPicPr>
          <p:nvPr/>
        </p:nvPicPr>
        <p:blipFill>
          <a:blip r:embed="rId5" cstate="print">
            <a:lum bright="10000"/>
          </a:blip>
          <a:stretch>
            <a:fillRect/>
          </a:stretch>
        </p:blipFill>
        <p:spPr>
          <a:xfrm>
            <a:off x="3505200" y="2895600"/>
            <a:ext cx="5638800" cy="37338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104.JPG"/>
          <p:cNvPicPr>
            <a:picLocks noChangeAspect="1"/>
          </p:cNvPicPr>
          <p:nvPr/>
        </p:nvPicPr>
        <p:blipFill>
          <a:blip r:embed="rId2" cstate="print">
            <a:lum bright="10000"/>
          </a:blip>
          <a:srcRect l="24167" t="11250" r="44167"/>
          <a:stretch>
            <a:fillRect/>
          </a:stretch>
        </p:blipFill>
        <p:spPr>
          <a:xfrm>
            <a:off x="0" y="0"/>
            <a:ext cx="1981200" cy="5257800"/>
          </a:xfrm>
          <a:prstGeom prst="rect">
            <a:avLst/>
          </a:prstGeom>
        </p:spPr>
      </p:pic>
      <p:pic>
        <p:nvPicPr>
          <p:cNvPr id="3" name="Picture 2" descr="DSC_0119.JPG"/>
          <p:cNvPicPr>
            <a:picLocks noChangeAspect="1"/>
          </p:cNvPicPr>
          <p:nvPr/>
        </p:nvPicPr>
        <p:blipFill>
          <a:blip r:embed="rId3" cstate="print">
            <a:lum bright="10000"/>
          </a:blip>
          <a:srcRect l="25833" t="17500" r="48305"/>
          <a:stretch>
            <a:fillRect/>
          </a:stretch>
        </p:blipFill>
        <p:spPr>
          <a:xfrm>
            <a:off x="2362200" y="0"/>
            <a:ext cx="1981200" cy="5410200"/>
          </a:xfrm>
          <a:prstGeom prst="rect">
            <a:avLst/>
          </a:prstGeom>
        </p:spPr>
      </p:pic>
      <p:pic>
        <p:nvPicPr>
          <p:cNvPr id="4" name="Picture 3" descr="DSC_0122.JPG"/>
          <p:cNvPicPr>
            <a:picLocks noChangeAspect="1"/>
          </p:cNvPicPr>
          <p:nvPr/>
        </p:nvPicPr>
        <p:blipFill>
          <a:blip r:embed="rId4" cstate="print">
            <a:lum bright="10000"/>
          </a:blip>
          <a:srcRect l="18333" t="13333" r="28333" b="7778"/>
          <a:stretch>
            <a:fillRect/>
          </a:stretch>
        </p:blipFill>
        <p:spPr>
          <a:xfrm>
            <a:off x="6934200" y="0"/>
            <a:ext cx="1981200" cy="5410200"/>
          </a:xfrm>
          <a:prstGeom prst="rect">
            <a:avLst/>
          </a:prstGeom>
        </p:spPr>
      </p:pic>
      <p:pic>
        <p:nvPicPr>
          <p:cNvPr id="6" name="Picture 5" descr="DSC_0124.JPG"/>
          <p:cNvPicPr>
            <a:picLocks noChangeAspect="1"/>
          </p:cNvPicPr>
          <p:nvPr/>
        </p:nvPicPr>
        <p:blipFill>
          <a:blip r:embed="rId5" cstate="print"/>
          <a:srcRect r="40000" b="7792"/>
          <a:stretch>
            <a:fillRect/>
          </a:stretch>
        </p:blipFill>
        <p:spPr>
          <a:xfrm>
            <a:off x="4495800" y="0"/>
            <a:ext cx="2346960" cy="5410200"/>
          </a:xfrm>
          <a:prstGeom prst="rect">
            <a:avLst/>
          </a:prstGeom>
        </p:spPr>
      </p:pic>
      <p:sp>
        <p:nvSpPr>
          <p:cNvPr id="7" name="Title 6"/>
          <p:cNvSpPr>
            <a:spLocks noGrp="1"/>
          </p:cNvSpPr>
          <p:nvPr>
            <p:ph type="title"/>
          </p:nvPr>
        </p:nvSpPr>
        <p:spPr>
          <a:xfrm>
            <a:off x="381000" y="5486400"/>
            <a:ext cx="8229600" cy="1143000"/>
          </a:xfrm>
        </p:spPr>
        <p:txBody>
          <a:bodyPr>
            <a:normAutofit fontScale="90000"/>
          </a:bodyPr>
          <a:lstStyle/>
          <a:p>
            <a:r>
              <a:rPr lang="en-US" b="1" dirty="0" smtClean="0"/>
              <a:t>BBA 1</a:t>
            </a:r>
            <a:r>
              <a:rPr lang="en-US" b="1" baseline="30000" dirty="0" smtClean="0"/>
              <a:t>st</a:t>
            </a:r>
            <a:r>
              <a:rPr lang="en-US" b="1" dirty="0" smtClean="0"/>
              <a:t> Year performing on Occasion of Teacher’s Day.</a:t>
            </a:r>
            <a:endParaRPr lang="en-US"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780782"/>
            <a:ext cx="8915400" cy="1077218"/>
          </a:xfrm>
          <a:prstGeom prst="rect">
            <a:avLst/>
          </a:prstGeom>
        </p:spPr>
        <p:txBody>
          <a:bodyPr wrap="square">
            <a:spAutoFit/>
          </a:bodyPr>
          <a:lstStyle/>
          <a:p>
            <a:pPr algn="ctr"/>
            <a:r>
              <a:rPr lang="en-US" sz="3200" b="1" dirty="0" smtClean="0">
                <a:latin typeface="Times New Roman" pitchFamily="18" charset="0"/>
                <a:cs typeface="Times New Roman" pitchFamily="18" charset="0"/>
              </a:rPr>
              <a:t>Dr. Sourabh Garg (Associate Professor-BBA) getting award for “Best Teacher”</a:t>
            </a:r>
            <a:endParaRPr lang="en-US" sz="3200" dirty="0"/>
          </a:p>
        </p:txBody>
      </p:sp>
      <p:pic>
        <p:nvPicPr>
          <p:cNvPr id="4" name="Picture 3" descr="IMG_3825.JPG"/>
          <p:cNvPicPr>
            <a:picLocks noChangeAspect="1"/>
          </p:cNvPicPr>
          <p:nvPr/>
        </p:nvPicPr>
        <p:blipFill>
          <a:blip r:embed="rId2" cstate="print">
            <a:lum bright="10000"/>
          </a:blip>
          <a:srcRect l="27500" t="13562" r="5833" b="10000"/>
          <a:stretch>
            <a:fillRect/>
          </a:stretch>
        </p:blipFill>
        <p:spPr>
          <a:xfrm>
            <a:off x="533400" y="228600"/>
            <a:ext cx="7924800" cy="5562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96000"/>
            <a:ext cx="9144000" cy="533400"/>
          </a:xfrm>
        </p:spPr>
        <p:txBody>
          <a:bodyPr>
            <a:noAutofit/>
          </a:bodyPr>
          <a:lstStyle/>
          <a:p>
            <a:r>
              <a:rPr lang="en-US" sz="3600" b="1" dirty="0" smtClean="0">
                <a:latin typeface="Times New Roman" pitchFamily="18" charset="0"/>
                <a:cs typeface="Times New Roman" pitchFamily="18" charset="0"/>
              </a:rPr>
              <a:t>Mr. Rajesh (Assistant Professor-BBA) getting award for “Best Teacher”</a:t>
            </a:r>
            <a:r>
              <a:rPr lang="en-US" sz="3600" dirty="0" smtClean="0"/>
              <a:t/>
            </a:r>
            <a:br>
              <a:rPr lang="en-US" sz="3600" dirty="0" smtClean="0"/>
            </a:br>
            <a:endParaRPr lang="en-US" sz="3600" dirty="0"/>
          </a:p>
        </p:txBody>
      </p:sp>
      <p:pic>
        <p:nvPicPr>
          <p:cNvPr id="3" name="Picture 2" descr="IMG_3824.JPG"/>
          <p:cNvPicPr>
            <a:picLocks noChangeAspect="1"/>
          </p:cNvPicPr>
          <p:nvPr/>
        </p:nvPicPr>
        <p:blipFill>
          <a:blip r:embed="rId2" cstate="print">
            <a:lum bright="10000"/>
          </a:blip>
          <a:srcRect t="21111" b="16667"/>
          <a:stretch>
            <a:fillRect/>
          </a:stretch>
        </p:blipFill>
        <p:spPr>
          <a:xfrm>
            <a:off x="754155" y="228600"/>
            <a:ext cx="7399245" cy="5410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0905-WA0047.jpg"/>
          <p:cNvPicPr>
            <a:picLocks noChangeAspect="1"/>
          </p:cNvPicPr>
          <p:nvPr/>
        </p:nvPicPr>
        <p:blipFill>
          <a:blip r:embed="rId2" cstate="print">
            <a:lum bright="10000"/>
          </a:blip>
          <a:srcRect l="14167" t="15789"/>
          <a:stretch>
            <a:fillRect/>
          </a:stretch>
        </p:blipFill>
        <p:spPr>
          <a:xfrm>
            <a:off x="609600" y="228600"/>
            <a:ext cx="7848600" cy="4876800"/>
          </a:xfrm>
          <a:prstGeom prst="rect">
            <a:avLst/>
          </a:prstGeom>
        </p:spPr>
      </p:pic>
      <p:sp>
        <p:nvSpPr>
          <p:cNvPr id="3" name="Title 2"/>
          <p:cNvSpPr>
            <a:spLocks noGrp="1"/>
          </p:cNvSpPr>
          <p:nvPr>
            <p:ph type="title"/>
          </p:nvPr>
        </p:nvSpPr>
        <p:spPr>
          <a:xfrm>
            <a:off x="0" y="5410200"/>
            <a:ext cx="8991600" cy="1143000"/>
          </a:xfrm>
        </p:spPr>
        <p:txBody>
          <a:bodyPr>
            <a:noAutofit/>
          </a:bodyPr>
          <a:lstStyle/>
          <a:p>
            <a:r>
              <a:rPr lang="en-US" sz="3200" b="1" dirty="0" smtClean="0">
                <a:latin typeface="Times New Roman" pitchFamily="18" charset="0"/>
                <a:cs typeface="Times New Roman" pitchFamily="18" charset="0"/>
              </a:rPr>
              <a:t>Mr. Charan Malik (Assistant Professor-BBA) getting award for “Most creative idea for PIET”.</a:t>
            </a:r>
            <a:endParaRPr lang="en-US" sz="3200" b="1" dirty="0">
              <a:latin typeface="Times New Roman" pitchFamily="18" charset="0"/>
              <a:cs typeface="Times New Roman"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nate.jpg"/>
          <p:cNvPicPr>
            <a:picLocks noChangeAspect="1"/>
          </p:cNvPicPr>
          <p:nvPr/>
        </p:nvPicPr>
        <p:blipFill>
          <a:blip r:embed="rId2" cstate="print"/>
          <a:stretch>
            <a:fillRect/>
          </a:stretch>
        </p:blipFill>
        <p:spPr>
          <a:xfrm>
            <a:off x="304800" y="914400"/>
            <a:ext cx="4191000" cy="5181600"/>
          </a:xfrm>
          <a:prstGeom prst="rect">
            <a:avLst/>
          </a:prstGeom>
        </p:spPr>
      </p:pic>
      <p:pic>
        <p:nvPicPr>
          <p:cNvPr id="3" name="Picture 2" descr="download.png"/>
          <p:cNvPicPr>
            <a:picLocks noChangeAspect="1"/>
          </p:cNvPicPr>
          <p:nvPr/>
        </p:nvPicPr>
        <p:blipFill>
          <a:blip r:embed="rId3" cstate="print"/>
          <a:stretch>
            <a:fillRect/>
          </a:stretch>
        </p:blipFill>
        <p:spPr>
          <a:xfrm>
            <a:off x="4343400" y="0"/>
            <a:ext cx="4800600" cy="1752600"/>
          </a:xfrm>
          <a:prstGeom prst="rect">
            <a:avLst/>
          </a:prstGeom>
        </p:spPr>
      </p:pic>
      <p:pic>
        <p:nvPicPr>
          <p:cNvPr id="4" name="Picture 3" descr="blood-donation.jpg"/>
          <p:cNvPicPr>
            <a:picLocks noChangeAspect="1"/>
          </p:cNvPicPr>
          <p:nvPr/>
        </p:nvPicPr>
        <p:blipFill>
          <a:blip r:embed="rId4" cstate="print"/>
          <a:stretch>
            <a:fillRect/>
          </a:stretch>
        </p:blipFill>
        <p:spPr>
          <a:xfrm>
            <a:off x="4495800" y="2362200"/>
            <a:ext cx="4648200" cy="3133725"/>
          </a:xfrm>
          <a:prstGeom prst="rect">
            <a:avLst/>
          </a:prstGeom>
        </p:spPr>
      </p:pic>
      <p:sp>
        <p:nvSpPr>
          <p:cNvPr id="5" name="Rectangle 4"/>
          <p:cNvSpPr/>
          <p:nvPr/>
        </p:nvSpPr>
        <p:spPr>
          <a:xfrm>
            <a:off x="6858000" y="6096000"/>
            <a:ext cx="2120132" cy="400110"/>
          </a:xfrm>
          <a:prstGeom prst="rect">
            <a:avLst/>
          </a:prstGeom>
        </p:spPr>
        <p:txBody>
          <a:bodyPr wrap="none">
            <a:spAutoFit/>
          </a:bodyPr>
          <a:lstStyle/>
          <a:p>
            <a:r>
              <a:rPr lang="en-US" sz="2000" b="1" dirty="0" smtClean="0">
                <a:solidFill>
                  <a:srgbClr val="FF0000"/>
                </a:solidFill>
              </a:rPr>
              <a:t>5 September 2017</a:t>
            </a:r>
            <a:endParaRPr lang="en-US" sz="2000"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04.JPG"/>
          <p:cNvPicPr>
            <a:picLocks noChangeAspect="1"/>
          </p:cNvPicPr>
          <p:nvPr/>
        </p:nvPicPr>
        <p:blipFill>
          <a:blip r:embed="rId2" cstate="print">
            <a:lum bright="20000"/>
          </a:blip>
          <a:srcRect t="23750" r="4545" b="15000"/>
          <a:stretch>
            <a:fillRect/>
          </a:stretch>
        </p:blipFill>
        <p:spPr>
          <a:xfrm>
            <a:off x="228600" y="55244"/>
            <a:ext cx="8915400" cy="2154555"/>
          </a:xfrm>
          <a:prstGeom prst="rect">
            <a:avLst/>
          </a:prstGeom>
        </p:spPr>
      </p:pic>
      <p:pic>
        <p:nvPicPr>
          <p:cNvPr id="3" name="Picture 2" descr="DSC_0023.JPG"/>
          <p:cNvPicPr>
            <a:picLocks noChangeAspect="1"/>
          </p:cNvPicPr>
          <p:nvPr/>
        </p:nvPicPr>
        <p:blipFill>
          <a:blip r:embed="rId3" cstate="print">
            <a:lum bright="20000"/>
          </a:blip>
          <a:srcRect l="6667" t="5000" r="20833" b="3750"/>
          <a:stretch>
            <a:fillRect/>
          </a:stretch>
        </p:blipFill>
        <p:spPr>
          <a:xfrm>
            <a:off x="228600" y="2289940"/>
            <a:ext cx="8686800" cy="4568059"/>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30.JPG"/>
          <p:cNvPicPr>
            <a:picLocks noChangeAspect="1"/>
          </p:cNvPicPr>
          <p:nvPr/>
        </p:nvPicPr>
        <p:blipFill>
          <a:blip r:embed="rId2" cstate="print">
            <a:lum bright="20000"/>
          </a:blip>
          <a:srcRect t="18750"/>
          <a:stretch>
            <a:fillRect/>
          </a:stretch>
        </p:blipFill>
        <p:spPr>
          <a:xfrm>
            <a:off x="381000" y="0"/>
            <a:ext cx="8534400" cy="5181600"/>
          </a:xfrm>
          <a:prstGeom prst="rect">
            <a:avLst/>
          </a:prstGeom>
        </p:spPr>
      </p:pic>
      <p:sp>
        <p:nvSpPr>
          <p:cNvPr id="3" name="Title 2"/>
          <p:cNvSpPr>
            <a:spLocks noGrp="1"/>
          </p:cNvSpPr>
          <p:nvPr>
            <p:ph type="title"/>
          </p:nvPr>
        </p:nvSpPr>
        <p:spPr>
          <a:xfrm>
            <a:off x="0" y="5638800"/>
            <a:ext cx="9144000" cy="685800"/>
          </a:xfrm>
        </p:spPr>
        <p:txBody>
          <a:bodyPr>
            <a:normAutofit fontScale="90000"/>
          </a:bodyPr>
          <a:lstStyle/>
          <a:p>
            <a:r>
              <a:rPr lang="en-US" dirty="0" smtClean="0"/>
              <a:t>Blood Donation Camp Coordinated by Ms. Preeti Dahiya(AP-BBA) And Vishav &amp; </a:t>
            </a:r>
            <a:r>
              <a:rPr lang="en-US" dirty="0" err="1" smtClean="0"/>
              <a:t>Jigyasa</a:t>
            </a:r>
            <a:r>
              <a:rPr lang="en-US" dirty="0" smtClean="0"/>
              <a:t>(BBA 2</a:t>
            </a:r>
            <a:r>
              <a:rPr lang="en-US" baseline="30000" dirty="0" smtClean="0"/>
              <a:t>nd</a:t>
            </a:r>
            <a:r>
              <a:rPr lang="en-US" dirty="0" smtClean="0"/>
              <a:t> and BBA 3</a:t>
            </a:r>
            <a:r>
              <a:rPr lang="en-US" baseline="30000" dirty="0" smtClean="0"/>
              <a:t>rd</a:t>
            </a:r>
            <a:r>
              <a:rPr lang="en-US" dirty="0" smtClean="0"/>
              <a:t> Year)</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08.JPG"/>
          <p:cNvPicPr>
            <a:picLocks noChangeAspect="1"/>
          </p:cNvPicPr>
          <p:nvPr/>
        </p:nvPicPr>
        <p:blipFill>
          <a:blip r:embed="rId2" cstate="print">
            <a:lum bright="10000"/>
          </a:blip>
          <a:srcRect l="21667" r="18333"/>
          <a:stretch>
            <a:fillRect/>
          </a:stretch>
        </p:blipFill>
        <p:spPr>
          <a:xfrm>
            <a:off x="304800" y="685800"/>
            <a:ext cx="4800600" cy="5334000"/>
          </a:xfrm>
          <a:prstGeom prst="rect">
            <a:avLst/>
          </a:prstGeom>
        </p:spPr>
      </p:pic>
      <p:pic>
        <p:nvPicPr>
          <p:cNvPr id="3" name="Picture 2" descr="IMG-20170911-WA0005.jpg"/>
          <p:cNvPicPr>
            <a:picLocks noChangeAspect="1"/>
          </p:cNvPicPr>
          <p:nvPr/>
        </p:nvPicPr>
        <p:blipFill>
          <a:blip r:embed="rId3" cstate="print">
            <a:lum/>
          </a:blip>
          <a:stretch>
            <a:fillRect/>
          </a:stretch>
        </p:blipFill>
        <p:spPr>
          <a:xfrm>
            <a:off x="5486400" y="685800"/>
            <a:ext cx="3205408" cy="4267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itle 3"/>
          <p:cNvSpPr>
            <a:spLocks noGrp="1"/>
          </p:cNvSpPr>
          <p:nvPr>
            <p:ph type="title"/>
          </p:nvPr>
        </p:nvSpPr>
        <p:spPr>
          <a:xfrm>
            <a:off x="5181600" y="5410200"/>
            <a:ext cx="3581400" cy="914400"/>
          </a:xfrm>
        </p:spPr>
        <p:txBody>
          <a:bodyPr>
            <a:noAutofit/>
          </a:bodyPr>
          <a:lstStyle/>
          <a:p>
            <a:r>
              <a:rPr lang="en-US" sz="3200" dirty="0" smtClean="0"/>
              <a:t>Sakshi and Bharat BBA 2</a:t>
            </a:r>
            <a:r>
              <a:rPr lang="en-US" sz="3200" baseline="30000" dirty="0" smtClean="0"/>
              <a:t>nd</a:t>
            </a:r>
            <a:r>
              <a:rPr lang="en-US" sz="3200" dirty="0" smtClean="0"/>
              <a:t> year Donating Blood</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Karachi-Board-11th-Class-Science-General-Group-Result-2014-Online.jpg"/>
          <p:cNvPicPr>
            <a:picLocks noChangeAspect="1"/>
          </p:cNvPicPr>
          <p:nvPr/>
        </p:nvPicPr>
        <p:blipFill>
          <a:blip r:embed="rId2" cstate="print"/>
          <a:stretch>
            <a:fillRect/>
          </a:stretch>
        </p:blipFill>
        <p:spPr>
          <a:xfrm>
            <a:off x="762000" y="228600"/>
            <a:ext cx="7505700" cy="2717800"/>
          </a:xfrm>
          <a:prstGeom prst="rect">
            <a:avLst/>
          </a:prstGeom>
        </p:spPr>
      </p:pic>
      <p:pic>
        <p:nvPicPr>
          <p:cNvPr id="3" name="Picture 2" descr="Topper-events-bar-logo-310px.png"/>
          <p:cNvPicPr>
            <a:picLocks noChangeAspect="1"/>
          </p:cNvPicPr>
          <p:nvPr/>
        </p:nvPicPr>
        <p:blipFill>
          <a:blip r:embed="rId3" cstate="print"/>
          <a:stretch>
            <a:fillRect/>
          </a:stretch>
        </p:blipFill>
        <p:spPr>
          <a:xfrm>
            <a:off x="228600" y="3200400"/>
            <a:ext cx="4343400" cy="3200400"/>
          </a:xfrm>
          <a:prstGeom prst="rect">
            <a:avLst/>
          </a:prstGeom>
        </p:spPr>
      </p:pic>
      <p:pic>
        <p:nvPicPr>
          <p:cNvPr id="4" name="Picture 3" descr="awards.jpg"/>
          <p:cNvPicPr>
            <a:picLocks noChangeAspect="1"/>
          </p:cNvPicPr>
          <p:nvPr/>
        </p:nvPicPr>
        <p:blipFill>
          <a:blip r:embed="rId4" cstate="print"/>
          <a:stretch>
            <a:fillRect/>
          </a:stretch>
        </p:blipFill>
        <p:spPr>
          <a:xfrm>
            <a:off x="5105400" y="2819400"/>
            <a:ext cx="3621024" cy="3352800"/>
          </a:xfrm>
          <a:prstGeom prst="rect">
            <a:avLst/>
          </a:prstGeom>
        </p:spPr>
      </p:pic>
      <p:sp>
        <p:nvSpPr>
          <p:cNvPr id="5" name="Rectangle 4"/>
          <p:cNvSpPr/>
          <p:nvPr/>
        </p:nvSpPr>
        <p:spPr>
          <a:xfrm>
            <a:off x="7220588" y="6324600"/>
            <a:ext cx="1923412" cy="369332"/>
          </a:xfrm>
          <a:prstGeom prst="rect">
            <a:avLst/>
          </a:prstGeom>
        </p:spPr>
        <p:txBody>
          <a:bodyPr wrap="square">
            <a:spAutoFit/>
          </a:bodyPr>
          <a:lstStyle/>
          <a:p>
            <a:r>
              <a:rPr lang="en-US" b="1" dirty="0" smtClean="0">
                <a:solidFill>
                  <a:srgbClr val="FF0000"/>
                </a:solidFill>
              </a:rPr>
              <a:t>4 September 2017</a:t>
            </a:r>
            <a:endParaRPr lang="en-US"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xresdefault.jpg"/>
          <p:cNvPicPr>
            <a:picLocks noChangeAspect="1"/>
          </p:cNvPicPr>
          <p:nvPr/>
        </p:nvPicPr>
        <p:blipFill>
          <a:blip r:embed="rId2" cstate="print"/>
          <a:stretch>
            <a:fillRect/>
          </a:stretch>
        </p:blipFill>
        <p:spPr>
          <a:xfrm>
            <a:off x="0" y="0"/>
            <a:ext cx="9144000" cy="3889914"/>
          </a:xfrm>
          <a:prstGeom prst="rect">
            <a:avLst/>
          </a:prstGeom>
          <a:ln>
            <a:noFill/>
          </a:ln>
          <a:effectLst>
            <a:outerShdw blurRad="292100" dist="139700" dir="2700000" algn="tl" rotWithShape="0">
              <a:srgbClr val="333333">
                <a:alpha val="65000"/>
              </a:srgbClr>
            </a:outerShdw>
          </a:effectLst>
        </p:spPr>
      </p:pic>
      <p:pic>
        <p:nvPicPr>
          <p:cNvPr id="5" name="Picture 4" descr="f3b68720-beeb-4886-9cb0-c82120a039fb.jpg"/>
          <p:cNvPicPr>
            <a:picLocks noChangeAspect="1"/>
          </p:cNvPicPr>
          <p:nvPr/>
        </p:nvPicPr>
        <p:blipFill>
          <a:blip r:embed="rId3" cstate="print"/>
          <a:srcRect b="18421"/>
          <a:stretch>
            <a:fillRect/>
          </a:stretch>
        </p:blipFill>
        <p:spPr>
          <a:xfrm>
            <a:off x="0" y="3810000"/>
            <a:ext cx="4114800" cy="3048000"/>
          </a:xfrm>
          <a:prstGeom prst="rect">
            <a:avLst/>
          </a:prstGeom>
        </p:spPr>
      </p:pic>
      <p:pic>
        <p:nvPicPr>
          <p:cNvPr id="6" name="Picture 5" descr="logo.png"/>
          <p:cNvPicPr>
            <a:picLocks noChangeAspect="1"/>
          </p:cNvPicPr>
          <p:nvPr/>
        </p:nvPicPr>
        <p:blipFill>
          <a:blip r:embed="rId4" cstate="print"/>
          <a:stretch>
            <a:fillRect/>
          </a:stretch>
        </p:blipFill>
        <p:spPr>
          <a:xfrm>
            <a:off x="4038600" y="3581401"/>
            <a:ext cx="5105400" cy="3276600"/>
          </a:xfrm>
          <a:prstGeom prst="rect">
            <a:avLst/>
          </a:prstGeom>
        </p:spPr>
      </p:pic>
      <p:pic>
        <p:nvPicPr>
          <p:cNvPr id="7" name="Picture 6" descr="dc9aa46d-a108-44d1-8841-0a779d7b46bb.png"/>
          <p:cNvPicPr>
            <a:picLocks noChangeAspect="1"/>
          </p:cNvPicPr>
          <p:nvPr/>
        </p:nvPicPr>
        <p:blipFill>
          <a:blip r:embed="rId5" cstate="print"/>
          <a:stretch>
            <a:fillRect/>
          </a:stretch>
        </p:blipFill>
        <p:spPr>
          <a:xfrm>
            <a:off x="0" y="0"/>
            <a:ext cx="2209800" cy="36576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533400" y="914400"/>
          <a:ext cx="8153400" cy="5474950"/>
        </p:xfrm>
        <a:graphic>
          <a:graphicData uri="http://schemas.openxmlformats.org/drawingml/2006/table">
            <a:tbl>
              <a:tblPr/>
              <a:tblGrid>
                <a:gridCol w="1676400"/>
                <a:gridCol w="1371600"/>
                <a:gridCol w="2602284"/>
                <a:gridCol w="1213459"/>
                <a:gridCol w="1289657"/>
              </a:tblGrid>
              <a:tr h="566183">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ROLL NO</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SECTION</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dirty="0">
                          <a:solidFill>
                            <a:srgbClr val="000000"/>
                          </a:solidFill>
                          <a:latin typeface="Times New Roman"/>
                          <a:ea typeface="Times New Roman"/>
                          <a:cs typeface="Times New Roman"/>
                        </a:rPr>
                        <a:t>NAME</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TOTAL</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b="1">
                          <a:solidFill>
                            <a:srgbClr val="000000"/>
                          </a:solidFill>
                          <a:latin typeface="Times New Roman"/>
                          <a:ea typeface="Times New Roman"/>
                          <a:cs typeface="Times New Roman"/>
                        </a:rPr>
                        <a:t>UNIV POSITION</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0006874266</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A</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TWINKLE SADANA</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0517</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3rd</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0006874086</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D</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NEHA ARYA</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0514</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6th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0006874262</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D</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ASHIMA JAIN</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0508</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8th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0006874062</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C</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AARTI SHARMA</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0507</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9th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0006874177</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E</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MANSI</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0503</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10th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0006874210</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B</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RISHABH RAJBHAR</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0502</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12th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0006874188</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B</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KUNJAL GARG</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0501</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13th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0006874130</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D</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dirty="0">
                          <a:solidFill>
                            <a:srgbClr val="000000"/>
                          </a:solidFill>
                          <a:latin typeface="Calibri"/>
                          <a:ea typeface="Times New Roman"/>
                          <a:cs typeface="Times New Roman"/>
                        </a:rPr>
                        <a:t>REEMA </a:t>
                      </a:r>
                      <a:r>
                        <a:rPr lang="en-US" sz="1800" dirty="0" err="1">
                          <a:solidFill>
                            <a:srgbClr val="000000"/>
                          </a:solidFill>
                          <a:latin typeface="Calibri"/>
                          <a:ea typeface="Times New Roman"/>
                          <a:cs typeface="Times New Roman"/>
                        </a:rPr>
                        <a:t>CHUGH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0500</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14th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0006874135</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B</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MAMTA</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0500</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14th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0006874205</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B</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ANSHIKA MITTAL</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0500</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15th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0006874348</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C</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NANCY MITTAL</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0497</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16th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0006874230</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A</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SAUMYA</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0495</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17th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0006874115</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C</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TANYA</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0494</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18th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6001">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0006874192</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a:solidFill>
                            <a:srgbClr val="000000"/>
                          </a:solidFill>
                          <a:latin typeface="Times New Roman"/>
                          <a:ea typeface="Times New Roman"/>
                          <a:cs typeface="Times New Roman"/>
                        </a:rPr>
                        <a:t>A</a:t>
                      </a:r>
                      <a:endParaRPr lang="en-US" sz="1800">
                        <a:latin typeface="Times New Roman"/>
                        <a:ea typeface="Times New Roman"/>
                        <a:cs typeface="Times New Roman"/>
                      </a:endParaRPr>
                    </a:p>
                  </a:txBody>
                  <a:tcPr marL="55766" marR="5576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en-US" sz="1800">
                          <a:solidFill>
                            <a:srgbClr val="000000"/>
                          </a:solidFill>
                          <a:latin typeface="Calibri"/>
                          <a:ea typeface="Times New Roman"/>
                          <a:cs typeface="Times New Roman"/>
                        </a:rPr>
                        <a:t>MANPREET KAUR</a:t>
                      </a:r>
                      <a:endParaRPr lang="en-US" sz="180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Calibri"/>
                          <a:ea typeface="Times New Roman"/>
                          <a:cs typeface="Times New Roman"/>
                        </a:rPr>
                        <a:t>0488</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800" dirty="0">
                          <a:solidFill>
                            <a:srgbClr val="000000"/>
                          </a:solidFill>
                          <a:latin typeface="Times New Roman"/>
                          <a:ea typeface="Times New Roman"/>
                          <a:cs typeface="Times New Roman"/>
                        </a:rPr>
                        <a:t>20th</a:t>
                      </a:r>
                      <a:endParaRPr lang="en-US" sz="1800" dirty="0">
                        <a:latin typeface="Times New Roman"/>
                        <a:ea typeface="Times New Roman"/>
                        <a:cs typeface="Times New Roman"/>
                      </a:endParaRPr>
                    </a:p>
                  </a:txBody>
                  <a:tcPr marL="55766" marR="5576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9" name="Title 8"/>
          <p:cNvSpPr>
            <a:spLocks noGrp="1"/>
          </p:cNvSpPr>
          <p:nvPr>
            <p:ph type="title"/>
          </p:nvPr>
        </p:nvSpPr>
        <p:spPr>
          <a:xfrm>
            <a:off x="152400" y="381000"/>
            <a:ext cx="8991600" cy="639762"/>
          </a:xfrm>
        </p:spPr>
        <p:txBody>
          <a:bodyPr>
            <a:noAutofit/>
          </a:bodyPr>
          <a:lstStyle/>
          <a:p>
            <a:r>
              <a:rPr lang="en-US" sz="3200" b="1" dirty="0" smtClean="0"/>
              <a:t>University positions BBA (2016-19) 2</a:t>
            </a:r>
            <a:r>
              <a:rPr lang="en-US" sz="3200" b="1" baseline="30000" dirty="0" smtClean="0"/>
              <a:t>nd</a:t>
            </a:r>
            <a:r>
              <a:rPr lang="en-US" sz="3200" b="1" dirty="0" smtClean="0"/>
              <a:t>  Sem</a:t>
            </a:r>
            <a:r>
              <a:rPr lang="en-US" sz="3200" dirty="0" smtClean="0"/>
              <a:t/>
            </a:r>
            <a:br>
              <a:rPr lang="en-US" sz="3200" dirty="0" smtClean="0"/>
            </a:br>
            <a:endParaRPr lang="en-US" sz="3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s.png"/>
          <p:cNvPicPr>
            <a:picLocks noChangeAspect="1"/>
          </p:cNvPicPr>
          <p:nvPr/>
        </p:nvPicPr>
        <p:blipFill>
          <a:blip r:embed="rId2" cstate="print"/>
          <a:stretch>
            <a:fillRect/>
          </a:stretch>
        </p:blipFill>
        <p:spPr>
          <a:xfrm>
            <a:off x="1371600" y="3505200"/>
            <a:ext cx="6019800" cy="2286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itle 4"/>
          <p:cNvSpPr>
            <a:spLocks noGrp="1"/>
          </p:cNvSpPr>
          <p:nvPr>
            <p:ph type="title" idx="4294967295"/>
          </p:nvPr>
        </p:nvSpPr>
        <p:spPr>
          <a:xfrm>
            <a:off x="457200" y="304800"/>
            <a:ext cx="8229600" cy="1143000"/>
          </a:xfrm>
        </p:spPr>
        <p:txBody>
          <a:bodyPr>
            <a:normAutofit/>
          </a:bodyPr>
          <a:lstStyle/>
          <a:p>
            <a:r>
              <a:rPr lang="en-US" sz="5400" b="1" dirty="0" smtClean="0"/>
              <a:t>SURPRISE OBJECTIVE TEST</a:t>
            </a:r>
            <a:endParaRPr lang="en-US" sz="5400" b="1" dirty="0"/>
          </a:p>
        </p:txBody>
      </p:sp>
      <p:sp>
        <p:nvSpPr>
          <p:cNvPr id="4" name="Rectangle 3"/>
          <p:cNvSpPr/>
          <p:nvPr/>
        </p:nvSpPr>
        <p:spPr>
          <a:xfrm>
            <a:off x="6400800" y="6172200"/>
            <a:ext cx="2490425" cy="400110"/>
          </a:xfrm>
          <a:prstGeom prst="rect">
            <a:avLst/>
          </a:prstGeom>
        </p:spPr>
        <p:txBody>
          <a:bodyPr wrap="none">
            <a:spAutoFit/>
          </a:bodyPr>
          <a:lstStyle/>
          <a:p>
            <a:r>
              <a:rPr lang="en-US" sz="2000" b="1" dirty="0" smtClean="0">
                <a:solidFill>
                  <a:srgbClr val="FF0000"/>
                </a:solidFill>
              </a:rPr>
              <a:t>8/11 September 2017</a:t>
            </a:r>
            <a:endParaRPr lang="en-US" sz="2000" dirty="0">
              <a:solidFill>
                <a:srgbClr val="FF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20170908_105233.jpg"/>
          <p:cNvPicPr>
            <a:picLocks noChangeAspect="1"/>
          </p:cNvPicPr>
          <p:nvPr/>
        </p:nvPicPr>
        <p:blipFill>
          <a:blip r:embed="rId2" cstate="print">
            <a:lum bright="10000"/>
          </a:blip>
          <a:stretch>
            <a:fillRect/>
          </a:stretch>
        </p:blipFill>
        <p:spPr>
          <a:xfrm>
            <a:off x="304800" y="381000"/>
            <a:ext cx="4044462" cy="4724400"/>
          </a:xfrm>
          <a:prstGeom prst="rect">
            <a:avLst/>
          </a:prstGeom>
        </p:spPr>
      </p:pic>
      <p:pic>
        <p:nvPicPr>
          <p:cNvPr id="3" name="Picture 2" descr="IMG_20170908_105327.jpg"/>
          <p:cNvPicPr>
            <a:picLocks noChangeAspect="1"/>
          </p:cNvPicPr>
          <p:nvPr/>
        </p:nvPicPr>
        <p:blipFill>
          <a:blip r:embed="rId3" cstate="print">
            <a:lum bright="10000"/>
          </a:blip>
          <a:srcRect t="34444"/>
          <a:stretch>
            <a:fillRect/>
          </a:stretch>
        </p:blipFill>
        <p:spPr>
          <a:xfrm>
            <a:off x="4572000" y="381000"/>
            <a:ext cx="4191000" cy="4724400"/>
          </a:xfrm>
          <a:prstGeom prst="rect">
            <a:avLst/>
          </a:prstGeom>
        </p:spPr>
      </p:pic>
      <p:sp>
        <p:nvSpPr>
          <p:cNvPr id="16385" name="Rectangle 1"/>
          <p:cNvSpPr>
            <a:spLocks noChangeArrowheads="1"/>
          </p:cNvSpPr>
          <p:nvPr/>
        </p:nvSpPr>
        <p:spPr bwMode="auto">
          <a:xfrm>
            <a:off x="0" y="5715000"/>
            <a:ext cx="9198993" cy="4770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500"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The first SOT was held on 8</a:t>
            </a:r>
            <a:r>
              <a:rPr kumimoji="0" lang="en-US" sz="2500" b="1" i="0" u="none" strike="noStrike" cap="none" normalizeH="0" baseline="30000" dirty="0" smtClean="0">
                <a:ln>
                  <a:noFill/>
                </a:ln>
                <a:solidFill>
                  <a:srgbClr val="1D1B11"/>
                </a:solidFill>
                <a:effectLst/>
                <a:latin typeface="Times New Roman" pitchFamily="18" charset="0"/>
                <a:ea typeface="Calibri" pitchFamily="34" charset="0"/>
                <a:cs typeface="Times New Roman" pitchFamily="18" charset="0"/>
              </a:rPr>
              <a:t>th</a:t>
            </a:r>
            <a:r>
              <a:rPr kumimoji="0" lang="en-US" sz="2500"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sept and was successfully conducted.</a:t>
            </a:r>
            <a:endParaRPr kumimoji="0" lang="en-US" sz="2500"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minar_logo.gif"/>
          <p:cNvPicPr>
            <a:picLocks noChangeAspect="1"/>
          </p:cNvPicPr>
          <p:nvPr/>
        </p:nvPicPr>
        <p:blipFill>
          <a:blip r:embed="rId2" cstate="print"/>
          <a:stretch>
            <a:fillRect/>
          </a:stretch>
        </p:blipFill>
        <p:spPr>
          <a:xfrm>
            <a:off x="762000" y="228600"/>
            <a:ext cx="7391400" cy="2971800"/>
          </a:xfrm>
          <a:prstGeom prst="rect">
            <a:avLst/>
          </a:prstGeom>
        </p:spPr>
      </p:pic>
      <p:sp>
        <p:nvSpPr>
          <p:cNvPr id="3" name="Rectangle 2"/>
          <p:cNvSpPr/>
          <p:nvPr/>
        </p:nvSpPr>
        <p:spPr>
          <a:xfrm>
            <a:off x="6705600" y="6172200"/>
            <a:ext cx="2120132" cy="400110"/>
          </a:xfrm>
          <a:prstGeom prst="rect">
            <a:avLst/>
          </a:prstGeom>
        </p:spPr>
        <p:txBody>
          <a:bodyPr wrap="none">
            <a:spAutoFit/>
          </a:bodyPr>
          <a:lstStyle/>
          <a:p>
            <a:r>
              <a:rPr lang="en-US" sz="2000" b="1" dirty="0" smtClean="0">
                <a:solidFill>
                  <a:srgbClr val="FF0000"/>
                </a:solidFill>
              </a:rPr>
              <a:t>8 September 2017</a:t>
            </a:r>
            <a:endParaRPr lang="en-US" sz="2000" dirty="0">
              <a:solidFill>
                <a:srgbClr val="FF0000"/>
              </a:solidFill>
            </a:endParaRPr>
          </a:p>
        </p:txBody>
      </p:sp>
      <p:pic>
        <p:nvPicPr>
          <p:cNvPr id="4" name="Picture 3" descr="IYC-International-Youth-Conference-2015-logo.png"/>
          <p:cNvPicPr>
            <a:picLocks noChangeAspect="1"/>
          </p:cNvPicPr>
          <p:nvPr/>
        </p:nvPicPr>
        <p:blipFill>
          <a:blip r:embed="rId3" cstate="print"/>
          <a:srcRect l="23423" t="34611"/>
          <a:stretch>
            <a:fillRect/>
          </a:stretch>
        </p:blipFill>
        <p:spPr>
          <a:xfrm>
            <a:off x="838200" y="3581400"/>
            <a:ext cx="7467600" cy="228600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4185 (1).JPG"/>
          <p:cNvPicPr>
            <a:picLocks noChangeAspect="1"/>
          </p:cNvPicPr>
          <p:nvPr/>
        </p:nvPicPr>
        <p:blipFill>
          <a:blip r:embed="rId2" cstate="print"/>
          <a:srcRect l="9167" t="28750" r="29167"/>
          <a:stretch>
            <a:fillRect/>
          </a:stretch>
        </p:blipFill>
        <p:spPr>
          <a:xfrm>
            <a:off x="228600" y="228600"/>
            <a:ext cx="4267200" cy="3169508"/>
          </a:xfrm>
          <a:prstGeom prst="rect">
            <a:avLst/>
          </a:prstGeom>
        </p:spPr>
      </p:pic>
      <p:pic>
        <p:nvPicPr>
          <p:cNvPr id="4" name="Picture 3" descr="IMG_4190.JPG"/>
          <p:cNvPicPr>
            <a:picLocks noChangeAspect="1"/>
          </p:cNvPicPr>
          <p:nvPr/>
        </p:nvPicPr>
        <p:blipFill>
          <a:blip r:embed="rId3" cstate="print"/>
          <a:srcRect l="25000" t="30000" r="7500"/>
          <a:stretch>
            <a:fillRect/>
          </a:stretch>
        </p:blipFill>
        <p:spPr>
          <a:xfrm>
            <a:off x="228600" y="3581400"/>
            <a:ext cx="4267200" cy="2950163"/>
          </a:xfrm>
          <a:prstGeom prst="rect">
            <a:avLst/>
          </a:prstGeom>
        </p:spPr>
      </p:pic>
      <p:sp>
        <p:nvSpPr>
          <p:cNvPr id="5" name="Rectangle 4"/>
          <p:cNvSpPr/>
          <p:nvPr/>
        </p:nvSpPr>
        <p:spPr>
          <a:xfrm>
            <a:off x="4572000" y="304800"/>
            <a:ext cx="4343400" cy="5940088"/>
          </a:xfrm>
          <a:prstGeom prst="rect">
            <a:avLst/>
          </a:prstGeom>
        </p:spPr>
        <p:txBody>
          <a:bodyPr wrap="square">
            <a:spAutoFit/>
          </a:bodyPr>
          <a:lstStyle/>
          <a:p>
            <a:pPr algn="just"/>
            <a:r>
              <a:rPr lang="en-US" sz="2000" dirty="0" smtClean="0">
                <a:latin typeface="Times New Roman" pitchFamily="18" charset="0"/>
                <a:cs typeface="Times New Roman" pitchFamily="18" charset="0"/>
              </a:rPr>
              <a:t>A soulful session of youth development for PIETians was organized by pure and human souls </a:t>
            </a:r>
            <a:r>
              <a:rPr lang="en-US" sz="2000" dirty="0" smtClean="0">
                <a:latin typeface="Times New Roman" pitchFamily="18" charset="0"/>
                <a:cs typeface="Times New Roman" pitchFamily="18" charset="0"/>
              </a:rPr>
              <a:t>BRAHMAKUMARIS on 8/09/2017 </a:t>
            </a:r>
            <a:r>
              <a:rPr lang="en-US" sz="2000" dirty="0" smtClean="0">
                <a:latin typeface="Times New Roman" pitchFamily="18" charset="0"/>
                <a:cs typeface="Times New Roman" pitchFamily="18" charset="0"/>
              </a:rPr>
              <a:t>at Madlauda.(Panipat)</a:t>
            </a:r>
          </a:p>
          <a:p>
            <a:pPr algn="just"/>
            <a:r>
              <a:rPr lang="en-US" sz="2000" dirty="0" smtClean="0">
                <a:latin typeface="Times New Roman" pitchFamily="18" charset="0"/>
                <a:cs typeface="Times New Roman" pitchFamily="18" charset="0"/>
              </a:rPr>
              <a:t>Around 100 of students attended that event.</a:t>
            </a:r>
          </a:p>
          <a:p>
            <a:pPr algn="just"/>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Their valuable </a:t>
            </a:r>
            <a:r>
              <a:rPr lang="en-US" sz="2000" dirty="0" smtClean="0">
                <a:latin typeface="Times New Roman" pitchFamily="18" charset="0"/>
                <a:cs typeface="Times New Roman" pitchFamily="18" charset="0"/>
              </a:rPr>
              <a:t>words </a:t>
            </a:r>
            <a:r>
              <a:rPr lang="en-US" sz="2000" dirty="0" smtClean="0">
                <a:latin typeface="Times New Roman" pitchFamily="18" charset="0"/>
                <a:cs typeface="Times New Roman" pitchFamily="18" charset="0"/>
              </a:rPr>
              <a:t>e</a:t>
            </a:r>
            <a:r>
              <a:rPr lang="en-US" sz="2000" dirty="0" smtClean="0">
                <a:latin typeface="Times New Roman" pitchFamily="18" charset="0"/>
                <a:cs typeface="Times New Roman" pitchFamily="18" charset="0"/>
              </a:rPr>
              <a:t>nlightening </a:t>
            </a:r>
            <a:r>
              <a:rPr lang="en-US" sz="2000" dirty="0" smtClean="0">
                <a:latin typeface="Times New Roman" pitchFamily="18" charset="0"/>
                <a:cs typeface="Times New Roman" pitchFamily="18" charset="0"/>
              </a:rPr>
              <a:t>candle to those fortunate kids who got the privilege to attend that youth development session. The calmness of the place was so divine that it left us stunned and their valuable speeches were so good.</a:t>
            </a:r>
          </a:p>
          <a:p>
            <a:pPr algn="just"/>
            <a:endParaRPr lang="en-US" sz="2000" dirty="0" smtClean="0">
              <a:latin typeface="Times New Roman" pitchFamily="18" charset="0"/>
              <a:cs typeface="Times New Roman" pitchFamily="18" charset="0"/>
            </a:endParaRPr>
          </a:p>
          <a:p>
            <a:pPr algn="just"/>
            <a:r>
              <a:rPr lang="en-US" sz="2000" dirty="0" smtClean="0">
                <a:latin typeface="Times New Roman" pitchFamily="18" charset="0"/>
                <a:cs typeface="Times New Roman" pitchFamily="18" charset="0"/>
              </a:rPr>
              <a:t>Under the guidance of those people we learned to cope up with the issues the face in our daily life. Over and all it was such a divine experience to witness.</a:t>
            </a:r>
            <a:endParaRPr lang="en-US" sz="2000" dirty="0">
              <a:latin typeface="Times New Roman" pitchFamily="18" charset="0"/>
              <a:cs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ve-Session-Logo-on-Learning-01-1024x205.png"/>
          <p:cNvPicPr>
            <a:picLocks noChangeAspect="1"/>
          </p:cNvPicPr>
          <p:nvPr/>
        </p:nvPicPr>
        <p:blipFill>
          <a:blip r:embed="rId2" cstate="print"/>
          <a:srcRect t="8108" b="5405"/>
          <a:stretch>
            <a:fillRect/>
          </a:stretch>
        </p:blipFill>
        <p:spPr>
          <a:xfrm>
            <a:off x="381000" y="0"/>
            <a:ext cx="8382000" cy="2438400"/>
          </a:xfrm>
          <a:prstGeom prst="rect">
            <a:avLst/>
          </a:prstGeom>
        </p:spPr>
      </p:pic>
      <p:pic>
        <p:nvPicPr>
          <p:cNvPr id="5" name="Picture 4" descr="20170911_112507 (1).jpg"/>
          <p:cNvPicPr>
            <a:picLocks noChangeAspect="1"/>
          </p:cNvPicPr>
          <p:nvPr/>
        </p:nvPicPr>
        <p:blipFill>
          <a:blip r:embed="rId3" cstate="print">
            <a:lum bright="10000"/>
          </a:blip>
          <a:stretch>
            <a:fillRect/>
          </a:stretch>
        </p:blipFill>
        <p:spPr>
          <a:xfrm>
            <a:off x="1295400" y="2362200"/>
            <a:ext cx="6172200" cy="3581400"/>
          </a:xfrm>
          <a:prstGeom prst="rect">
            <a:avLst/>
          </a:prstGeom>
        </p:spPr>
      </p:pic>
      <p:sp>
        <p:nvSpPr>
          <p:cNvPr id="6" name="Rectangle 5"/>
          <p:cNvSpPr/>
          <p:nvPr/>
        </p:nvSpPr>
        <p:spPr>
          <a:xfrm>
            <a:off x="6894025" y="304800"/>
            <a:ext cx="2249975" cy="400110"/>
          </a:xfrm>
          <a:prstGeom prst="rect">
            <a:avLst/>
          </a:prstGeom>
        </p:spPr>
        <p:txBody>
          <a:bodyPr wrap="none">
            <a:spAutoFit/>
          </a:bodyPr>
          <a:lstStyle/>
          <a:p>
            <a:r>
              <a:rPr lang="en-US" sz="2000" b="1" dirty="0" smtClean="0">
                <a:solidFill>
                  <a:srgbClr val="FF0000"/>
                </a:solidFill>
              </a:rPr>
              <a:t>11 September 2017</a:t>
            </a:r>
            <a:endParaRPr lang="en-US" sz="2000" dirty="0">
              <a:solidFill>
                <a:srgbClr val="FF0000"/>
              </a:solidFill>
            </a:endParaRPr>
          </a:p>
        </p:txBody>
      </p:sp>
      <p:sp>
        <p:nvSpPr>
          <p:cNvPr id="13313" name="Rectangle 1"/>
          <p:cNvSpPr>
            <a:spLocks noChangeArrowheads="1"/>
          </p:cNvSpPr>
          <p:nvPr/>
        </p:nvSpPr>
        <p:spPr bwMode="auto">
          <a:xfrm>
            <a:off x="0" y="6019800"/>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On 11</a:t>
            </a:r>
            <a:r>
              <a:rPr kumimoji="0" lang="en-US" b="1" i="0" u="none" strike="noStrike" cap="none" normalizeH="0" baseline="30000" dirty="0" smtClean="0">
                <a:ln>
                  <a:noFill/>
                </a:ln>
                <a:solidFill>
                  <a:srgbClr val="1D1B11"/>
                </a:solidFill>
                <a:effectLst/>
                <a:latin typeface="Times New Roman" pitchFamily="18" charset="0"/>
                <a:ea typeface="Calibri" pitchFamily="34" charset="0"/>
                <a:cs typeface="Times New Roman" pitchFamily="18" charset="0"/>
              </a:rPr>
              <a:t>th</a:t>
            </a:r>
            <a:r>
              <a:rPr kumimoji="0" lang="en-US"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a:t>
            </a:r>
            <a:r>
              <a:rPr kumimoji="0" lang="en-US" b="1" i="0" u="none" strike="noStrike" cap="none" normalizeH="0" baseline="0" dirty="0" err="1" smtClean="0">
                <a:ln>
                  <a:noFill/>
                </a:ln>
                <a:solidFill>
                  <a:srgbClr val="1D1B11"/>
                </a:solidFill>
                <a:effectLst/>
                <a:latin typeface="Times New Roman" pitchFamily="18" charset="0"/>
                <a:ea typeface="Calibri" pitchFamily="34" charset="0"/>
                <a:cs typeface="Times New Roman" pitchFamily="18" charset="0"/>
              </a:rPr>
              <a:t>september</a:t>
            </a:r>
            <a:r>
              <a:rPr kumimoji="0" lang="en-US"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BBA students attended the virtual live session of the Prime Minister on ‘Young India, New India’</a:t>
            </a:r>
            <a:endParaRPr kumimoji="0" lang="en-US" b="1"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0170911_110543.jpg"/>
          <p:cNvPicPr>
            <a:picLocks noChangeAspect="1"/>
          </p:cNvPicPr>
          <p:nvPr/>
        </p:nvPicPr>
        <p:blipFill>
          <a:blip r:embed="rId2" cstate="print"/>
          <a:stretch>
            <a:fillRect/>
          </a:stretch>
        </p:blipFill>
        <p:spPr>
          <a:xfrm>
            <a:off x="0" y="0"/>
            <a:ext cx="6493934" cy="3652838"/>
          </a:xfrm>
          <a:prstGeom prst="rect">
            <a:avLst/>
          </a:prstGeom>
        </p:spPr>
      </p:pic>
      <p:pic>
        <p:nvPicPr>
          <p:cNvPr id="3" name="Picture 2" descr="20170911_110557.jpg"/>
          <p:cNvPicPr>
            <a:picLocks noChangeAspect="1"/>
          </p:cNvPicPr>
          <p:nvPr/>
        </p:nvPicPr>
        <p:blipFill>
          <a:blip r:embed="rId3" cstate="print"/>
          <a:srcRect l="20833" t="18889" r="48333" b="21852"/>
          <a:stretch>
            <a:fillRect/>
          </a:stretch>
        </p:blipFill>
        <p:spPr>
          <a:xfrm>
            <a:off x="0" y="3810000"/>
            <a:ext cx="2819400" cy="3048000"/>
          </a:xfrm>
          <a:prstGeom prst="rect">
            <a:avLst/>
          </a:prstGeom>
        </p:spPr>
      </p:pic>
      <p:pic>
        <p:nvPicPr>
          <p:cNvPr id="4" name="Picture 3" descr="20170911_110001.jpg"/>
          <p:cNvPicPr>
            <a:picLocks noChangeAspect="1"/>
          </p:cNvPicPr>
          <p:nvPr/>
        </p:nvPicPr>
        <p:blipFill>
          <a:blip r:embed="rId4" cstate="print"/>
          <a:stretch>
            <a:fillRect/>
          </a:stretch>
        </p:blipFill>
        <p:spPr>
          <a:xfrm>
            <a:off x="3048000" y="3886200"/>
            <a:ext cx="5486400" cy="2971800"/>
          </a:xfrm>
          <a:prstGeom prst="rect">
            <a:avLst/>
          </a:prstGeom>
        </p:spPr>
      </p:pic>
      <p:pic>
        <p:nvPicPr>
          <p:cNvPr id="5" name="Picture 4" descr="20170911_105954.jpg"/>
          <p:cNvPicPr>
            <a:picLocks noChangeAspect="1"/>
          </p:cNvPicPr>
          <p:nvPr/>
        </p:nvPicPr>
        <p:blipFill>
          <a:blip r:embed="rId5" cstate="print"/>
          <a:srcRect l="21951" r="25000" b="34959"/>
          <a:stretch>
            <a:fillRect/>
          </a:stretch>
        </p:blipFill>
        <p:spPr>
          <a:xfrm>
            <a:off x="6553200" y="152400"/>
            <a:ext cx="2362200" cy="1524000"/>
          </a:xfrm>
          <a:prstGeom prst="rect">
            <a:avLst/>
          </a:prstGeom>
        </p:spPr>
      </p:pic>
      <p:pic>
        <p:nvPicPr>
          <p:cNvPr id="6" name="Picture 5" descr="20170911_110237.jpg"/>
          <p:cNvPicPr>
            <a:picLocks noChangeAspect="1"/>
          </p:cNvPicPr>
          <p:nvPr/>
        </p:nvPicPr>
        <p:blipFill>
          <a:blip r:embed="rId6" cstate="print"/>
          <a:srcRect l="38333" t="28148" r="35000" b="51111"/>
          <a:stretch>
            <a:fillRect/>
          </a:stretch>
        </p:blipFill>
        <p:spPr>
          <a:xfrm>
            <a:off x="6553200" y="1828800"/>
            <a:ext cx="2438400" cy="1524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533400" y="381000"/>
            <a:ext cx="8229600" cy="868362"/>
          </a:xfrm>
        </p:spPr>
        <p:txBody>
          <a:bodyPr>
            <a:normAutofit fontScale="90000"/>
          </a:bodyPr>
          <a:lstStyle/>
          <a:p>
            <a:r>
              <a:rPr lang="en-US" dirty="0" smtClean="0"/>
              <a:t>BBA STAR PROGRAMME</a:t>
            </a:r>
            <a:br>
              <a:rPr lang="en-US" dirty="0" smtClean="0"/>
            </a:br>
            <a:endParaRPr lang="en-US" dirty="0" smtClean="0"/>
          </a:p>
        </p:txBody>
      </p:sp>
      <p:sp>
        <p:nvSpPr>
          <p:cNvPr id="49155" name="Content Placeholder 2"/>
          <p:cNvSpPr>
            <a:spLocks noGrp="1"/>
          </p:cNvSpPr>
          <p:nvPr>
            <p:ph idx="1"/>
          </p:nvPr>
        </p:nvSpPr>
        <p:spPr/>
        <p:txBody>
          <a:bodyPr/>
          <a:lstStyle/>
          <a:p>
            <a:endParaRPr lang="en-US" smtClean="0"/>
          </a:p>
          <a:p>
            <a:endParaRPr lang="en-US" smtClean="0"/>
          </a:p>
        </p:txBody>
      </p:sp>
      <p:pic>
        <p:nvPicPr>
          <p:cNvPr id="49156" name="Content Placeholder 4" descr="good-student-clipart-text1448_3.jpg"/>
          <p:cNvPicPr>
            <a:picLocks noChangeAspect="1"/>
          </p:cNvPicPr>
          <p:nvPr/>
        </p:nvPicPr>
        <p:blipFill>
          <a:blip r:embed="rId2" cstate="print"/>
          <a:srcRect/>
          <a:stretch>
            <a:fillRect/>
          </a:stretch>
        </p:blipFill>
        <p:spPr bwMode="auto">
          <a:xfrm>
            <a:off x="2438400" y="1295400"/>
            <a:ext cx="3714750" cy="4473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4238"/>
          </a:xfrm>
        </p:spPr>
        <p:txBody>
          <a:bodyPr/>
          <a:lstStyle/>
          <a:p>
            <a:r>
              <a:rPr lang="en-US" dirty="0" smtClean="0"/>
              <a:t>ROUND-1 Written Test</a:t>
            </a:r>
            <a:endParaRPr lang="en-US" dirty="0"/>
          </a:p>
        </p:txBody>
      </p:sp>
      <p:pic>
        <p:nvPicPr>
          <p:cNvPr id="4" name="Content Placeholder 3" descr="IMG-20170911-WA0007.jpg"/>
          <p:cNvPicPr>
            <a:picLocks noGrp="1" noChangeAspect="1"/>
          </p:cNvPicPr>
          <p:nvPr>
            <p:ph idx="1"/>
          </p:nvPr>
        </p:nvPicPr>
        <p:blipFill>
          <a:blip r:embed="rId2" cstate="print">
            <a:lum bright="10000"/>
          </a:blip>
          <a:stretch>
            <a:fillRect/>
          </a:stretch>
        </p:blipFill>
        <p:spPr>
          <a:xfrm>
            <a:off x="228600" y="914400"/>
            <a:ext cx="4724400" cy="2845923"/>
          </a:xfrm>
        </p:spPr>
      </p:pic>
      <p:pic>
        <p:nvPicPr>
          <p:cNvPr id="5" name="Picture 4" descr="IMG-20170911-WA0016.jpg"/>
          <p:cNvPicPr>
            <a:picLocks noChangeAspect="1"/>
          </p:cNvPicPr>
          <p:nvPr/>
        </p:nvPicPr>
        <p:blipFill>
          <a:blip r:embed="rId3" cstate="print">
            <a:lum bright="10000"/>
          </a:blip>
          <a:stretch>
            <a:fillRect/>
          </a:stretch>
        </p:blipFill>
        <p:spPr>
          <a:xfrm>
            <a:off x="4038600" y="3733800"/>
            <a:ext cx="4800600" cy="2852739"/>
          </a:xfrm>
          <a:prstGeom prst="rect">
            <a:avLst/>
          </a:prstGeom>
        </p:spPr>
      </p:pic>
      <p:sp>
        <p:nvSpPr>
          <p:cNvPr id="6" name="Rectangle 5"/>
          <p:cNvSpPr/>
          <p:nvPr/>
        </p:nvSpPr>
        <p:spPr>
          <a:xfrm>
            <a:off x="228600" y="6172200"/>
            <a:ext cx="2249975" cy="400110"/>
          </a:xfrm>
          <a:prstGeom prst="rect">
            <a:avLst/>
          </a:prstGeom>
        </p:spPr>
        <p:txBody>
          <a:bodyPr wrap="none">
            <a:spAutoFit/>
          </a:bodyPr>
          <a:lstStyle/>
          <a:p>
            <a:r>
              <a:rPr lang="en-US" sz="2000" b="1" dirty="0" smtClean="0">
                <a:solidFill>
                  <a:srgbClr val="FF0000"/>
                </a:solidFill>
              </a:rPr>
              <a:t>11 September 2017</a:t>
            </a:r>
            <a:endParaRPr lang="en-US" sz="2000" dirty="0">
              <a:solidFill>
                <a:srgbClr val="FF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762000"/>
          </a:xfrm>
        </p:spPr>
        <p:txBody>
          <a:bodyPr/>
          <a:lstStyle/>
          <a:p>
            <a:r>
              <a:rPr lang="en-US" dirty="0" smtClean="0"/>
              <a:t>ROUND-2 Group Discussion</a:t>
            </a:r>
            <a:endParaRPr lang="en-US" dirty="0"/>
          </a:p>
        </p:txBody>
      </p:sp>
      <p:pic>
        <p:nvPicPr>
          <p:cNvPr id="6" name="Content Placeholder 5" descr="Group-Discussion.jpg"/>
          <p:cNvPicPr>
            <a:picLocks noGrp="1" noChangeAspect="1"/>
          </p:cNvPicPr>
          <p:nvPr>
            <p:ph idx="1"/>
          </p:nvPr>
        </p:nvPicPr>
        <p:blipFill>
          <a:blip r:embed="rId2" cstate="print"/>
          <a:stretch>
            <a:fillRect/>
          </a:stretch>
        </p:blipFill>
        <p:spPr>
          <a:xfrm>
            <a:off x="457200" y="838200"/>
            <a:ext cx="3352800" cy="3124200"/>
          </a:xfrm>
        </p:spPr>
      </p:pic>
      <p:sp>
        <p:nvSpPr>
          <p:cNvPr id="5" name="Rectangle 4"/>
          <p:cNvSpPr/>
          <p:nvPr/>
        </p:nvSpPr>
        <p:spPr>
          <a:xfrm>
            <a:off x="6894025" y="0"/>
            <a:ext cx="2249975" cy="400110"/>
          </a:xfrm>
          <a:prstGeom prst="rect">
            <a:avLst/>
          </a:prstGeom>
        </p:spPr>
        <p:txBody>
          <a:bodyPr wrap="none">
            <a:spAutoFit/>
          </a:bodyPr>
          <a:lstStyle/>
          <a:p>
            <a:r>
              <a:rPr lang="en-US" sz="2000" b="1" dirty="0" smtClean="0">
                <a:solidFill>
                  <a:srgbClr val="FF0000"/>
                </a:solidFill>
              </a:rPr>
              <a:t>22 September 2017</a:t>
            </a:r>
            <a:endParaRPr lang="en-US" sz="2000" dirty="0">
              <a:solidFill>
                <a:srgbClr val="FF0000"/>
              </a:solidFill>
            </a:endParaRPr>
          </a:p>
        </p:txBody>
      </p:sp>
      <p:pic>
        <p:nvPicPr>
          <p:cNvPr id="1026" name="Picture 2" descr="C:\Users\two\Desktop\Bba star Round 2 GD\IMG-20170923-WA0004.jpg"/>
          <p:cNvPicPr>
            <a:picLocks noChangeAspect="1" noChangeArrowheads="1"/>
          </p:cNvPicPr>
          <p:nvPr/>
        </p:nvPicPr>
        <p:blipFill>
          <a:blip r:embed="rId3" cstate="print"/>
          <a:srcRect/>
          <a:stretch>
            <a:fillRect/>
          </a:stretch>
        </p:blipFill>
        <p:spPr bwMode="auto">
          <a:xfrm>
            <a:off x="4267200" y="685800"/>
            <a:ext cx="4159091" cy="3124200"/>
          </a:xfrm>
          <a:prstGeom prst="rect">
            <a:avLst/>
          </a:prstGeom>
          <a:noFill/>
        </p:spPr>
      </p:pic>
      <p:pic>
        <p:nvPicPr>
          <p:cNvPr id="1027" name="Picture 3" descr="C:\Users\two\Desktop\Bba star Round 2 GD\IMG-20170923-WA0009.jpg"/>
          <p:cNvPicPr>
            <a:picLocks noChangeAspect="1" noChangeArrowheads="1"/>
          </p:cNvPicPr>
          <p:nvPr/>
        </p:nvPicPr>
        <p:blipFill>
          <a:blip r:embed="rId4" cstate="print"/>
          <a:srcRect/>
          <a:stretch>
            <a:fillRect/>
          </a:stretch>
        </p:blipFill>
        <p:spPr bwMode="auto">
          <a:xfrm>
            <a:off x="304800" y="3962400"/>
            <a:ext cx="3505200" cy="263301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5" descr="IMG-20161109-WA0010.jpg"/>
          <p:cNvPicPr>
            <a:picLocks noChangeAspect="1"/>
          </p:cNvPicPr>
          <p:nvPr/>
        </p:nvPicPr>
        <p:blipFill>
          <a:blip r:embed="rId2" cstate="print">
            <a:lum bright="10000"/>
          </a:blip>
          <a:srcRect/>
          <a:stretch>
            <a:fillRect/>
          </a:stretch>
        </p:blipFill>
        <p:spPr>
          <a:xfrm>
            <a:off x="6400800" y="0"/>
            <a:ext cx="2743200" cy="3276600"/>
          </a:xfrm>
          <a:prstGeom prst="rect">
            <a:avLst/>
          </a:prstGeom>
          <a:ln w="38100" cap="sq">
            <a:solidFill>
              <a:srgbClr val="000000"/>
            </a:solidFill>
          </a:ln>
          <a:effectLst>
            <a:outerShdw blurRad="50800" dist="38100" dir="2700000" algn="tl" rotWithShape="0">
              <a:srgbClr val="000000">
                <a:alpha val="43000"/>
              </a:srgbClr>
            </a:outerShdw>
          </a:effectLst>
        </p:spPr>
      </p:pic>
      <p:pic>
        <p:nvPicPr>
          <p:cNvPr id="3" name="Picture 2" descr="PhotoGrid_1499953146269.jpg"/>
          <p:cNvPicPr>
            <a:picLocks noChangeAspect="1"/>
          </p:cNvPicPr>
          <p:nvPr/>
        </p:nvPicPr>
        <p:blipFill>
          <a:blip r:embed="rId3" cstate="print">
            <a:lum bright="10000"/>
          </a:blip>
          <a:srcRect l="2483" t="7778" r="2483"/>
          <a:stretch>
            <a:fillRect/>
          </a:stretch>
        </p:blipFill>
        <p:spPr>
          <a:xfrm>
            <a:off x="6400800" y="3352800"/>
            <a:ext cx="27432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descr="logo_editorial_writers_by_lucilamartinez-d8vr7kv.png"/>
          <p:cNvPicPr>
            <a:picLocks noChangeAspect="1"/>
          </p:cNvPicPr>
          <p:nvPr/>
        </p:nvPicPr>
        <p:blipFill>
          <a:blip r:embed="rId4" cstate="print"/>
          <a:srcRect t="28889" b="33333"/>
          <a:stretch>
            <a:fillRect/>
          </a:stretch>
        </p:blipFill>
        <p:spPr>
          <a:xfrm>
            <a:off x="152400" y="1"/>
            <a:ext cx="2514600" cy="609599"/>
          </a:xfrm>
          <a:prstGeom prst="rect">
            <a:avLst/>
          </a:prstGeom>
        </p:spPr>
      </p:pic>
      <p:pic>
        <p:nvPicPr>
          <p:cNvPr id="8" name="Picture 7" descr="editorial-logo.jpg"/>
          <p:cNvPicPr>
            <a:picLocks noChangeAspect="1"/>
          </p:cNvPicPr>
          <p:nvPr/>
        </p:nvPicPr>
        <p:blipFill>
          <a:blip r:embed="rId5" cstate="print"/>
          <a:srcRect t="29166"/>
          <a:stretch>
            <a:fillRect/>
          </a:stretch>
        </p:blipFill>
        <p:spPr>
          <a:xfrm>
            <a:off x="3429000" y="0"/>
            <a:ext cx="2286000" cy="762000"/>
          </a:xfrm>
          <a:prstGeom prst="rect">
            <a:avLst/>
          </a:prstGeom>
        </p:spPr>
      </p:pic>
      <p:sp>
        <p:nvSpPr>
          <p:cNvPr id="10" name="Rectangle 9"/>
          <p:cNvSpPr/>
          <p:nvPr/>
        </p:nvSpPr>
        <p:spPr>
          <a:xfrm>
            <a:off x="304800" y="1143000"/>
            <a:ext cx="5486400" cy="969496"/>
          </a:xfrm>
          <a:prstGeom prst="rect">
            <a:avLst/>
          </a:prstGeom>
        </p:spPr>
        <p:txBody>
          <a:bodyPr wrap="square">
            <a:spAutoFit/>
          </a:bodyPr>
          <a:lstStyle/>
          <a:p>
            <a:pPr algn="just"/>
            <a:endParaRPr lang="en-US" altLang="en-US" sz="1900" dirty="0" smtClean="0">
              <a:latin typeface="Times New Roman" pitchFamily="18" charset="0"/>
              <a:cs typeface="Times New Roman" pitchFamily="18" charset="0"/>
            </a:endParaRPr>
          </a:p>
          <a:p>
            <a:pPr algn="just"/>
            <a:endParaRPr lang="en-US" altLang="en-US" sz="1900" dirty="0" smtClean="0">
              <a:latin typeface="Times New Roman" pitchFamily="18" charset="0"/>
              <a:cs typeface="Times New Roman" pitchFamily="18" charset="0"/>
            </a:endParaRPr>
          </a:p>
          <a:p>
            <a:pPr algn="just">
              <a:buFont typeface="Arial" charset="0"/>
              <a:buChar char="•"/>
            </a:pPr>
            <a:endParaRPr lang="en-US" altLang="en-US" sz="1900" dirty="0" smtClean="0">
              <a:latin typeface="Times New Roman" pitchFamily="18" charset="0"/>
              <a:cs typeface="Times New Roman" pitchFamily="18" charset="0"/>
            </a:endParaRPr>
          </a:p>
        </p:txBody>
      </p:sp>
      <p:sp>
        <p:nvSpPr>
          <p:cNvPr id="32769" name="Rectangle 1"/>
          <p:cNvSpPr>
            <a:spLocks noChangeArrowheads="1"/>
          </p:cNvSpPr>
          <p:nvPr/>
        </p:nvSpPr>
        <p:spPr bwMode="auto">
          <a:xfrm>
            <a:off x="0" y="494185"/>
            <a:ext cx="6172200" cy="701730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1500" b="1" i="0" u="sng"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Message from the Editorial Team</a:t>
            </a: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It gives us immense joy and satisfaction to finally flash on</a:t>
            </a:r>
            <a:r>
              <a:rPr kumimoji="0" lang="en-US" sz="15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your laptop screens your very own college e-magazine. Just like the gods and the </a:t>
            </a:r>
            <a:r>
              <a:rPr kumimoji="0" lang="en-US" sz="1500" b="0" i="0" u="none" strike="noStrike" cap="none" normalizeH="0" baseline="0" dirty="0" err="1" smtClean="0">
                <a:ln>
                  <a:noFill/>
                </a:ln>
                <a:solidFill>
                  <a:srgbClr val="1D1B11"/>
                </a:solidFill>
                <a:effectLst/>
                <a:latin typeface="Times New Roman" pitchFamily="18" charset="0"/>
                <a:ea typeface="Times New Roman" pitchFamily="18" charset="0"/>
                <a:cs typeface="Times New Roman" pitchFamily="18" charset="0"/>
              </a:rPr>
              <a:t>asuras</a:t>
            </a:r>
            <a:r>
              <a:rPr kumimoji="0" lang="en-US" sz="15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churned the ocean to extract the nectar, we have tried to churn out creativity from this amass of brilliance in BBA. A lot of efforts have gone into BBA Star round 1 attended by as many as 210 students across three years and 14 sections, which would still require at least two more rounds to churn the cream.</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It all happened while the month was already marked by very important events like Teachers’ Day, Blood Donation Camp, Youth Conference, Hindi Diwas on the one hand and </a:t>
            </a:r>
            <a:r>
              <a:rPr kumimoji="0" lang="en-US" sz="15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Surprise Objective Test (SOT) </a:t>
            </a:r>
            <a:r>
              <a:rPr kumimoji="0" lang="en-US" sz="15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and preparations for CARBUNCLE on the other.</a:t>
            </a: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While all activities do not match an inch with one another, the quality of BBA students lies in smooth sailing with the rise and fall of waves.</a:t>
            </a: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We hope you enjoy reading the magazine which represents the creative side of students to a fair degree-something that we think we all need to reconnect with. Amidst the busy schedule of a 4-month semester, with 3-exams, surprise quizzes and all those assignments and problem sheets that make you want to bang your head on the wall, we tend to lose track of all the other simpler things that we are capable of, things that we could have been proud of, that can bring one satisfaction. So this time we have made an attempt to bring out the talent concealed within our student community in a newer way. This issue includes highlights of such events. We hope you enjoy reading this issue as much as we have enjoyed making it.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Prof. Jag Mohan Malhotra</a:t>
            </a: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Prof. Sakshi Garg</a:t>
            </a:r>
            <a:endParaRPr kumimoji="0" lang="en-US" sz="1500"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1500"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a:r>
            <a:br>
              <a:rPr kumimoji="0" lang="en-US" sz="1500"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b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sz="1500"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wo\Desktop\Bba star Round 2 GD\IMG-20170923-WA0013.jpg"/>
          <p:cNvPicPr>
            <a:picLocks noChangeAspect="1" noChangeArrowheads="1"/>
          </p:cNvPicPr>
          <p:nvPr/>
        </p:nvPicPr>
        <p:blipFill>
          <a:blip r:embed="rId2" cstate="print"/>
          <a:srcRect/>
          <a:stretch>
            <a:fillRect/>
          </a:stretch>
        </p:blipFill>
        <p:spPr bwMode="auto">
          <a:xfrm>
            <a:off x="533400" y="3581400"/>
            <a:ext cx="3752850" cy="2819042"/>
          </a:xfrm>
          <a:prstGeom prst="rect">
            <a:avLst/>
          </a:prstGeom>
          <a:noFill/>
        </p:spPr>
      </p:pic>
      <p:pic>
        <p:nvPicPr>
          <p:cNvPr id="2051" name="Picture 3" descr="C:\Users\two\Desktop\Bba star Round 2 GD\IMG-20170923-WA0016.jpg"/>
          <p:cNvPicPr>
            <a:picLocks noChangeAspect="1" noChangeArrowheads="1"/>
          </p:cNvPicPr>
          <p:nvPr/>
        </p:nvPicPr>
        <p:blipFill>
          <a:blip r:embed="rId3" cstate="print"/>
          <a:srcRect/>
          <a:stretch>
            <a:fillRect/>
          </a:stretch>
        </p:blipFill>
        <p:spPr bwMode="auto">
          <a:xfrm>
            <a:off x="4800600" y="3581400"/>
            <a:ext cx="3733800" cy="2804733"/>
          </a:xfrm>
          <a:prstGeom prst="rect">
            <a:avLst/>
          </a:prstGeom>
          <a:noFill/>
        </p:spPr>
      </p:pic>
      <p:pic>
        <p:nvPicPr>
          <p:cNvPr id="2052" name="Picture 4" descr="C:\Users\two\Desktop\Bba star Round 2 GD\IMG-20170923-WA0020.jpg"/>
          <p:cNvPicPr>
            <a:picLocks noChangeAspect="1" noChangeArrowheads="1"/>
          </p:cNvPicPr>
          <p:nvPr/>
        </p:nvPicPr>
        <p:blipFill>
          <a:blip r:embed="rId4" cstate="print"/>
          <a:srcRect t="27500" b="22500"/>
          <a:stretch>
            <a:fillRect/>
          </a:stretch>
        </p:blipFill>
        <p:spPr bwMode="auto">
          <a:xfrm>
            <a:off x="457200" y="304800"/>
            <a:ext cx="8115300" cy="304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two\Desktop\Bba star Round 2 GD\IMG-20170923-WA0021.jpg"/>
          <p:cNvPicPr>
            <a:picLocks noChangeAspect="1" noChangeArrowheads="1"/>
          </p:cNvPicPr>
          <p:nvPr/>
        </p:nvPicPr>
        <p:blipFill>
          <a:blip r:embed="rId2" cstate="print"/>
          <a:srcRect/>
          <a:stretch>
            <a:fillRect/>
          </a:stretch>
        </p:blipFill>
        <p:spPr bwMode="auto">
          <a:xfrm>
            <a:off x="380999" y="381000"/>
            <a:ext cx="4057651" cy="3048000"/>
          </a:xfrm>
          <a:prstGeom prst="rect">
            <a:avLst/>
          </a:prstGeom>
          <a:noFill/>
        </p:spPr>
      </p:pic>
      <p:pic>
        <p:nvPicPr>
          <p:cNvPr id="3075" name="Picture 3" descr="C:\Users\two\Desktop\Bba star Round 2 GD\IMG-20170923-WA0008.jpg"/>
          <p:cNvPicPr>
            <a:picLocks noChangeAspect="1" noChangeArrowheads="1"/>
          </p:cNvPicPr>
          <p:nvPr/>
        </p:nvPicPr>
        <p:blipFill>
          <a:blip r:embed="rId3" cstate="print"/>
          <a:srcRect/>
          <a:stretch>
            <a:fillRect/>
          </a:stretch>
        </p:blipFill>
        <p:spPr bwMode="auto">
          <a:xfrm>
            <a:off x="4495800" y="3409682"/>
            <a:ext cx="4038600" cy="303369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indi-Diwas-Quotes-Slogans-Poems-to-Celebrate-the-Day-3.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Users\two\Downloads\final 12.9.17 21.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304800"/>
            <a:ext cx="8610600" cy="4038600"/>
          </a:xfrm>
        </p:spPr>
        <p:txBody>
          <a:bodyPr>
            <a:normAutofit fontScale="92500" lnSpcReduction="10000"/>
          </a:bodyPr>
          <a:lstStyle/>
          <a:p>
            <a:pPr algn="just"/>
            <a:r>
              <a:rPr lang="en-US" sz="2500" dirty="0" smtClean="0">
                <a:latin typeface="Times New Roman" pitchFamily="18" charset="0"/>
                <a:cs typeface="Times New Roman" pitchFamily="18" charset="0"/>
              </a:rPr>
              <a:t>Abhiwyaqti 2017 was the name of Hindi Diwas celebration program which was held on 14</a:t>
            </a:r>
            <a:r>
              <a:rPr lang="en-US" sz="2500" baseline="30000" dirty="0" smtClean="0">
                <a:latin typeface="Times New Roman" pitchFamily="18" charset="0"/>
                <a:cs typeface="Times New Roman" pitchFamily="18" charset="0"/>
              </a:rPr>
              <a:t>th</a:t>
            </a:r>
            <a:r>
              <a:rPr lang="en-US" sz="2500" dirty="0" smtClean="0">
                <a:latin typeface="Times New Roman" pitchFamily="18" charset="0"/>
                <a:cs typeface="Times New Roman" pitchFamily="18" charset="0"/>
              </a:rPr>
              <a:t> sept. the chief guest of the day was Dr. Vijay Dutt Sharma, Director, Haryana Literature Academy, Panchkula, who delivered valuable messages to students on manners, etiquettes, culture, environment and many more aspects of life, which were </a:t>
            </a:r>
            <a:r>
              <a:rPr lang="en-US" sz="2500" dirty="0" smtClean="0">
                <a:latin typeface="Times New Roman" pitchFamily="18" charset="0"/>
                <a:cs typeface="Times New Roman" pitchFamily="18" charset="0"/>
              </a:rPr>
              <a:t>eye </a:t>
            </a:r>
            <a:r>
              <a:rPr lang="en-US" sz="2500" dirty="0" smtClean="0">
                <a:latin typeface="Times New Roman" pitchFamily="18" charset="0"/>
                <a:cs typeface="Times New Roman" pitchFamily="18" charset="0"/>
              </a:rPr>
              <a:t>opening for the modern youth. </a:t>
            </a:r>
            <a:r>
              <a:rPr lang="en-US" sz="2500" dirty="0" smtClean="0">
                <a:latin typeface="Times New Roman" pitchFamily="18" charset="0"/>
                <a:cs typeface="Times New Roman" pitchFamily="18" charset="0"/>
              </a:rPr>
              <a:t>All the students present </a:t>
            </a:r>
            <a:r>
              <a:rPr lang="en-US" sz="2500" dirty="0" smtClean="0">
                <a:latin typeface="Times New Roman" pitchFamily="18" charset="0"/>
                <a:cs typeface="Times New Roman" pitchFamily="18" charset="0"/>
              </a:rPr>
              <a:t>there took an oath to sign in Hindi on that day. </a:t>
            </a:r>
          </a:p>
          <a:p>
            <a:pPr algn="just"/>
            <a:r>
              <a:rPr lang="en-US" sz="2500" dirty="0" smtClean="0">
                <a:latin typeface="Times New Roman" pitchFamily="18" charset="0"/>
                <a:cs typeface="Times New Roman" pitchFamily="18" charset="0"/>
              </a:rPr>
              <a:t>Awards were given to the best performers in the field of speech, poetry, dance, extempore and skits.</a:t>
            </a:r>
          </a:p>
          <a:p>
            <a:pPr algn="just"/>
            <a:r>
              <a:rPr lang="en-US" sz="2500" dirty="0" smtClean="0">
                <a:latin typeface="Times New Roman" pitchFamily="18" charset="0"/>
                <a:cs typeface="Times New Roman" pitchFamily="18" charset="0"/>
              </a:rPr>
              <a:t>The complete anchoring was carried out in Hindi and by BBA first year students viz Hardik, Anshuman, Priya, Nimmi, Reema and Rashi which was highly appreciated by the management. </a:t>
            </a:r>
          </a:p>
          <a:p>
            <a:pPr algn="just"/>
            <a:endParaRPr lang="en-US" sz="2500" dirty="0">
              <a:latin typeface="Times New Roman" pitchFamily="18" charset="0"/>
              <a:cs typeface="Times New Roman" pitchFamily="18" charset="0"/>
            </a:endParaRPr>
          </a:p>
        </p:txBody>
      </p:sp>
      <p:pic>
        <p:nvPicPr>
          <p:cNvPr id="1026" name="Picture 2" descr="C:\Users\two\Desktop\Hindi Diwas 14.9.2017\DSC_0072.JPG"/>
          <p:cNvPicPr>
            <a:picLocks noChangeAspect="1" noChangeArrowheads="1"/>
          </p:cNvPicPr>
          <p:nvPr/>
        </p:nvPicPr>
        <p:blipFill>
          <a:blip r:embed="rId2" cstate="print"/>
          <a:srcRect l="13333" r="46667" b="36250"/>
          <a:stretch>
            <a:fillRect/>
          </a:stretch>
        </p:blipFill>
        <p:spPr bwMode="auto">
          <a:xfrm>
            <a:off x="457200" y="4267200"/>
            <a:ext cx="2514600" cy="2438400"/>
          </a:xfrm>
          <a:prstGeom prst="rect">
            <a:avLst/>
          </a:prstGeom>
          <a:noFill/>
        </p:spPr>
      </p:pic>
      <p:pic>
        <p:nvPicPr>
          <p:cNvPr id="1027" name="Picture 3" descr="C:\Users\two\Desktop\Hindi Diwas 14.9.2017\DSC_0062.JPG"/>
          <p:cNvPicPr>
            <a:picLocks noChangeAspect="1" noChangeArrowheads="1"/>
          </p:cNvPicPr>
          <p:nvPr/>
        </p:nvPicPr>
        <p:blipFill>
          <a:blip r:embed="rId3" cstate="print"/>
          <a:srcRect l="35833" t="29488" r="41667" b="30512"/>
          <a:stretch>
            <a:fillRect/>
          </a:stretch>
        </p:blipFill>
        <p:spPr bwMode="auto">
          <a:xfrm>
            <a:off x="3429000" y="4267200"/>
            <a:ext cx="2185988" cy="2590800"/>
          </a:xfrm>
          <a:prstGeom prst="rect">
            <a:avLst/>
          </a:prstGeom>
          <a:noFill/>
        </p:spPr>
      </p:pic>
      <p:pic>
        <p:nvPicPr>
          <p:cNvPr id="1028" name="Picture 4" descr="C:\Users\two\Desktop\Hindi Diwas 14.9.2017\IMG_4892.JPG"/>
          <p:cNvPicPr>
            <a:picLocks noChangeAspect="1" noChangeArrowheads="1"/>
          </p:cNvPicPr>
          <p:nvPr/>
        </p:nvPicPr>
        <p:blipFill>
          <a:blip r:embed="rId4" cstate="print"/>
          <a:srcRect l="39167" t="30000" r="40000" b="31250"/>
          <a:stretch>
            <a:fillRect/>
          </a:stretch>
        </p:blipFill>
        <p:spPr bwMode="auto">
          <a:xfrm>
            <a:off x="6248400" y="4267200"/>
            <a:ext cx="2089355" cy="2590800"/>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two\Desktop\Hindi Diwas 14.9.2017\IMG_4907.JPG"/>
          <p:cNvPicPr>
            <a:picLocks noChangeAspect="1" noChangeArrowheads="1"/>
          </p:cNvPicPr>
          <p:nvPr/>
        </p:nvPicPr>
        <p:blipFill>
          <a:blip r:embed="rId2" cstate="print"/>
          <a:srcRect l="44166" t="20000" r="21667" b="32936"/>
          <a:stretch>
            <a:fillRect/>
          </a:stretch>
        </p:blipFill>
        <p:spPr bwMode="auto">
          <a:xfrm>
            <a:off x="304800" y="152400"/>
            <a:ext cx="3352800" cy="3527502"/>
          </a:xfrm>
          <a:prstGeom prst="rect">
            <a:avLst/>
          </a:prstGeom>
          <a:noFill/>
        </p:spPr>
      </p:pic>
      <p:pic>
        <p:nvPicPr>
          <p:cNvPr id="2051" name="Picture 3" descr="C:\Users\two\Desktop\Hindi Diwas 14.9.2017\IMG_4929.JPG"/>
          <p:cNvPicPr>
            <a:picLocks noChangeAspect="1" noChangeArrowheads="1"/>
          </p:cNvPicPr>
          <p:nvPr/>
        </p:nvPicPr>
        <p:blipFill>
          <a:blip r:embed="rId3" cstate="print"/>
          <a:srcRect l="35000" t="23750" r="14167" b="18750"/>
          <a:stretch>
            <a:fillRect/>
          </a:stretch>
        </p:blipFill>
        <p:spPr bwMode="auto">
          <a:xfrm>
            <a:off x="3886200" y="132413"/>
            <a:ext cx="4876800" cy="3677587"/>
          </a:xfrm>
          <a:prstGeom prst="rect">
            <a:avLst/>
          </a:prstGeom>
          <a:noFill/>
        </p:spPr>
      </p:pic>
      <p:pic>
        <p:nvPicPr>
          <p:cNvPr id="2052" name="Picture 4" descr="C:\Users\two\Desktop\Hindi Diwas 14.9.2017\IMG_4943.JPG"/>
          <p:cNvPicPr>
            <a:picLocks noChangeAspect="1" noChangeArrowheads="1"/>
          </p:cNvPicPr>
          <p:nvPr/>
        </p:nvPicPr>
        <p:blipFill>
          <a:blip r:embed="rId4" cstate="print"/>
          <a:srcRect l="45000" t="18750" r="31667" b="31250"/>
          <a:stretch>
            <a:fillRect/>
          </a:stretch>
        </p:blipFill>
        <p:spPr bwMode="auto">
          <a:xfrm>
            <a:off x="304800" y="3886200"/>
            <a:ext cx="1905000" cy="2721429"/>
          </a:xfrm>
          <a:prstGeom prst="rect">
            <a:avLst/>
          </a:prstGeom>
          <a:noFill/>
        </p:spPr>
      </p:pic>
      <p:pic>
        <p:nvPicPr>
          <p:cNvPr id="2053" name="Picture 5" descr="C:\Users\two\Desktop\Hindi Diwas 14.9.2017\IMG_4952.JPG"/>
          <p:cNvPicPr>
            <a:picLocks noChangeAspect="1" noChangeArrowheads="1"/>
          </p:cNvPicPr>
          <p:nvPr/>
        </p:nvPicPr>
        <p:blipFill>
          <a:blip r:embed="rId5" cstate="print"/>
          <a:srcRect/>
          <a:stretch>
            <a:fillRect/>
          </a:stretch>
        </p:blipFill>
        <p:spPr bwMode="auto">
          <a:xfrm>
            <a:off x="2470878" y="3886200"/>
            <a:ext cx="4191000" cy="2794000"/>
          </a:xfrm>
          <a:prstGeom prst="rect">
            <a:avLst/>
          </a:prstGeom>
          <a:noFill/>
        </p:spPr>
      </p:pic>
      <p:pic>
        <p:nvPicPr>
          <p:cNvPr id="2" name="Picture 2" descr="F:\Sakshi Garg\PD\Hindi Diwas 14.9.2017\DSC_0115.JPG"/>
          <p:cNvPicPr>
            <a:picLocks noChangeAspect="1" noChangeArrowheads="1"/>
          </p:cNvPicPr>
          <p:nvPr/>
        </p:nvPicPr>
        <p:blipFill>
          <a:blip r:embed="rId6" cstate="print"/>
          <a:srcRect l="39167" t="22500" r="32500" b="25000"/>
          <a:stretch>
            <a:fillRect/>
          </a:stretch>
        </p:blipFill>
        <p:spPr bwMode="auto">
          <a:xfrm>
            <a:off x="6781800" y="3886200"/>
            <a:ext cx="2220686" cy="2743200"/>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Sakshi Garg\PD\Hindi Diwas 14.9.2017\IMG_4990.JPG"/>
          <p:cNvPicPr>
            <a:picLocks noChangeAspect="1" noChangeArrowheads="1"/>
          </p:cNvPicPr>
          <p:nvPr/>
        </p:nvPicPr>
        <p:blipFill>
          <a:blip r:embed="rId2" cstate="print">
            <a:lum bright="10000"/>
          </a:blip>
          <a:srcRect l="15000" t="15556" r="18333"/>
          <a:stretch>
            <a:fillRect/>
          </a:stretch>
        </p:blipFill>
        <p:spPr bwMode="auto">
          <a:xfrm>
            <a:off x="228600" y="228600"/>
            <a:ext cx="3048000" cy="6172200"/>
          </a:xfrm>
          <a:prstGeom prst="rect">
            <a:avLst/>
          </a:prstGeom>
          <a:noFill/>
        </p:spPr>
      </p:pic>
      <p:pic>
        <p:nvPicPr>
          <p:cNvPr id="1027" name="Picture 3" descr="F:\Sakshi Garg\PD\Hindi Diwas 14.9.2017\DSC_0084.JPG"/>
          <p:cNvPicPr>
            <a:picLocks noChangeAspect="1" noChangeArrowheads="1"/>
          </p:cNvPicPr>
          <p:nvPr/>
        </p:nvPicPr>
        <p:blipFill>
          <a:blip r:embed="rId3" cstate="print">
            <a:lum bright="10000"/>
          </a:blip>
          <a:srcRect/>
          <a:stretch>
            <a:fillRect/>
          </a:stretch>
        </p:blipFill>
        <p:spPr bwMode="auto">
          <a:xfrm>
            <a:off x="3733800" y="50800"/>
            <a:ext cx="4800600" cy="3200400"/>
          </a:xfrm>
          <a:prstGeom prst="rect">
            <a:avLst/>
          </a:prstGeom>
          <a:noFill/>
        </p:spPr>
      </p:pic>
      <p:pic>
        <p:nvPicPr>
          <p:cNvPr id="1028" name="Picture 4" descr="F:\Sakshi Garg\PD\Hindi Diwas 14.9.2017\DSC_0109.JPG"/>
          <p:cNvPicPr>
            <a:picLocks noChangeAspect="1" noChangeArrowheads="1"/>
          </p:cNvPicPr>
          <p:nvPr/>
        </p:nvPicPr>
        <p:blipFill>
          <a:blip r:embed="rId4" cstate="print"/>
          <a:srcRect/>
          <a:stretch>
            <a:fillRect/>
          </a:stretch>
        </p:blipFill>
        <p:spPr bwMode="auto">
          <a:xfrm>
            <a:off x="3657600" y="3352800"/>
            <a:ext cx="4876800" cy="325120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Sakshi Garg\PD\Hindi Diwas 14.9.2017\IMG_4962.JPG"/>
          <p:cNvPicPr>
            <a:picLocks noChangeAspect="1" noChangeArrowheads="1"/>
          </p:cNvPicPr>
          <p:nvPr/>
        </p:nvPicPr>
        <p:blipFill>
          <a:blip r:embed="rId2" cstate="print"/>
          <a:srcRect l="11511" r="15108"/>
          <a:stretch>
            <a:fillRect/>
          </a:stretch>
        </p:blipFill>
        <p:spPr bwMode="auto">
          <a:xfrm>
            <a:off x="304800" y="228600"/>
            <a:ext cx="3886200" cy="3530600"/>
          </a:xfrm>
          <a:prstGeom prst="rect">
            <a:avLst/>
          </a:prstGeom>
          <a:noFill/>
        </p:spPr>
      </p:pic>
      <p:pic>
        <p:nvPicPr>
          <p:cNvPr id="1027" name="Picture 3" descr="F:\Sakshi Garg\PD\Hindi Diwas 14.9.2017\IMG_5018.JPG"/>
          <p:cNvPicPr>
            <a:picLocks noChangeAspect="1" noChangeArrowheads="1"/>
          </p:cNvPicPr>
          <p:nvPr/>
        </p:nvPicPr>
        <p:blipFill>
          <a:blip r:embed="rId3" cstate="print"/>
          <a:srcRect l="20000" t="21250" r="25833" b="27500"/>
          <a:stretch>
            <a:fillRect/>
          </a:stretch>
        </p:blipFill>
        <p:spPr bwMode="auto">
          <a:xfrm>
            <a:off x="4235606" y="3657600"/>
            <a:ext cx="4711389" cy="2971800"/>
          </a:xfrm>
          <a:prstGeom prst="rect">
            <a:avLst/>
          </a:prstGeom>
          <a:noFill/>
        </p:spPr>
      </p:pic>
      <p:pic>
        <p:nvPicPr>
          <p:cNvPr id="1028" name="Picture 4" descr="F:\Sakshi Garg\PD\Hindi Diwas 14.9.2017\IMG_4975.JPG"/>
          <p:cNvPicPr>
            <a:picLocks noChangeAspect="1" noChangeArrowheads="1"/>
          </p:cNvPicPr>
          <p:nvPr/>
        </p:nvPicPr>
        <p:blipFill>
          <a:blip r:embed="rId4" cstate="print"/>
          <a:srcRect/>
          <a:stretch>
            <a:fillRect/>
          </a:stretch>
        </p:blipFill>
        <p:spPr bwMode="auto">
          <a:xfrm>
            <a:off x="228600" y="3886200"/>
            <a:ext cx="3962400" cy="2641600"/>
          </a:xfrm>
          <a:prstGeom prst="rect">
            <a:avLst/>
          </a:prstGeom>
          <a:noFill/>
        </p:spPr>
      </p:pic>
      <p:pic>
        <p:nvPicPr>
          <p:cNvPr id="1029" name="Picture 5" descr="F:\Sakshi Garg\PD\Hindi Diwas 14.9.2017\IMG_5047.JPG"/>
          <p:cNvPicPr>
            <a:picLocks noChangeAspect="1" noChangeArrowheads="1"/>
          </p:cNvPicPr>
          <p:nvPr/>
        </p:nvPicPr>
        <p:blipFill>
          <a:blip r:embed="rId5" cstate="print"/>
          <a:srcRect l="24167" t="15000" r="28333" b="31250"/>
          <a:stretch>
            <a:fillRect/>
          </a:stretch>
        </p:blipFill>
        <p:spPr bwMode="auto">
          <a:xfrm>
            <a:off x="4343400" y="304800"/>
            <a:ext cx="4343400" cy="32766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F_uW6fUEAATuhr.jpg"/>
          <p:cNvPicPr>
            <a:picLocks noChangeAspect="1"/>
          </p:cNvPicPr>
          <p:nvPr/>
        </p:nvPicPr>
        <p:blipFill>
          <a:blip r:embed="rId2" cstate="print"/>
          <a:stretch>
            <a:fillRect/>
          </a:stretch>
        </p:blipFill>
        <p:spPr>
          <a:xfrm>
            <a:off x="381000" y="0"/>
            <a:ext cx="8077200" cy="5334000"/>
          </a:xfrm>
          <a:prstGeom prst="rect">
            <a:avLst/>
          </a:prstGeom>
        </p:spPr>
      </p:pic>
      <p:pic>
        <p:nvPicPr>
          <p:cNvPr id="3" name="Picture 2" descr="ITTTD_LOGO.jpg"/>
          <p:cNvPicPr>
            <a:picLocks noChangeAspect="1"/>
          </p:cNvPicPr>
          <p:nvPr/>
        </p:nvPicPr>
        <p:blipFill>
          <a:blip r:embed="rId3" cstate="print"/>
          <a:stretch>
            <a:fillRect/>
          </a:stretch>
        </p:blipFill>
        <p:spPr>
          <a:xfrm>
            <a:off x="228600" y="4495800"/>
            <a:ext cx="8763000" cy="2124774"/>
          </a:xfrm>
          <a:prstGeom prst="rect">
            <a:avLst/>
          </a:prstGeom>
        </p:spPr>
      </p:pic>
      <p:sp>
        <p:nvSpPr>
          <p:cNvPr id="4" name="Title 3"/>
          <p:cNvSpPr>
            <a:spLocks noGrp="1"/>
          </p:cNvSpPr>
          <p:nvPr>
            <p:ph type="title" idx="4294967295"/>
          </p:nvPr>
        </p:nvSpPr>
        <p:spPr>
          <a:xfrm>
            <a:off x="6400800" y="152400"/>
            <a:ext cx="2743200" cy="503238"/>
          </a:xfrm>
        </p:spPr>
        <p:txBody>
          <a:bodyPr>
            <a:noAutofit/>
          </a:bodyPr>
          <a:lstStyle/>
          <a:p>
            <a:r>
              <a:rPr lang="en-US" sz="2800" dirty="0" smtClean="0">
                <a:solidFill>
                  <a:srgbClr val="00B0F0"/>
                </a:solidFill>
              </a:rPr>
              <a:t>20/09/2017</a:t>
            </a:r>
            <a:endParaRPr lang="en-US" sz="2800" dirty="0">
              <a:solidFill>
                <a:srgbClr val="00B0F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err="1" smtClean="0"/>
              <a:t>TALKATHON-2K17</a:t>
            </a:r>
            <a:endParaRPr lang="en-US" dirty="0"/>
          </a:p>
        </p:txBody>
      </p:sp>
      <p:sp>
        <p:nvSpPr>
          <p:cNvPr id="3" name="Content Placeholder 2"/>
          <p:cNvSpPr>
            <a:spLocks noGrp="1"/>
          </p:cNvSpPr>
          <p:nvPr>
            <p:ph idx="1"/>
          </p:nvPr>
        </p:nvSpPr>
        <p:spPr>
          <a:xfrm>
            <a:off x="228600" y="914400"/>
            <a:ext cx="8458200" cy="2438400"/>
          </a:xfrm>
        </p:spPr>
        <p:txBody>
          <a:bodyPr>
            <a:noAutofit/>
          </a:bodyPr>
          <a:lstStyle/>
          <a:p>
            <a:pPr algn="just">
              <a:buNone/>
            </a:pPr>
            <a:r>
              <a:rPr lang="en-US" sz="1800" dirty="0" smtClean="0">
                <a:latin typeface="Times New Roman" pitchFamily="18" charset="0"/>
                <a:cs typeface="Times New Roman" pitchFamily="18" charset="0"/>
              </a:rPr>
              <a:t>A  National level oratory event was organized by Applied Science and Humanities Department on 20/09/2017.</a:t>
            </a:r>
          </a:p>
          <a:p>
            <a:pPr algn="just">
              <a:buNone/>
            </a:pPr>
            <a:r>
              <a:rPr lang="en-US" sz="1800" dirty="0" smtClean="0">
                <a:latin typeface="Times New Roman" pitchFamily="18" charset="0"/>
                <a:cs typeface="Times New Roman" pitchFamily="18" charset="0"/>
              </a:rPr>
              <a:t>Around 25-30 students across various streams of the college participated in this competition.</a:t>
            </a:r>
          </a:p>
          <a:p>
            <a:pPr algn="just">
              <a:buNone/>
            </a:pPr>
            <a:r>
              <a:rPr lang="en-US" sz="1800" dirty="0" smtClean="0">
                <a:latin typeface="Times New Roman" pitchFamily="18" charset="0"/>
                <a:cs typeface="Times New Roman" pitchFamily="18" charset="0"/>
              </a:rPr>
              <a:t>It is the matter of pride that among the top 10, BBA students grabbed 3 places. </a:t>
            </a:r>
          </a:p>
          <a:p>
            <a:pPr algn="just">
              <a:buNone/>
            </a:pPr>
            <a:r>
              <a:rPr lang="en-US" sz="1800" dirty="0" smtClean="0">
                <a:latin typeface="Times New Roman" pitchFamily="18" charset="0"/>
                <a:cs typeface="Times New Roman" pitchFamily="18" charset="0"/>
              </a:rPr>
              <a:t>While the event was cheered by Prof.(Dr.)</a:t>
            </a:r>
            <a:r>
              <a:rPr lang="en-US" sz="1800" dirty="0" err="1" smtClean="0">
                <a:latin typeface="Times New Roman" pitchFamily="18" charset="0"/>
                <a:cs typeface="Times New Roman" pitchFamily="18" charset="0"/>
              </a:rPr>
              <a:t>K.K</a:t>
            </a:r>
            <a:r>
              <a:rPr lang="en-US" sz="1800" dirty="0" smtClean="0">
                <a:latin typeface="Times New Roman" pitchFamily="18" charset="0"/>
                <a:cs typeface="Times New Roman" pitchFamily="18" charset="0"/>
              </a:rPr>
              <a:t> Paliwal, Director, PIET, and co-cheered by Dr. Vinay Khatri HOD(AS).</a:t>
            </a:r>
          </a:p>
          <a:p>
            <a:pPr algn="just">
              <a:buNone/>
            </a:pPr>
            <a:r>
              <a:rPr lang="en-US" sz="1800" dirty="0" smtClean="0">
                <a:latin typeface="Times New Roman" pitchFamily="18" charset="0"/>
                <a:cs typeface="Times New Roman" pitchFamily="18" charset="0"/>
              </a:rPr>
              <a:t>The judges for the event were Prof. Jagmohan  Malhotra, Mrs. </a:t>
            </a:r>
            <a:r>
              <a:rPr lang="en-US" sz="1800" dirty="0" err="1" smtClean="0">
                <a:latin typeface="Times New Roman" pitchFamily="18" charset="0"/>
                <a:cs typeface="Times New Roman" pitchFamily="18" charset="0"/>
              </a:rPr>
              <a:t>Rekha</a:t>
            </a:r>
            <a:r>
              <a:rPr lang="en-US" sz="1800" dirty="0" smtClean="0">
                <a:latin typeface="Times New Roman" pitchFamily="18" charset="0"/>
                <a:cs typeface="Times New Roman" pitchFamily="18" charset="0"/>
              </a:rPr>
              <a:t> Mahajan and Dr. </a:t>
            </a:r>
            <a:r>
              <a:rPr lang="en-US" sz="1800" dirty="0" err="1" smtClean="0">
                <a:latin typeface="Times New Roman" pitchFamily="18" charset="0"/>
                <a:cs typeface="Times New Roman" pitchFamily="18" charset="0"/>
              </a:rPr>
              <a:t>Nisha</a:t>
            </a:r>
            <a:r>
              <a:rPr lang="en-US" sz="1800" dirty="0" smtClean="0">
                <a:latin typeface="Times New Roman" pitchFamily="18" charset="0"/>
                <a:cs typeface="Times New Roman" pitchFamily="18" charset="0"/>
              </a:rPr>
              <a:t> Dahiya.</a:t>
            </a:r>
          </a:p>
          <a:p>
            <a:pPr>
              <a:buNone/>
            </a:pPr>
            <a:endParaRPr lang="en-US" sz="1800" dirty="0" smtClean="0">
              <a:latin typeface="Times New Roman" pitchFamily="18" charset="0"/>
              <a:cs typeface="Times New Roman" pitchFamily="18" charset="0"/>
            </a:endParaRPr>
          </a:p>
        </p:txBody>
      </p:sp>
      <p:pic>
        <p:nvPicPr>
          <p:cNvPr id="4" name="Picture 3" descr="IMG-20170920-WA0014.jpg"/>
          <p:cNvPicPr>
            <a:picLocks noChangeAspect="1"/>
          </p:cNvPicPr>
          <p:nvPr/>
        </p:nvPicPr>
        <p:blipFill>
          <a:blip r:embed="rId2" cstate="print"/>
          <a:stretch>
            <a:fillRect/>
          </a:stretch>
        </p:blipFill>
        <p:spPr>
          <a:xfrm>
            <a:off x="4419600" y="3733800"/>
            <a:ext cx="4495800" cy="2894469"/>
          </a:xfrm>
          <a:prstGeom prst="rect">
            <a:avLst/>
          </a:prstGeom>
        </p:spPr>
      </p:pic>
      <p:pic>
        <p:nvPicPr>
          <p:cNvPr id="5" name="Picture 4" descr="IMG-20170920-WA0006.jpg"/>
          <p:cNvPicPr>
            <a:picLocks noChangeAspect="1"/>
          </p:cNvPicPr>
          <p:nvPr/>
        </p:nvPicPr>
        <p:blipFill>
          <a:blip r:embed="rId3" cstate="print">
            <a:lum bright="10000"/>
          </a:blip>
          <a:srcRect r="18525"/>
          <a:stretch>
            <a:fillRect/>
          </a:stretch>
        </p:blipFill>
        <p:spPr>
          <a:xfrm>
            <a:off x="228600" y="3733800"/>
            <a:ext cx="4114800" cy="2935709"/>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elcome-september-image.jpg"/>
          <p:cNvPicPr>
            <a:picLocks noChangeAspect="1"/>
          </p:cNvPicPr>
          <p:nvPr/>
        </p:nvPicPr>
        <p:blipFill>
          <a:blip r:embed="rId2" cstate="print"/>
          <a:stretch>
            <a:fillRect/>
          </a:stretch>
        </p:blipFill>
        <p:spPr>
          <a:xfrm>
            <a:off x="228600" y="457200"/>
            <a:ext cx="3943350" cy="6019800"/>
          </a:xfrm>
          <a:prstGeom prst="rect">
            <a:avLst/>
          </a:prstGeom>
        </p:spPr>
      </p:pic>
      <p:pic>
        <p:nvPicPr>
          <p:cNvPr id="3" name="Picture 2" descr="fcf91d7f5fb698585f17acb121d782dc--welcome-september-happy-b-day.jpg"/>
          <p:cNvPicPr>
            <a:picLocks noChangeAspect="1"/>
          </p:cNvPicPr>
          <p:nvPr/>
        </p:nvPicPr>
        <p:blipFill>
          <a:blip r:embed="rId3" cstate="print"/>
          <a:stretch>
            <a:fillRect/>
          </a:stretch>
        </p:blipFill>
        <p:spPr>
          <a:xfrm>
            <a:off x="4495800" y="0"/>
            <a:ext cx="4343400" cy="66675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0920-WA0010.jpg"/>
          <p:cNvPicPr>
            <a:picLocks noChangeAspect="1"/>
          </p:cNvPicPr>
          <p:nvPr/>
        </p:nvPicPr>
        <p:blipFill>
          <a:blip r:embed="rId2" cstate="print">
            <a:lum bright="10000"/>
          </a:blip>
          <a:srcRect l="23333" t="9984" r="27500"/>
          <a:stretch>
            <a:fillRect/>
          </a:stretch>
        </p:blipFill>
        <p:spPr>
          <a:xfrm>
            <a:off x="304800" y="228600"/>
            <a:ext cx="4038600" cy="4927391"/>
          </a:xfrm>
          <a:prstGeom prst="rect">
            <a:avLst/>
          </a:prstGeom>
        </p:spPr>
      </p:pic>
      <p:pic>
        <p:nvPicPr>
          <p:cNvPr id="3" name="Picture 2" descr="IMG-20170920-WA0007.jpg"/>
          <p:cNvPicPr>
            <a:picLocks noChangeAspect="1"/>
          </p:cNvPicPr>
          <p:nvPr/>
        </p:nvPicPr>
        <p:blipFill>
          <a:blip r:embed="rId3" cstate="print">
            <a:lum bright="10000"/>
          </a:blip>
          <a:srcRect l="25833" r="19167"/>
          <a:stretch>
            <a:fillRect/>
          </a:stretch>
        </p:blipFill>
        <p:spPr>
          <a:xfrm>
            <a:off x="4724400" y="0"/>
            <a:ext cx="3657600" cy="5029200"/>
          </a:xfrm>
          <a:prstGeom prst="rect">
            <a:avLst/>
          </a:prstGeom>
        </p:spPr>
      </p:pic>
      <p:sp>
        <p:nvSpPr>
          <p:cNvPr id="4" name="Title 3"/>
          <p:cNvSpPr>
            <a:spLocks noGrp="1"/>
          </p:cNvSpPr>
          <p:nvPr>
            <p:ph type="title"/>
          </p:nvPr>
        </p:nvSpPr>
        <p:spPr>
          <a:xfrm>
            <a:off x="304800" y="5105400"/>
            <a:ext cx="4114800" cy="1066800"/>
          </a:xfrm>
        </p:spPr>
        <p:txBody>
          <a:bodyPr>
            <a:normAutofit fontScale="90000"/>
          </a:bodyPr>
          <a:lstStyle/>
          <a:p>
            <a:r>
              <a:rPr lang="en-US" b="0" dirty="0" smtClean="0">
                <a:latin typeface="Times New Roman" pitchFamily="18" charset="0"/>
                <a:cs typeface="Times New Roman" pitchFamily="18" charset="0"/>
              </a:rPr>
              <a:t>Tanya </a:t>
            </a:r>
            <a:r>
              <a:rPr lang="en-US" b="0" dirty="0" err="1" smtClean="0">
                <a:latin typeface="Times New Roman" pitchFamily="18" charset="0"/>
                <a:cs typeface="Times New Roman" pitchFamily="18" charset="0"/>
              </a:rPr>
              <a:t>Rajpal</a:t>
            </a:r>
            <a:r>
              <a:rPr lang="en-US" b="0" dirty="0" smtClean="0">
                <a:latin typeface="Times New Roman" pitchFamily="18" charset="0"/>
                <a:cs typeface="Times New Roman" pitchFamily="18" charset="0"/>
              </a:rPr>
              <a:t>, </a:t>
            </a:r>
            <a:r>
              <a:rPr lang="en-US" b="0" dirty="0" err="1" smtClean="0">
                <a:latin typeface="Times New Roman" pitchFamily="18" charset="0"/>
                <a:cs typeface="Times New Roman" pitchFamily="18" charset="0"/>
              </a:rPr>
              <a:t>Bba-2</a:t>
            </a:r>
            <a:r>
              <a:rPr lang="en-US" b="0" baseline="30000" dirty="0" err="1" smtClean="0">
                <a:latin typeface="Times New Roman" pitchFamily="18" charset="0"/>
                <a:cs typeface="Times New Roman" pitchFamily="18" charset="0"/>
              </a:rPr>
              <a:t>ND</a:t>
            </a:r>
            <a:r>
              <a:rPr lang="en-US" b="0" dirty="0" smtClean="0">
                <a:latin typeface="Times New Roman" pitchFamily="18" charset="0"/>
                <a:cs typeface="Times New Roman" pitchFamily="18" charset="0"/>
              </a:rPr>
              <a:t> year</a:t>
            </a:r>
            <a:br>
              <a:rPr lang="en-US" b="0" dirty="0" smtClean="0">
                <a:latin typeface="Times New Roman" pitchFamily="18" charset="0"/>
                <a:cs typeface="Times New Roman" pitchFamily="18" charset="0"/>
              </a:rPr>
            </a:br>
            <a:r>
              <a:rPr lang="en-US" dirty="0" smtClean="0">
                <a:latin typeface="Times New Roman" pitchFamily="18" charset="0"/>
                <a:cs typeface="Times New Roman" pitchFamily="18" charset="0"/>
              </a:rPr>
              <a:t>4</a:t>
            </a:r>
            <a:r>
              <a:rPr lang="en-US" baseline="30000" dirty="0" smtClean="0">
                <a:latin typeface="Times New Roman" pitchFamily="18" charset="0"/>
                <a:cs typeface="Times New Roman" pitchFamily="18" charset="0"/>
              </a:rPr>
              <a:t>th</a:t>
            </a:r>
            <a:r>
              <a:rPr lang="en-US" dirty="0" smtClean="0">
                <a:latin typeface="Times New Roman" pitchFamily="18" charset="0"/>
                <a:cs typeface="Times New Roman" pitchFamily="18" charset="0"/>
              </a:rPr>
              <a:t> Position</a:t>
            </a:r>
            <a:endParaRPr lang="en-US" dirty="0">
              <a:latin typeface="Times New Roman" pitchFamily="18" charset="0"/>
              <a:cs typeface="Times New Roman" pitchFamily="18" charset="0"/>
            </a:endParaRPr>
          </a:p>
        </p:txBody>
      </p:sp>
      <p:sp>
        <p:nvSpPr>
          <p:cNvPr id="5" name="Text Placeholder 4"/>
          <p:cNvSpPr>
            <a:spLocks noGrp="1"/>
          </p:cNvSpPr>
          <p:nvPr>
            <p:ph type="body" idx="1"/>
          </p:nvPr>
        </p:nvSpPr>
        <p:spPr>
          <a:xfrm>
            <a:off x="4648200" y="5638800"/>
            <a:ext cx="3886200" cy="1219200"/>
          </a:xfrm>
        </p:spPr>
        <p:txBody>
          <a:bodyPr>
            <a:noAutofit/>
          </a:bodyPr>
          <a:lstStyle/>
          <a:p>
            <a:r>
              <a:rPr lang="en-US" sz="3200" dirty="0" err="1" smtClean="0">
                <a:solidFill>
                  <a:schemeClr val="tx1"/>
                </a:solidFill>
                <a:latin typeface="Times New Roman" pitchFamily="18" charset="0"/>
                <a:cs typeface="Times New Roman" pitchFamily="18" charset="0"/>
              </a:rPr>
              <a:t>DIKSHA</a:t>
            </a:r>
            <a:r>
              <a:rPr lang="en-US" sz="3200" dirty="0" smtClean="0">
                <a:solidFill>
                  <a:schemeClr val="tx1"/>
                </a:solidFill>
                <a:latin typeface="Times New Roman" pitchFamily="18" charset="0"/>
                <a:cs typeface="Times New Roman" pitchFamily="18" charset="0"/>
              </a:rPr>
              <a:t> ,</a:t>
            </a:r>
          </a:p>
          <a:p>
            <a:r>
              <a:rPr lang="en-US" sz="3200" dirty="0" smtClean="0">
                <a:solidFill>
                  <a:schemeClr val="tx1"/>
                </a:solidFill>
                <a:latin typeface="Times New Roman" pitchFamily="18" charset="0"/>
                <a:cs typeface="Times New Roman" pitchFamily="18" charset="0"/>
              </a:rPr>
              <a:t>BBA-</a:t>
            </a:r>
            <a:r>
              <a:rPr lang="en-US" sz="3200" dirty="0" err="1" smtClean="0">
                <a:solidFill>
                  <a:schemeClr val="tx1"/>
                </a:solidFill>
                <a:latin typeface="Times New Roman" pitchFamily="18" charset="0"/>
                <a:cs typeface="Times New Roman" pitchFamily="18" charset="0"/>
              </a:rPr>
              <a:t>3</a:t>
            </a:r>
            <a:r>
              <a:rPr lang="en-US" sz="3200" baseline="30000" dirty="0" err="1" smtClean="0">
                <a:solidFill>
                  <a:schemeClr val="tx1"/>
                </a:solidFill>
                <a:latin typeface="Times New Roman" pitchFamily="18" charset="0"/>
                <a:cs typeface="Times New Roman" pitchFamily="18" charset="0"/>
              </a:rPr>
              <a:t>RD</a:t>
            </a:r>
            <a:r>
              <a:rPr lang="en-US" sz="3200" dirty="0" smtClean="0">
                <a:solidFill>
                  <a:schemeClr val="tx1"/>
                </a:solidFill>
                <a:latin typeface="Times New Roman" pitchFamily="18" charset="0"/>
                <a:cs typeface="Times New Roman" pitchFamily="18" charset="0"/>
              </a:rPr>
              <a:t> YEAR,</a:t>
            </a:r>
          </a:p>
          <a:p>
            <a:r>
              <a:rPr lang="en-US" sz="3200" b="1" dirty="0" err="1" smtClean="0">
                <a:solidFill>
                  <a:schemeClr val="tx1"/>
                </a:solidFill>
                <a:latin typeface="Times New Roman" pitchFamily="18" charset="0"/>
                <a:cs typeface="Times New Roman" pitchFamily="18" charset="0"/>
              </a:rPr>
              <a:t>1</a:t>
            </a:r>
            <a:r>
              <a:rPr lang="en-US" sz="3200" b="1" baseline="30000" dirty="0" err="1" smtClean="0">
                <a:solidFill>
                  <a:schemeClr val="tx1"/>
                </a:solidFill>
                <a:latin typeface="Times New Roman" pitchFamily="18" charset="0"/>
                <a:cs typeface="Times New Roman" pitchFamily="18" charset="0"/>
              </a:rPr>
              <a:t>ST</a:t>
            </a:r>
            <a:r>
              <a:rPr lang="en-US" sz="3200" b="1" dirty="0" smtClean="0">
                <a:solidFill>
                  <a:schemeClr val="tx1"/>
                </a:solidFill>
                <a:latin typeface="Times New Roman" pitchFamily="18" charset="0"/>
                <a:cs typeface="Times New Roman" pitchFamily="18" charset="0"/>
              </a:rPr>
              <a:t> POSITION</a:t>
            </a:r>
            <a:endParaRPr lang="en-US" sz="3200" b="1" dirty="0">
              <a:solidFill>
                <a:schemeClr val="tx1"/>
              </a:solidFill>
              <a:latin typeface="Times New Roman" pitchFamily="18" charset="0"/>
              <a:cs typeface="Times New Roman"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0920-WA0013.jpg"/>
          <p:cNvPicPr>
            <a:picLocks noChangeAspect="1"/>
          </p:cNvPicPr>
          <p:nvPr/>
        </p:nvPicPr>
        <p:blipFill>
          <a:blip r:embed="rId2" cstate="print">
            <a:lum bright="10000"/>
          </a:blip>
          <a:srcRect l="32945" t="25919" r="33055"/>
          <a:stretch>
            <a:fillRect/>
          </a:stretch>
        </p:blipFill>
        <p:spPr>
          <a:xfrm>
            <a:off x="0" y="0"/>
            <a:ext cx="2743200" cy="4114800"/>
          </a:xfrm>
          <a:prstGeom prst="rect">
            <a:avLst/>
          </a:prstGeom>
        </p:spPr>
      </p:pic>
      <p:sp>
        <p:nvSpPr>
          <p:cNvPr id="5" name="Title 4"/>
          <p:cNvSpPr>
            <a:spLocks noGrp="1"/>
          </p:cNvSpPr>
          <p:nvPr>
            <p:ph type="title"/>
          </p:nvPr>
        </p:nvSpPr>
        <p:spPr>
          <a:xfrm>
            <a:off x="228600" y="5334000"/>
            <a:ext cx="2895600" cy="1143000"/>
          </a:xfrm>
        </p:spPr>
        <p:txBody>
          <a:bodyPr>
            <a:normAutofit fontScale="90000"/>
          </a:bodyPr>
          <a:lstStyle/>
          <a:p>
            <a:r>
              <a:rPr lang="en-US" dirty="0" err="1" smtClean="0"/>
              <a:t>Manya</a:t>
            </a:r>
            <a:r>
              <a:rPr lang="en-US" dirty="0" smtClean="0"/>
              <a:t>,</a:t>
            </a:r>
            <a:br>
              <a:rPr lang="en-US" dirty="0" smtClean="0"/>
            </a:br>
            <a:r>
              <a:rPr lang="en-US" dirty="0" smtClean="0"/>
              <a:t>BBA-2</a:t>
            </a:r>
            <a:r>
              <a:rPr lang="en-US" baseline="30000" dirty="0" smtClean="0"/>
              <a:t>nd</a:t>
            </a:r>
            <a:r>
              <a:rPr lang="en-US" dirty="0" smtClean="0"/>
              <a:t> Year, 6</a:t>
            </a:r>
            <a:r>
              <a:rPr lang="en-US" baseline="30000" dirty="0" smtClean="0"/>
              <a:t>th</a:t>
            </a:r>
            <a:r>
              <a:rPr lang="en-US" dirty="0" smtClean="0"/>
              <a:t> Position</a:t>
            </a:r>
            <a:endParaRPr lang="en-US" dirty="0"/>
          </a:p>
        </p:txBody>
      </p:sp>
      <p:sp>
        <p:nvSpPr>
          <p:cNvPr id="8" name="Content Placeholder 7"/>
          <p:cNvSpPr>
            <a:spLocks noGrp="1"/>
          </p:cNvSpPr>
          <p:nvPr>
            <p:ph idx="1"/>
          </p:nvPr>
        </p:nvSpPr>
        <p:spPr>
          <a:xfrm>
            <a:off x="3048000" y="5410200"/>
            <a:ext cx="6096000" cy="1066800"/>
          </a:xfrm>
        </p:spPr>
        <p:txBody>
          <a:bodyPr>
            <a:normAutofit fontScale="70000" lnSpcReduction="20000"/>
          </a:bodyPr>
          <a:lstStyle/>
          <a:p>
            <a:pPr algn="just">
              <a:buNone/>
            </a:pPr>
            <a:r>
              <a:rPr lang="en-US" dirty="0" smtClean="0">
                <a:latin typeface="Times New Roman" pitchFamily="18" charset="0"/>
                <a:cs typeface="Times New Roman" pitchFamily="18" charset="0"/>
              </a:rPr>
              <a:t>The Speeches of the selected orators have been video recorded and uploaded on youth talkathon site for a final selection at national level.</a:t>
            </a:r>
            <a:endParaRPr lang="en-US" dirty="0">
              <a:latin typeface="Times New Roman" pitchFamily="18" charset="0"/>
              <a:cs typeface="Times New Roman" pitchFamily="18" charset="0"/>
            </a:endParaRPr>
          </a:p>
        </p:txBody>
      </p:sp>
      <p:pic>
        <p:nvPicPr>
          <p:cNvPr id="6" name="Picture 5" descr="IMG-20170920-WA0012 (1).jpg"/>
          <p:cNvPicPr>
            <a:picLocks noChangeAspect="1"/>
          </p:cNvPicPr>
          <p:nvPr/>
        </p:nvPicPr>
        <p:blipFill>
          <a:blip r:embed="rId3" cstate="print">
            <a:lum bright="10000"/>
          </a:blip>
          <a:srcRect t="22509"/>
          <a:stretch>
            <a:fillRect/>
          </a:stretch>
        </p:blipFill>
        <p:spPr>
          <a:xfrm>
            <a:off x="2971800" y="228600"/>
            <a:ext cx="5943600" cy="38862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ss.jpg"/>
          <p:cNvPicPr>
            <a:picLocks noChangeAspect="1"/>
          </p:cNvPicPr>
          <p:nvPr/>
        </p:nvPicPr>
        <p:blipFill>
          <a:blip r:embed="rId2" cstate="print"/>
          <a:srcRect l="40833" r="2500"/>
          <a:stretch>
            <a:fillRect/>
          </a:stretch>
        </p:blipFill>
        <p:spPr>
          <a:xfrm>
            <a:off x="4114800" y="609600"/>
            <a:ext cx="4191000" cy="2895600"/>
          </a:xfrm>
          <a:prstGeom prst="rect">
            <a:avLst/>
          </a:prstGeom>
        </p:spPr>
      </p:pic>
      <p:pic>
        <p:nvPicPr>
          <p:cNvPr id="3" name="Picture 2" descr="maxresdefault.jpg"/>
          <p:cNvPicPr>
            <a:picLocks noChangeAspect="1"/>
          </p:cNvPicPr>
          <p:nvPr/>
        </p:nvPicPr>
        <p:blipFill>
          <a:blip r:embed="rId3" cstate="print"/>
          <a:srcRect r="58333" b="38148"/>
          <a:stretch>
            <a:fillRect/>
          </a:stretch>
        </p:blipFill>
        <p:spPr>
          <a:xfrm>
            <a:off x="0" y="2819400"/>
            <a:ext cx="3810000" cy="4038600"/>
          </a:xfrm>
          <a:prstGeom prst="rect">
            <a:avLst/>
          </a:prstGeom>
        </p:spPr>
      </p:pic>
      <p:pic>
        <p:nvPicPr>
          <p:cNvPr id="5" name="Picture 4" descr="download.png"/>
          <p:cNvPicPr>
            <a:picLocks noChangeAspect="1"/>
          </p:cNvPicPr>
          <p:nvPr/>
        </p:nvPicPr>
        <p:blipFill>
          <a:blip r:embed="rId4" cstate="print"/>
          <a:stretch>
            <a:fillRect/>
          </a:stretch>
        </p:blipFill>
        <p:spPr>
          <a:xfrm>
            <a:off x="1219200" y="381000"/>
            <a:ext cx="2133600" cy="2143125"/>
          </a:xfrm>
          <a:prstGeom prst="rect">
            <a:avLst/>
          </a:prstGeom>
        </p:spPr>
      </p:pic>
      <p:pic>
        <p:nvPicPr>
          <p:cNvPr id="6" name="Picture 5" descr="sap_logo2.png"/>
          <p:cNvPicPr>
            <a:picLocks noChangeAspect="1"/>
          </p:cNvPicPr>
          <p:nvPr/>
        </p:nvPicPr>
        <p:blipFill>
          <a:blip r:embed="rId5" cstate="print"/>
          <a:stretch>
            <a:fillRect/>
          </a:stretch>
        </p:blipFill>
        <p:spPr>
          <a:xfrm>
            <a:off x="4114800" y="3581400"/>
            <a:ext cx="4648200" cy="2857500"/>
          </a:xfrm>
          <a:prstGeom prst="rect">
            <a:avLst/>
          </a:prstGeom>
        </p:spPr>
      </p:pic>
      <p:sp>
        <p:nvSpPr>
          <p:cNvPr id="7" name="Rectangle 6"/>
          <p:cNvSpPr/>
          <p:nvPr/>
        </p:nvSpPr>
        <p:spPr>
          <a:xfrm>
            <a:off x="7162800" y="228600"/>
            <a:ext cx="1676400" cy="400110"/>
          </a:xfrm>
          <a:prstGeom prst="rect">
            <a:avLst/>
          </a:prstGeom>
        </p:spPr>
        <p:txBody>
          <a:bodyPr wrap="square">
            <a:spAutoFit/>
          </a:bodyPr>
          <a:lstStyle/>
          <a:p>
            <a:pPr algn="ctr"/>
            <a:r>
              <a:rPr lang="en-US" sz="2000" dirty="0" smtClean="0">
                <a:solidFill>
                  <a:srgbClr val="FF0000"/>
                </a:solidFill>
              </a:rPr>
              <a:t>21/09/2017</a:t>
            </a:r>
            <a:endParaRPr lang="en-US" sz="2000"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0922-WA0005.jpg"/>
          <p:cNvPicPr>
            <a:picLocks noChangeAspect="1"/>
          </p:cNvPicPr>
          <p:nvPr/>
        </p:nvPicPr>
        <p:blipFill>
          <a:blip r:embed="rId2" cstate="print">
            <a:lum bright="10000"/>
          </a:blip>
          <a:stretch>
            <a:fillRect/>
          </a:stretch>
        </p:blipFill>
        <p:spPr>
          <a:xfrm>
            <a:off x="4419600" y="3581400"/>
            <a:ext cx="4419600" cy="2946400"/>
          </a:xfrm>
          <a:prstGeom prst="rect">
            <a:avLst/>
          </a:prstGeom>
        </p:spPr>
      </p:pic>
      <p:pic>
        <p:nvPicPr>
          <p:cNvPr id="3" name="Picture 2" descr="IMG-20170922-WA0006.jpg"/>
          <p:cNvPicPr>
            <a:picLocks noChangeAspect="1"/>
          </p:cNvPicPr>
          <p:nvPr/>
        </p:nvPicPr>
        <p:blipFill>
          <a:blip r:embed="rId3" cstate="print">
            <a:lum bright="10000"/>
          </a:blip>
          <a:stretch>
            <a:fillRect/>
          </a:stretch>
        </p:blipFill>
        <p:spPr>
          <a:xfrm>
            <a:off x="4419600" y="152400"/>
            <a:ext cx="4419600" cy="3314700"/>
          </a:xfrm>
          <a:prstGeom prst="rect">
            <a:avLst/>
          </a:prstGeom>
        </p:spPr>
      </p:pic>
      <p:sp>
        <p:nvSpPr>
          <p:cNvPr id="5" name="Content Placeholder 4"/>
          <p:cNvSpPr>
            <a:spLocks noGrp="1"/>
          </p:cNvSpPr>
          <p:nvPr>
            <p:ph idx="4294967295"/>
          </p:nvPr>
        </p:nvSpPr>
        <p:spPr>
          <a:xfrm>
            <a:off x="0" y="1524000"/>
            <a:ext cx="4191000" cy="3505200"/>
          </a:xfrm>
        </p:spPr>
        <p:txBody>
          <a:bodyPr>
            <a:noAutofit/>
          </a:bodyPr>
          <a:lstStyle/>
          <a:p>
            <a:pPr algn="just"/>
            <a:r>
              <a:rPr lang="en-US" sz="1600" dirty="0" smtClean="0">
                <a:latin typeface="Times New Roman" pitchFamily="18" charset="0"/>
                <a:cs typeface="Times New Roman" pitchFamily="18" charset="0"/>
              </a:rPr>
              <a:t>On 21 September, 2017 NSS group of PIET held a road safety campaign headed by </a:t>
            </a:r>
            <a:r>
              <a:rPr lang="en-US" sz="1600" dirty="0" err="1" smtClean="0">
                <a:latin typeface="Times New Roman" pitchFamily="18" charset="0"/>
                <a:cs typeface="Times New Roman" pitchFamily="18" charset="0"/>
              </a:rPr>
              <a:t>Mr</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Hawa</a:t>
            </a:r>
            <a:r>
              <a:rPr lang="en-US" sz="1600" dirty="0" smtClean="0">
                <a:latin typeface="Times New Roman" pitchFamily="18" charset="0"/>
                <a:cs typeface="Times New Roman" pitchFamily="18" charset="0"/>
              </a:rPr>
              <a:t> Singh Sir along with student coordinators Hari </a:t>
            </a:r>
            <a:r>
              <a:rPr lang="en-US" sz="1600" dirty="0" err="1" smtClean="0">
                <a:latin typeface="Times New Roman" pitchFamily="18" charset="0"/>
                <a:cs typeface="Times New Roman" pitchFamily="18" charset="0"/>
              </a:rPr>
              <a:t>Kishan</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Shivani</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Kartik</a:t>
            </a:r>
            <a:r>
              <a:rPr lang="en-US" sz="1600" dirty="0" smtClean="0">
                <a:latin typeface="Times New Roman" pitchFamily="18" charset="0"/>
                <a:cs typeface="Times New Roman" pitchFamily="18" charset="0"/>
              </a:rPr>
              <a:t> </a:t>
            </a:r>
            <a:r>
              <a:rPr lang="en-US" sz="1600" dirty="0" err="1" smtClean="0">
                <a:latin typeface="Times New Roman" pitchFamily="18" charset="0"/>
                <a:cs typeface="Times New Roman" pitchFamily="18" charset="0"/>
              </a:rPr>
              <a:t>Gavish</a:t>
            </a:r>
            <a:r>
              <a:rPr lang="en-US" sz="1600" dirty="0" smtClean="0">
                <a:latin typeface="Times New Roman" pitchFamily="18" charset="0"/>
                <a:cs typeface="Times New Roman" pitchFamily="18" charset="0"/>
              </a:rPr>
              <a:t> and Sanyam and other BBA students.</a:t>
            </a:r>
          </a:p>
          <a:p>
            <a:pPr algn="just">
              <a:buNone/>
            </a:pPr>
            <a:endParaRPr lang="en-US" sz="1600" dirty="0" smtClean="0">
              <a:latin typeface="Times New Roman" pitchFamily="18" charset="0"/>
              <a:cs typeface="Times New Roman" pitchFamily="18" charset="0"/>
            </a:endParaRPr>
          </a:p>
          <a:p>
            <a:pPr algn="just"/>
            <a:r>
              <a:rPr lang="en-US" sz="1600" dirty="0" smtClean="0">
                <a:latin typeface="Times New Roman" pitchFamily="18" charset="0"/>
                <a:cs typeface="Times New Roman" pitchFamily="18" charset="0"/>
              </a:rPr>
              <a:t>The  main motive of this campaign was to tell the people about the importance of wearing helmet and  to follow the traffic rules.</a:t>
            </a:r>
          </a:p>
          <a:p>
            <a:pPr algn="just">
              <a:buNone/>
            </a:pPr>
            <a:endParaRPr lang="en-US" sz="1600" dirty="0" smtClean="0">
              <a:latin typeface="Times New Roman" pitchFamily="18" charset="0"/>
              <a:cs typeface="Times New Roman" pitchFamily="18" charset="0"/>
            </a:endParaRPr>
          </a:p>
          <a:p>
            <a:pPr algn="just"/>
            <a:r>
              <a:rPr lang="en-US" sz="1600" dirty="0" smtClean="0">
                <a:latin typeface="Times New Roman" pitchFamily="18" charset="0"/>
                <a:cs typeface="Times New Roman" pitchFamily="18" charset="0"/>
              </a:rPr>
              <a:t>The NSS team went to Samalkha(Panipat) </a:t>
            </a:r>
            <a:br>
              <a:rPr lang="en-US" sz="1600" dirty="0" smtClean="0">
                <a:latin typeface="Times New Roman" pitchFamily="18" charset="0"/>
                <a:cs typeface="Times New Roman" pitchFamily="18" charset="0"/>
              </a:rPr>
            </a:br>
            <a:endParaRPr lang="en-US" sz="1600" dirty="0">
              <a:latin typeface="Times New Roman" pitchFamily="18" charset="0"/>
              <a:cs typeface="Times New Roman" pitchFamily="18"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52400"/>
            <a:ext cx="9144000" cy="2031325"/>
          </a:xfrm>
          <a:prstGeom prst="rect">
            <a:avLst/>
          </a:prstGeom>
        </p:spPr>
        <p:txBody>
          <a:bodyPr wrap="square">
            <a:spAutoFit/>
          </a:bodyPr>
          <a:lstStyle/>
          <a:p>
            <a:pPr algn="just"/>
            <a:r>
              <a:rPr lang="en-US" dirty="0" smtClean="0">
                <a:latin typeface="Times New Roman" pitchFamily="18" charset="0"/>
                <a:cs typeface="Times New Roman" pitchFamily="18" charset="0"/>
              </a:rPr>
              <a:t>The whole NSS team was divided into 3_4 groups headed by student coordinators .The Students pasted various stickers which gave the message of importance of wearing helmet on the 2 wheelers of the people who were not wearing helmet and also circulated brochures which gave the message of road safety  to the people of Samalkha. Students of BBA did a great work as they were able to approach lot of people and were able to make them realize the importance of wearing protective gears while riding and that it's also important to obey traffic rules to avoid any kind of </a:t>
            </a:r>
            <a:r>
              <a:rPr lang="en-US" dirty="0" smtClean="0">
                <a:latin typeface="Times New Roman" pitchFamily="18" charset="0"/>
                <a:cs typeface="Times New Roman" pitchFamily="18" charset="0"/>
              </a:rPr>
              <a:t>accident. Students </a:t>
            </a:r>
            <a:r>
              <a:rPr lang="en-US" dirty="0" smtClean="0">
                <a:latin typeface="Times New Roman" pitchFamily="18" charset="0"/>
                <a:cs typeface="Times New Roman" pitchFamily="18" charset="0"/>
              </a:rPr>
              <a:t>of BBA were also appreciated by the local crowd .</a:t>
            </a:r>
          </a:p>
        </p:txBody>
      </p:sp>
      <p:pic>
        <p:nvPicPr>
          <p:cNvPr id="3" name="Picture 2" descr="IMG-20170922-WA0008.jpg"/>
          <p:cNvPicPr>
            <a:picLocks noChangeAspect="1"/>
          </p:cNvPicPr>
          <p:nvPr/>
        </p:nvPicPr>
        <p:blipFill>
          <a:blip r:embed="rId2" cstate="print">
            <a:lum bright="10000"/>
          </a:blip>
          <a:stretch>
            <a:fillRect/>
          </a:stretch>
        </p:blipFill>
        <p:spPr>
          <a:xfrm>
            <a:off x="381000" y="2362200"/>
            <a:ext cx="4038600" cy="4038600"/>
          </a:xfrm>
          <a:prstGeom prst="rect">
            <a:avLst/>
          </a:prstGeom>
        </p:spPr>
      </p:pic>
      <p:pic>
        <p:nvPicPr>
          <p:cNvPr id="6" name="Picture 5" descr="IMG-20170922-WA0007.jpg"/>
          <p:cNvPicPr>
            <a:picLocks noChangeAspect="1"/>
          </p:cNvPicPr>
          <p:nvPr/>
        </p:nvPicPr>
        <p:blipFill>
          <a:blip r:embed="rId3" cstate="print">
            <a:lum bright="10000"/>
          </a:blip>
          <a:stretch>
            <a:fillRect/>
          </a:stretch>
        </p:blipFill>
        <p:spPr>
          <a:xfrm>
            <a:off x="4648200" y="2362200"/>
            <a:ext cx="4114800" cy="41148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20170922-WA0009.jpg"/>
          <p:cNvPicPr>
            <a:picLocks noChangeAspect="1"/>
          </p:cNvPicPr>
          <p:nvPr/>
        </p:nvPicPr>
        <p:blipFill>
          <a:blip r:embed="rId2" cstate="print">
            <a:lum bright="10000"/>
          </a:blip>
          <a:stretch>
            <a:fillRect/>
          </a:stretch>
        </p:blipFill>
        <p:spPr>
          <a:xfrm>
            <a:off x="533400" y="0"/>
            <a:ext cx="8153400" cy="5943600"/>
          </a:xfrm>
          <a:prstGeom prst="rect">
            <a:avLst/>
          </a:prstGeom>
        </p:spPr>
      </p:pic>
      <p:sp>
        <p:nvSpPr>
          <p:cNvPr id="3" name="Title 2"/>
          <p:cNvSpPr>
            <a:spLocks noGrp="1"/>
          </p:cNvSpPr>
          <p:nvPr>
            <p:ph type="title"/>
          </p:nvPr>
        </p:nvSpPr>
        <p:spPr>
          <a:xfrm>
            <a:off x="381000" y="6096000"/>
            <a:ext cx="8229600" cy="533400"/>
          </a:xfrm>
        </p:spPr>
        <p:txBody>
          <a:bodyPr>
            <a:normAutofit fontScale="90000"/>
          </a:bodyPr>
          <a:lstStyle/>
          <a:p>
            <a:r>
              <a:rPr lang="en-US" dirty="0" smtClean="0"/>
              <a:t>Team after success of the Campaign.</a:t>
            </a:r>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search-paper-presentation-shaiq-1-638.jpg"/>
          <p:cNvPicPr>
            <a:picLocks noChangeAspect="1"/>
          </p:cNvPicPr>
          <p:nvPr/>
        </p:nvPicPr>
        <p:blipFill>
          <a:blip r:embed="rId2" cstate="print"/>
          <a:srcRect t="11587" b="60021"/>
          <a:stretch>
            <a:fillRect/>
          </a:stretch>
        </p:blipFill>
        <p:spPr>
          <a:xfrm>
            <a:off x="381000" y="228600"/>
            <a:ext cx="8305800" cy="1828800"/>
          </a:xfrm>
          <a:prstGeom prst="rect">
            <a:avLst/>
          </a:prstGeom>
        </p:spPr>
      </p:pic>
      <p:pic>
        <p:nvPicPr>
          <p:cNvPr id="4" name="Picture 3" descr="blank-research-paper-sheet-2089856.jpg"/>
          <p:cNvPicPr>
            <a:picLocks noChangeAspect="1"/>
          </p:cNvPicPr>
          <p:nvPr/>
        </p:nvPicPr>
        <p:blipFill>
          <a:blip r:embed="rId3" cstate="print"/>
          <a:srcRect b="50000"/>
          <a:stretch>
            <a:fillRect/>
          </a:stretch>
        </p:blipFill>
        <p:spPr>
          <a:xfrm>
            <a:off x="381000" y="2362200"/>
            <a:ext cx="8371268" cy="3429000"/>
          </a:xfrm>
          <a:prstGeom prst="rect">
            <a:avLst/>
          </a:prstGeom>
        </p:spPr>
      </p:pic>
      <p:sp>
        <p:nvSpPr>
          <p:cNvPr id="5" name="Rectangle 4"/>
          <p:cNvSpPr/>
          <p:nvPr/>
        </p:nvSpPr>
        <p:spPr>
          <a:xfrm>
            <a:off x="6934200" y="6019800"/>
            <a:ext cx="1905000" cy="369332"/>
          </a:xfrm>
          <a:prstGeom prst="rect">
            <a:avLst/>
          </a:prstGeom>
        </p:spPr>
        <p:txBody>
          <a:bodyPr wrap="square">
            <a:spAutoFit/>
          </a:bodyPr>
          <a:lstStyle/>
          <a:p>
            <a:pPr algn="ctr"/>
            <a:r>
              <a:rPr lang="en-US" b="1" dirty="0" smtClean="0">
                <a:solidFill>
                  <a:srgbClr val="FF0000"/>
                </a:solidFill>
              </a:rPr>
              <a:t>21-22/09/2017</a:t>
            </a:r>
            <a:endParaRPr lang="en-US" b="1" dirty="0">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228600"/>
            <a:ext cx="4572000" cy="6324600"/>
          </a:xfrm>
          <a:prstGeom prst="rect">
            <a:avLst/>
          </a:prstGeom>
          <a:noFill/>
          <a:ln w="9525">
            <a:noFill/>
            <a:miter lim="800000"/>
            <a:headEnd/>
            <a:tailEnd/>
          </a:ln>
          <a:effectLst/>
        </p:spPr>
        <p:txBody>
          <a:bodyPr vert="horz" wrap="square" lIns="91440" tIns="0" rIns="91440" bIns="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D1B11"/>
                </a:solidFill>
                <a:effectLst/>
                <a:latin typeface="Calibri" pitchFamily="34" charset="0"/>
                <a:ea typeface="Calibri" pitchFamily="34" charset="0"/>
                <a:cs typeface="Calibri" pitchFamily="34" charset="0"/>
              </a:rPr>
              <a:t>A Red Letter Day</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21</a:t>
            </a:r>
            <a:r>
              <a:rPr kumimoji="0" lang="en-US" b="0" i="0" u="none" strike="noStrike" cap="none" normalizeH="0" baseline="30000" dirty="0" smtClean="0">
                <a:ln>
                  <a:noFill/>
                </a:ln>
                <a:solidFill>
                  <a:srgbClr val="1D1B11"/>
                </a:solidFill>
                <a:effectLst/>
                <a:latin typeface="Calibri" pitchFamily="34" charset="0"/>
                <a:ea typeface="Calibri" pitchFamily="34" charset="0"/>
                <a:cs typeface="Calibri" pitchFamily="34" charset="0"/>
              </a:rPr>
              <a:t>st</a:t>
            </a: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 and 22</a:t>
            </a:r>
            <a:r>
              <a:rPr kumimoji="0" lang="en-US" b="0" i="0" u="none" strike="noStrike" cap="none" normalizeH="0" baseline="30000" dirty="0" smtClean="0">
                <a:ln>
                  <a:noFill/>
                </a:ln>
                <a:solidFill>
                  <a:srgbClr val="1D1B11"/>
                </a:solidFill>
                <a:effectLst/>
                <a:latin typeface="Calibri" pitchFamily="34" charset="0"/>
                <a:ea typeface="Calibri" pitchFamily="34" charset="0"/>
                <a:cs typeface="Calibri" pitchFamily="34" charset="0"/>
              </a:rPr>
              <a:t>nd</a:t>
            </a: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 Sept are also marked as ‘Red Letter Days’ in the history of BBA because four students viz</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err="1" smtClean="0">
                <a:ln>
                  <a:noFill/>
                </a:ln>
                <a:solidFill>
                  <a:srgbClr val="1D1B11"/>
                </a:solidFill>
                <a:effectLst/>
                <a:latin typeface="Calibri" pitchFamily="34" charset="0"/>
                <a:ea typeface="Calibri" pitchFamily="34" charset="0"/>
                <a:cs typeface="Calibri" pitchFamily="34" charset="0"/>
              </a:rPr>
              <a:t>Nasir</a:t>
            </a: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 and </a:t>
            </a:r>
            <a:r>
              <a:rPr kumimoji="0" lang="en-US" b="0" i="0" u="none" strike="noStrike" cap="none" normalizeH="0" baseline="0" dirty="0" err="1" smtClean="0">
                <a:ln>
                  <a:noFill/>
                </a:ln>
                <a:solidFill>
                  <a:srgbClr val="1D1B11"/>
                </a:solidFill>
                <a:effectLst/>
                <a:latin typeface="Calibri" pitchFamily="34" charset="0"/>
                <a:ea typeface="Calibri" pitchFamily="34" charset="0"/>
                <a:cs typeface="Calibri" pitchFamily="34" charset="0"/>
              </a:rPr>
              <a:t>Paras</a:t>
            </a: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 from BBA 2</a:t>
            </a:r>
            <a:r>
              <a:rPr kumimoji="0" lang="en-US" b="0" i="0" u="none" strike="noStrike" cap="none" normalizeH="0" baseline="30000" dirty="0" smtClean="0">
                <a:ln>
                  <a:noFill/>
                </a:ln>
                <a:solidFill>
                  <a:srgbClr val="1D1B11"/>
                </a:solidFill>
                <a:effectLst/>
                <a:latin typeface="Calibri" pitchFamily="34" charset="0"/>
                <a:ea typeface="Calibri" pitchFamily="34" charset="0"/>
                <a:cs typeface="Calibri" pitchFamily="34" charset="0"/>
              </a:rPr>
              <a:t>nd</a:t>
            </a: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 section B</a:t>
            </a:r>
            <a:endParaRPr kumimoji="0" lang="en-US"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err="1" smtClean="0">
                <a:ln>
                  <a:noFill/>
                </a:ln>
                <a:solidFill>
                  <a:srgbClr val="1D1B11"/>
                </a:solidFill>
                <a:effectLst/>
                <a:latin typeface="Calibri" pitchFamily="34" charset="0"/>
                <a:ea typeface="Calibri" pitchFamily="34" charset="0"/>
                <a:cs typeface="Calibri" pitchFamily="34" charset="0"/>
              </a:rPr>
              <a:t>Abhinav</a:t>
            </a: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 from section A</a:t>
            </a:r>
            <a:endParaRPr kumimoji="0" lang="en-US"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b="0" i="0" u="none" strike="noStrike" cap="none" normalizeH="0" baseline="0" dirty="0" err="1" smtClean="0">
                <a:ln>
                  <a:noFill/>
                </a:ln>
                <a:solidFill>
                  <a:srgbClr val="1D1B11"/>
                </a:solidFill>
                <a:effectLst/>
                <a:latin typeface="Calibri" pitchFamily="34" charset="0"/>
                <a:ea typeface="Calibri" pitchFamily="34" charset="0"/>
                <a:cs typeface="Calibri" pitchFamily="34" charset="0"/>
              </a:rPr>
              <a:t>Kartik</a:t>
            </a: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 from Section C</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Participated in the International Conference on Indian Economic Transformation through revival of Manufacturing Sector and Start-Up Eco-system under the guidance of Dr. Sangeeta at </a:t>
            </a:r>
            <a:r>
              <a:rPr kumimoji="0" lang="en-US" b="0" i="0" u="none" strike="noStrike" cap="none" normalizeH="0" baseline="0" dirty="0" err="1" smtClean="0">
                <a:ln>
                  <a:noFill/>
                </a:ln>
                <a:solidFill>
                  <a:srgbClr val="1D1B11"/>
                </a:solidFill>
                <a:effectLst/>
                <a:latin typeface="Calibri" pitchFamily="34" charset="0"/>
                <a:ea typeface="Calibri" pitchFamily="34" charset="0"/>
                <a:cs typeface="Calibri" pitchFamily="34" charset="0"/>
              </a:rPr>
              <a:t>Ramanujam</a:t>
            </a: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 College, University of Delhi.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The two presentations were made by them:</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Start-up in Service Sector</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Ease of doing Business</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Which were greatly appreciated by the judges.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This initiative by Dr. Sangeeta has been greatly appreciated by the HOD, BBA. </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pic>
        <p:nvPicPr>
          <p:cNvPr id="4" name="Picture 3" descr="IMG-20171002-WA0008.jpg"/>
          <p:cNvPicPr>
            <a:picLocks noChangeAspect="1"/>
          </p:cNvPicPr>
          <p:nvPr/>
        </p:nvPicPr>
        <p:blipFill>
          <a:blip r:embed="rId2" cstate="print"/>
          <a:srcRect r="15000"/>
          <a:stretch>
            <a:fillRect/>
          </a:stretch>
        </p:blipFill>
        <p:spPr>
          <a:xfrm>
            <a:off x="4876800" y="304800"/>
            <a:ext cx="3886200" cy="3124200"/>
          </a:xfrm>
          <a:prstGeom prst="rect">
            <a:avLst/>
          </a:prstGeom>
        </p:spPr>
      </p:pic>
      <p:pic>
        <p:nvPicPr>
          <p:cNvPr id="5" name="Picture 4" descr="IMG-20171002-WA0009.jpg"/>
          <p:cNvPicPr>
            <a:picLocks noChangeAspect="1"/>
          </p:cNvPicPr>
          <p:nvPr/>
        </p:nvPicPr>
        <p:blipFill>
          <a:blip r:embed="rId3" cstate="print">
            <a:lum bright="10000"/>
          </a:blip>
          <a:srcRect l="8750" r="10000"/>
          <a:stretch>
            <a:fillRect/>
          </a:stretch>
        </p:blipFill>
        <p:spPr>
          <a:xfrm>
            <a:off x="4876800" y="3505200"/>
            <a:ext cx="3962400" cy="3128596"/>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20171002-WA0010.jpg"/>
          <p:cNvPicPr>
            <a:picLocks noChangeAspect="1"/>
          </p:cNvPicPr>
          <p:nvPr/>
        </p:nvPicPr>
        <p:blipFill>
          <a:blip r:embed="rId2" cstate="print">
            <a:lum bright="10000"/>
          </a:blip>
          <a:stretch>
            <a:fillRect/>
          </a:stretch>
        </p:blipFill>
        <p:spPr>
          <a:xfrm>
            <a:off x="304800" y="228600"/>
            <a:ext cx="8382000" cy="5233987"/>
          </a:xfrm>
          <a:prstGeom prst="rect">
            <a:avLst/>
          </a:prstGeom>
        </p:spPr>
      </p:pic>
      <p:sp>
        <p:nvSpPr>
          <p:cNvPr id="5" name="Title 4"/>
          <p:cNvSpPr>
            <a:spLocks noGrp="1"/>
          </p:cNvSpPr>
          <p:nvPr>
            <p:ph type="title"/>
          </p:nvPr>
        </p:nvSpPr>
        <p:spPr>
          <a:xfrm>
            <a:off x="228600" y="5486400"/>
            <a:ext cx="8534400" cy="1143000"/>
          </a:xfrm>
        </p:spPr>
        <p:txBody>
          <a:bodyPr>
            <a:normAutofit/>
          </a:bodyPr>
          <a:lstStyle/>
          <a:p>
            <a:r>
              <a:rPr lang="en-US" sz="2400" dirty="0" err="1" smtClean="0"/>
              <a:t>Paras</a:t>
            </a:r>
            <a:r>
              <a:rPr lang="en-US" sz="2400" dirty="0" smtClean="0"/>
              <a:t> ,BBA-2B, Receiving </a:t>
            </a:r>
            <a:r>
              <a:rPr lang="en-US" sz="2400" dirty="0" smtClean="0"/>
              <a:t>Certificate</a:t>
            </a:r>
            <a:r>
              <a:rPr lang="en-US" sz="2800" dirty="0" smtClean="0"/>
              <a:t> </a:t>
            </a:r>
            <a:r>
              <a:rPr lang="en-US" sz="2400" dirty="0" smtClean="0"/>
              <a:t>of presentation</a:t>
            </a:r>
            <a:endParaRPr lang="en-US" sz="28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457200"/>
            <a:ext cx="4191000"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Research Paper Presentation at National Conference on </a:t>
            </a:r>
            <a:r>
              <a:rPr kumimoji="0" lang="en-US" sz="2000"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“Changing Dimensions of Business Management and Corporate Social Responsibility in Globalised Era”</a:t>
            </a: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at IMSAR, </a:t>
            </a:r>
            <a:r>
              <a:rPr kumimoji="0" lang="en-US" sz="2000" b="0" i="0" u="none" strike="noStrike" cap="none" normalizeH="0" baseline="0" dirty="0" err="1" smtClean="0">
                <a:ln>
                  <a:noFill/>
                </a:ln>
                <a:solidFill>
                  <a:srgbClr val="1D1B11"/>
                </a:solidFill>
                <a:effectLst/>
                <a:latin typeface="Times New Roman" pitchFamily="18" charset="0"/>
                <a:ea typeface="Calibri" pitchFamily="34" charset="0"/>
                <a:cs typeface="Times New Roman" pitchFamily="18" charset="0"/>
              </a:rPr>
              <a:t>MDU</a:t>
            </a: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Rohtak</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On 26</a:t>
            </a:r>
            <a:r>
              <a:rPr kumimoji="0" lang="en-US" sz="2000" b="0" i="0" u="none" strike="noStrike" cap="none" normalizeH="0" baseline="30000" dirty="0" smtClean="0">
                <a:ln>
                  <a:noFill/>
                </a:ln>
                <a:solidFill>
                  <a:srgbClr val="1D1B11"/>
                </a:solidFill>
                <a:effectLst/>
                <a:latin typeface="Times New Roman" pitchFamily="18" charset="0"/>
                <a:ea typeface="Calibri" pitchFamily="34" charset="0"/>
                <a:cs typeface="Times New Roman" pitchFamily="18" charset="0"/>
              </a:rPr>
              <a:t>th</a:t>
            </a: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Sept it was another mile stone achieved when </a:t>
            </a:r>
            <a:r>
              <a:rPr kumimoji="0" lang="en-US" sz="2000"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23 students </a:t>
            </a:r>
            <a:r>
              <a:rPr kumimoji="0" lang="en-US" sz="2000" b="0"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of BBA for the presentation of their Research Papers titled</a:t>
            </a:r>
            <a:endParaRPr kumimoji="0" lang="en-US" sz="2000" b="0" i="0" u="none" strike="noStrike" cap="none" normalizeH="0" baseline="0" dirty="0" smtClean="0">
              <a:ln>
                <a:noFill/>
              </a:ln>
              <a:solidFill>
                <a:schemeClr val="tx1"/>
              </a:solidFill>
              <a:effectLst/>
              <a:latin typeface="Times New Roman" pitchFamily="18" charset="0"/>
              <a:cs typeface="Times New Roman" pitchFamily="18" charset="0"/>
            </a:endParaRPr>
          </a:p>
        </p:txBody>
      </p:sp>
      <p:sp>
        <p:nvSpPr>
          <p:cNvPr id="68611" name="Rectangle 3"/>
          <p:cNvSpPr>
            <a:spLocks noChangeArrowheads="1"/>
          </p:cNvSpPr>
          <p:nvPr/>
        </p:nvSpPr>
        <p:spPr bwMode="auto">
          <a:xfrm>
            <a:off x="0" y="3962400"/>
            <a:ext cx="8915400" cy="255454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Thanks to the initiative by the very innovative HOD Dr. Yoginder Kataria, all round efforts were put in Dr. Sangeeta, Dr. Ankur and Mr. Rajesh to encourage the young minds to shift their bent of mind towards research activities at the tender age because the group for students include students from 1</a:t>
            </a:r>
            <a:r>
              <a:rPr kumimoji="0" lang="en-US" sz="2000" b="0" i="0" u="none" strike="noStrike" cap="none" normalizeH="0" baseline="30000" dirty="0" smtClean="0">
                <a:ln>
                  <a:noFill/>
                </a:ln>
                <a:solidFill>
                  <a:srgbClr val="1D1B11"/>
                </a:solidFill>
                <a:effectLst/>
                <a:latin typeface="Calibri" pitchFamily="34" charset="0"/>
                <a:ea typeface="Calibri" pitchFamily="34" charset="0"/>
                <a:cs typeface="Calibri" pitchFamily="34" charset="0"/>
              </a:rPr>
              <a:t>st</a:t>
            </a:r>
            <a:r>
              <a:rPr kumimoji="0" lang="en-US" sz="2000"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 year as well.</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dirty="0" smtClean="0">
                <a:ln>
                  <a:noFill/>
                </a:ln>
                <a:solidFill>
                  <a:srgbClr val="1D1B11"/>
                </a:solidFill>
                <a:effectLst/>
                <a:latin typeface="Calibri" pitchFamily="34" charset="0"/>
                <a:ea typeface="Calibri" pitchFamily="34" charset="0"/>
                <a:cs typeface="Calibri" pitchFamily="34" charset="0"/>
              </a:rPr>
              <a:t>Dr. Yoginder Kataria was highly appreciative about this gesture on part of the BBA faculty team to enhance the skills of their wards, which he said was the very right and desirable approach to make them true professionals.</a:t>
            </a:r>
            <a:endParaRPr kumimoji="0" lang="en-US" sz="2000" b="0" i="0" u="none" strike="noStrike" cap="none" normalizeH="0" baseline="0" dirty="0" smtClean="0">
              <a:ln>
                <a:noFill/>
              </a:ln>
              <a:solidFill>
                <a:schemeClr val="tx1"/>
              </a:solidFill>
              <a:effectLst/>
              <a:latin typeface="Arial" pitchFamily="34" charset="0"/>
              <a:cs typeface="Arial" pitchFamily="34" charset="0"/>
            </a:endParaRPr>
          </a:p>
        </p:txBody>
      </p:sp>
      <p:pic>
        <p:nvPicPr>
          <p:cNvPr id="6" name="Picture 5" descr="IMG-20170926-WA0014.jpg"/>
          <p:cNvPicPr>
            <a:picLocks noChangeAspect="1"/>
          </p:cNvPicPr>
          <p:nvPr/>
        </p:nvPicPr>
        <p:blipFill>
          <a:blip r:embed="rId2" cstate="print"/>
          <a:stretch>
            <a:fillRect/>
          </a:stretch>
        </p:blipFill>
        <p:spPr>
          <a:xfrm>
            <a:off x="4267200" y="304800"/>
            <a:ext cx="4572000" cy="3429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E:\2Yk_Personal\yk\Career\yogi_passport (1).jpg"/>
          <p:cNvPicPr>
            <a:picLocks noChangeAspect="1" noChangeArrowheads="1"/>
          </p:cNvPicPr>
          <p:nvPr/>
        </p:nvPicPr>
        <p:blipFill>
          <a:blip r:embed="rId2" cstate="print">
            <a:lum bright="10000"/>
          </a:blip>
          <a:srcRect/>
          <a:stretch>
            <a:fillRect/>
          </a:stretch>
        </p:blipFill>
        <p:spPr bwMode="auto">
          <a:xfrm>
            <a:off x="304800" y="381000"/>
            <a:ext cx="3429000" cy="5181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Subtitle 4"/>
          <p:cNvSpPr>
            <a:spLocks noGrp="1"/>
          </p:cNvSpPr>
          <p:nvPr>
            <p:ph type="subTitle" idx="4294967295"/>
          </p:nvPr>
        </p:nvSpPr>
        <p:spPr>
          <a:xfrm>
            <a:off x="228600" y="5638800"/>
            <a:ext cx="8915400" cy="990600"/>
          </a:xfrm>
        </p:spPr>
        <p:txBody>
          <a:bodyPr>
            <a:normAutofit/>
          </a:bodyPr>
          <a:lstStyle/>
          <a:p>
            <a:pPr>
              <a:buNone/>
            </a:pPr>
            <a:r>
              <a:rPr lang="en-US" sz="4000" b="1" i="1" dirty="0" smtClean="0">
                <a:solidFill>
                  <a:schemeClr val="accent2">
                    <a:lumMod val="75000"/>
                  </a:schemeClr>
                </a:solidFill>
                <a:latin typeface="Times New Roman" pitchFamily="18" charset="0"/>
                <a:cs typeface="Times New Roman" pitchFamily="18" charset="0"/>
              </a:rPr>
              <a:t>Dr. Yoginder Singh Kataria, HOD, BBA</a:t>
            </a:r>
          </a:p>
          <a:p>
            <a:endParaRPr lang="en-US" sz="4000" dirty="0"/>
          </a:p>
        </p:txBody>
      </p:sp>
      <p:pic>
        <p:nvPicPr>
          <p:cNvPr id="6" name="Picture 5" descr="keep-calm-i-m-head-of-department-3.png"/>
          <p:cNvPicPr>
            <a:picLocks noChangeAspect="1"/>
          </p:cNvPicPr>
          <p:nvPr/>
        </p:nvPicPr>
        <p:blipFill>
          <a:blip r:embed="rId3" cstate="print"/>
          <a:srcRect t="64667"/>
          <a:stretch>
            <a:fillRect/>
          </a:stretch>
        </p:blipFill>
        <p:spPr>
          <a:xfrm>
            <a:off x="3962400" y="1905000"/>
            <a:ext cx="4953000" cy="22098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152400" y="152398"/>
          <a:ext cx="8763000" cy="6493028"/>
        </p:xfrm>
        <a:graphic>
          <a:graphicData uri="http://schemas.openxmlformats.org/drawingml/2006/table">
            <a:tbl>
              <a:tblPr/>
              <a:tblGrid>
                <a:gridCol w="881709"/>
                <a:gridCol w="4965790"/>
                <a:gridCol w="2915501"/>
              </a:tblGrid>
              <a:tr h="294892">
                <a:tc>
                  <a:txBody>
                    <a:bodyPr/>
                    <a:lstStyle/>
                    <a:p>
                      <a:pPr marL="0" marR="0" algn="ctr">
                        <a:lnSpc>
                          <a:spcPct val="115000"/>
                        </a:lnSpc>
                        <a:spcBef>
                          <a:spcPts val="0"/>
                        </a:spcBef>
                        <a:spcAft>
                          <a:spcPts val="1000"/>
                        </a:spcAft>
                      </a:pPr>
                      <a:r>
                        <a:rPr lang="en-US" sz="1600" b="1" dirty="0" err="1">
                          <a:latin typeface="Times New Roman"/>
                          <a:ea typeface="Calibri"/>
                        </a:rPr>
                        <a:t>Sr</a:t>
                      </a:r>
                      <a:r>
                        <a:rPr lang="en-US" sz="1600" b="1" dirty="0">
                          <a:latin typeface="Times New Roman"/>
                          <a:ea typeface="Calibri"/>
                        </a:rPr>
                        <a:t> No.</a:t>
                      </a:r>
                      <a:endParaRPr lang="en-US" sz="1600" dirty="0">
                        <a:latin typeface="Times New Roman"/>
                        <a:ea typeface="Calibri"/>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a:latin typeface="Times New Roman"/>
                          <a:ea typeface="Calibri"/>
                        </a:rPr>
                        <a:t>TOPIC</a:t>
                      </a:r>
                      <a:endParaRPr lang="en-US" sz="1600">
                        <a:latin typeface="Times New Roman"/>
                        <a:ea typeface="Calibri"/>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b="1">
                          <a:latin typeface="Times New Roman"/>
                          <a:ea typeface="Calibri"/>
                        </a:rPr>
                        <a:t>AUTHORS</a:t>
                      </a:r>
                      <a:endParaRPr lang="en-US" sz="1600">
                        <a:latin typeface="Times New Roman"/>
                        <a:ea typeface="Calibri"/>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589785">
                <a:tc>
                  <a:txBody>
                    <a:bodyPr/>
                    <a:lstStyle/>
                    <a:p>
                      <a:pPr marL="0" marR="0" algn="just">
                        <a:lnSpc>
                          <a:spcPct val="115000"/>
                        </a:lnSpc>
                        <a:spcBef>
                          <a:spcPts val="0"/>
                        </a:spcBef>
                        <a:spcAft>
                          <a:spcPts val="1000"/>
                        </a:spcAft>
                      </a:pPr>
                      <a:r>
                        <a:rPr lang="en-US" sz="1600">
                          <a:latin typeface="Times New Roman"/>
                          <a:ea typeface="Calibri"/>
                        </a:rPr>
                        <a:t>1.</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600">
                          <a:latin typeface="Times New Roman"/>
                          <a:ea typeface="Calibri"/>
                        </a:rPr>
                        <a:t>A comparative study of public and private hospitals</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600">
                          <a:latin typeface="Times New Roman"/>
                          <a:ea typeface="Calibri"/>
                        </a:rPr>
                        <a:t>Naina, Meenakshi and Dr. Sandeep Kumar</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589785">
                <a:tc>
                  <a:txBody>
                    <a:bodyPr/>
                    <a:lstStyle/>
                    <a:p>
                      <a:pPr marL="0" marR="0" algn="just">
                        <a:lnSpc>
                          <a:spcPct val="115000"/>
                        </a:lnSpc>
                        <a:spcBef>
                          <a:spcPts val="0"/>
                        </a:spcBef>
                        <a:spcAft>
                          <a:spcPts val="1000"/>
                        </a:spcAft>
                      </a:pPr>
                      <a:r>
                        <a:rPr lang="en-US" sz="1600">
                          <a:latin typeface="Times New Roman"/>
                          <a:ea typeface="Calibri"/>
                        </a:rPr>
                        <a:t>2.</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600" dirty="0">
                          <a:latin typeface="Times New Roman"/>
                          <a:ea typeface="Calibri"/>
                        </a:rPr>
                        <a:t>Consumers attitude towards online shopping</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600">
                          <a:latin typeface="Times New Roman"/>
                          <a:ea typeface="Calibri"/>
                        </a:rPr>
                        <a:t>Shristi Jain and Anshuman Sharma </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589785">
                <a:tc>
                  <a:txBody>
                    <a:bodyPr/>
                    <a:lstStyle/>
                    <a:p>
                      <a:pPr marL="0" marR="0" algn="just">
                        <a:lnSpc>
                          <a:spcPct val="115000"/>
                        </a:lnSpc>
                        <a:spcBef>
                          <a:spcPts val="0"/>
                        </a:spcBef>
                        <a:spcAft>
                          <a:spcPts val="1000"/>
                        </a:spcAft>
                      </a:pPr>
                      <a:r>
                        <a:rPr lang="en-US" sz="1600">
                          <a:latin typeface="Times New Roman"/>
                          <a:ea typeface="Calibri"/>
                        </a:rPr>
                        <a:t>3.</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600">
                          <a:latin typeface="Times New Roman"/>
                          <a:ea typeface="Calibri"/>
                        </a:rPr>
                        <a:t>Consumer behaviour in the era of digitalisation</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600" dirty="0">
                          <a:latin typeface="Times New Roman"/>
                          <a:ea typeface="Calibri"/>
                        </a:rPr>
                        <a:t>Dr. Sangeeta, Dr. </a:t>
                      </a:r>
                      <a:r>
                        <a:rPr lang="en-US" sz="1600" dirty="0" err="1">
                          <a:latin typeface="Times New Roman"/>
                          <a:ea typeface="Calibri"/>
                        </a:rPr>
                        <a:t>Yogendra</a:t>
                      </a:r>
                      <a:r>
                        <a:rPr lang="en-US" sz="1600" dirty="0">
                          <a:latin typeface="Times New Roman"/>
                          <a:ea typeface="Calibri"/>
                        </a:rPr>
                        <a:t> Kataria and </a:t>
                      </a:r>
                      <a:r>
                        <a:rPr lang="en-US" sz="1600" dirty="0" err="1">
                          <a:latin typeface="Times New Roman"/>
                          <a:ea typeface="Calibri"/>
                        </a:rPr>
                        <a:t>Purva</a:t>
                      </a:r>
                      <a:r>
                        <a:rPr lang="en-US" sz="1600" dirty="0">
                          <a:latin typeface="Times New Roman"/>
                          <a:ea typeface="Calibri"/>
                        </a:rPr>
                        <a:t> </a:t>
                      </a:r>
                      <a:r>
                        <a:rPr lang="en-US" sz="1600" dirty="0" err="1">
                          <a:latin typeface="Times New Roman"/>
                          <a:ea typeface="Calibri"/>
                        </a:rPr>
                        <a:t>Batra</a:t>
                      </a:r>
                      <a:endParaRPr lang="en-US" sz="1600" dirty="0">
                        <a:latin typeface="Times New Roman"/>
                        <a:ea typeface="Calibri"/>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589785">
                <a:tc>
                  <a:txBody>
                    <a:bodyPr/>
                    <a:lstStyle/>
                    <a:p>
                      <a:pPr marL="0" marR="0" algn="just">
                        <a:lnSpc>
                          <a:spcPct val="115000"/>
                        </a:lnSpc>
                        <a:spcBef>
                          <a:spcPts val="0"/>
                        </a:spcBef>
                        <a:spcAft>
                          <a:spcPts val="1000"/>
                        </a:spcAft>
                      </a:pPr>
                      <a:r>
                        <a:rPr lang="en-US" sz="1600">
                          <a:latin typeface="Times New Roman"/>
                          <a:ea typeface="Calibri"/>
                        </a:rPr>
                        <a:t>4.</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600" dirty="0">
                          <a:latin typeface="Times New Roman"/>
                          <a:ea typeface="Calibri"/>
                        </a:rPr>
                        <a:t>E-Banking </a:t>
                      </a:r>
                      <a:r>
                        <a:rPr lang="en-US" sz="1600" dirty="0" err="1">
                          <a:latin typeface="Times New Roman"/>
                          <a:ea typeface="Calibri"/>
                        </a:rPr>
                        <a:t>services:A</a:t>
                      </a:r>
                      <a:r>
                        <a:rPr lang="en-US" sz="1600" dirty="0">
                          <a:latin typeface="Times New Roman"/>
                          <a:ea typeface="Calibri"/>
                        </a:rPr>
                        <a:t> case study of HDFC Bank</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600">
                          <a:latin typeface="Times New Roman"/>
                          <a:ea typeface="Calibri"/>
                        </a:rPr>
                        <a:t>Bipul Vermani and Shilpa Sardana</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589785">
                <a:tc>
                  <a:txBody>
                    <a:bodyPr/>
                    <a:lstStyle/>
                    <a:p>
                      <a:pPr marL="0" marR="0">
                        <a:lnSpc>
                          <a:spcPct val="115000"/>
                        </a:lnSpc>
                        <a:spcBef>
                          <a:spcPts val="0"/>
                        </a:spcBef>
                        <a:spcAft>
                          <a:spcPts val="1000"/>
                        </a:spcAft>
                      </a:pPr>
                      <a:r>
                        <a:rPr lang="en-US" sz="1600">
                          <a:latin typeface="Times New Roman"/>
                          <a:ea typeface="Calibri"/>
                        </a:rPr>
                        <a:t>6</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a:latin typeface="Times New Roman"/>
                          <a:ea typeface="Calibri"/>
                        </a:rPr>
                        <a:t>Indian education system :challenges and its opportunities</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a:latin typeface="Times New Roman"/>
                          <a:ea typeface="Calibri"/>
                        </a:rPr>
                        <a:t>Mamta Pandey, Nidhi khurana and Heena</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589785">
                <a:tc>
                  <a:txBody>
                    <a:bodyPr/>
                    <a:lstStyle/>
                    <a:p>
                      <a:pPr marL="0" marR="0">
                        <a:lnSpc>
                          <a:spcPct val="115000"/>
                        </a:lnSpc>
                        <a:spcBef>
                          <a:spcPts val="0"/>
                        </a:spcBef>
                        <a:spcAft>
                          <a:spcPts val="1000"/>
                        </a:spcAft>
                      </a:pPr>
                      <a:r>
                        <a:rPr lang="en-US" sz="1600">
                          <a:latin typeface="Times New Roman"/>
                          <a:ea typeface="Calibri"/>
                        </a:rPr>
                        <a:t>7.</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nSpc>
                          <a:spcPct val="115000"/>
                        </a:lnSpc>
                        <a:spcBef>
                          <a:spcPts val="0"/>
                        </a:spcBef>
                        <a:spcAft>
                          <a:spcPts val="1000"/>
                        </a:spcAft>
                        <a:tabLst>
                          <a:tab pos="581660" algn="l"/>
                        </a:tabLst>
                      </a:pPr>
                      <a:r>
                        <a:rPr lang="en-US" sz="1600">
                          <a:latin typeface="Times New Roman"/>
                          <a:ea typeface="Calibri"/>
                        </a:rPr>
                        <a:t>Influence of social media on purchase of decision making </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a:latin typeface="Times New Roman"/>
                          <a:ea typeface="Calibri"/>
                        </a:rPr>
                        <a:t>Vidhi and Prince</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589785">
                <a:tc>
                  <a:txBody>
                    <a:bodyPr/>
                    <a:lstStyle/>
                    <a:p>
                      <a:pPr marL="0" marR="0">
                        <a:lnSpc>
                          <a:spcPct val="115000"/>
                        </a:lnSpc>
                        <a:spcBef>
                          <a:spcPts val="0"/>
                        </a:spcBef>
                        <a:spcAft>
                          <a:spcPts val="1000"/>
                        </a:spcAft>
                      </a:pPr>
                      <a:r>
                        <a:rPr lang="en-US" sz="1600">
                          <a:latin typeface="Times New Roman"/>
                          <a:ea typeface="Calibri"/>
                        </a:rPr>
                        <a:t>8.</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spcBef>
                          <a:spcPts val="0"/>
                        </a:spcBef>
                        <a:spcAft>
                          <a:spcPts val="1500"/>
                        </a:spcAft>
                      </a:pPr>
                      <a:r>
                        <a:rPr lang="en-US" sz="1600" kern="1400" spc="25" dirty="0">
                          <a:solidFill>
                            <a:schemeClr val="tx1"/>
                          </a:solidFill>
                          <a:latin typeface="Times New Roman"/>
                          <a:ea typeface="Times New Roman"/>
                          <a:cs typeface="Times New Roman"/>
                        </a:rPr>
                        <a:t>Role of Social Communication in Changing Lives of People</a:t>
                      </a:r>
                      <a:endParaRPr lang="en-US" sz="1600" kern="1400" spc="25" dirty="0">
                        <a:solidFill>
                          <a:schemeClr val="tx1"/>
                        </a:solidFill>
                        <a:latin typeface="Cambria"/>
                        <a:ea typeface="Times New Roman"/>
                        <a:cs typeface="Times New Roman"/>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lnSpc>
                          <a:spcPct val="115000"/>
                        </a:lnSpc>
                        <a:spcBef>
                          <a:spcPts val="0"/>
                        </a:spcBef>
                        <a:spcAft>
                          <a:spcPts val="1000"/>
                        </a:spcAft>
                      </a:pPr>
                      <a:r>
                        <a:rPr lang="en-US" sz="1600">
                          <a:latin typeface="Times New Roman"/>
                          <a:ea typeface="Calibri"/>
                        </a:rPr>
                        <a:t>Abhinav Dadhwal,  Nasir Ansari</a:t>
                      </a:r>
                      <a:r>
                        <a:rPr lang="en-US" sz="1600" baseline="30000">
                          <a:latin typeface="Times New Roman"/>
                          <a:ea typeface="Calibri"/>
                        </a:rPr>
                        <a:t>  </a:t>
                      </a:r>
                      <a:r>
                        <a:rPr lang="en-US" sz="1600">
                          <a:latin typeface="Times New Roman"/>
                          <a:ea typeface="Calibri"/>
                        </a:rPr>
                        <a:t>and Paras Ahuja</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377215">
                <a:tc>
                  <a:txBody>
                    <a:bodyPr/>
                    <a:lstStyle/>
                    <a:p>
                      <a:pPr marL="0" marR="0">
                        <a:lnSpc>
                          <a:spcPct val="115000"/>
                        </a:lnSpc>
                        <a:spcBef>
                          <a:spcPts val="0"/>
                        </a:spcBef>
                        <a:spcAft>
                          <a:spcPts val="1000"/>
                        </a:spcAft>
                      </a:pPr>
                      <a:r>
                        <a:rPr lang="en-US" sz="1600">
                          <a:latin typeface="Times New Roman"/>
                          <a:ea typeface="Calibri"/>
                        </a:rPr>
                        <a:t>9</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spcBef>
                          <a:spcPts val="0"/>
                        </a:spcBef>
                        <a:spcAft>
                          <a:spcPts val="1500"/>
                        </a:spcAft>
                      </a:pPr>
                      <a:r>
                        <a:rPr lang="en-US" sz="1600" kern="1400" spc="25" dirty="0">
                          <a:solidFill>
                            <a:schemeClr val="tx1"/>
                          </a:solidFill>
                          <a:latin typeface="Times New Roman"/>
                          <a:ea typeface="Times New Roman"/>
                          <a:cs typeface="Times New Roman"/>
                        </a:rPr>
                        <a:t>Consumer attitude towards retail sector</a:t>
                      </a:r>
                      <a:endParaRPr lang="en-US" sz="1600" kern="1400" spc="25" dirty="0">
                        <a:solidFill>
                          <a:schemeClr val="tx1"/>
                        </a:solidFill>
                        <a:latin typeface="Cambria"/>
                        <a:ea typeface="Times New Roman"/>
                        <a:cs typeface="Times New Roman"/>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err="1">
                          <a:solidFill>
                            <a:schemeClr val="tx1"/>
                          </a:solidFill>
                          <a:latin typeface="Times New Roman"/>
                          <a:ea typeface="Calibri"/>
                        </a:rPr>
                        <a:t>Shivani</a:t>
                      </a:r>
                      <a:r>
                        <a:rPr lang="en-US" sz="1600" dirty="0">
                          <a:solidFill>
                            <a:schemeClr val="tx1"/>
                          </a:solidFill>
                          <a:latin typeface="Times New Roman"/>
                          <a:ea typeface="Calibri"/>
                        </a:rPr>
                        <a:t>, </a:t>
                      </a:r>
                      <a:r>
                        <a:rPr lang="en-US" sz="1600" dirty="0" err="1">
                          <a:solidFill>
                            <a:schemeClr val="tx1"/>
                          </a:solidFill>
                          <a:latin typeface="Times New Roman"/>
                          <a:ea typeface="Calibri"/>
                        </a:rPr>
                        <a:t>Kritika</a:t>
                      </a:r>
                      <a:r>
                        <a:rPr lang="en-US" sz="1600" baseline="30000" dirty="0">
                          <a:solidFill>
                            <a:schemeClr val="tx1"/>
                          </a:solidFill>
                          <a:latin typeface="Times New Roman"/>
                          <a:ea typeface="Calibri"/>
                        </a:rPr>
                        <a:t> </a:t>
                      </a:r>
                      <a:r>
                        <a:rPr lang="en-US" sz="1600" dirty="0">
                          <a:solidFill>
                            <a:schemeClr val="tx1"/>
                          </a:solidFill>
                          <a:latin typeface="Times New Roman"/>
                          <a:ea typeface="Calibri"/>
                        </a:rPr>
                        <a:t>and Dr. Ankur</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294892">
                <a:tc>
                  <a:txBody>
                    <a:bodyPr/>
                    <a:lstStyle/>
                    <a:p>
                      <a:pPr marL="0" marR="0">
                        <a:lnSpc>
                          <a:spcPct val="115000"/>
                        </a:lnSpc>
                        <a:spcBef>
                          <a:spcPts val="0"/>
                        </a:spcBef>
                        <a:spcAft>
                          <a:spcPts val="1000"/>
                        </a:spcAft>
                      </a:pPr>
                      <a:r>
                        <a:rPr lang="en-US" sz="1600" dirty="0">
                          <a:latin typeface="Times New Roman"/>
                          <a:ea typeface="Calibri"/>
                        </a:rPr>
                        <a:t>10</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spcBef>
                          <a:spcPts val="0"/>
                        </a:spcBef>
                        <a:spcAft>
                          <a:spcPts val="1500"/>
                        </a:spcAft>
                      </a:pPr>
                      <a:r>
                        <a:rPr lang="en-US" sz="1600" kern="1400" spc="25">
                          <a:solidFill>
                            <a:schemeClr val="tx1"/>
                          </a:solidFill>
                          <a:latin typeface="Times New Roman"/>
                          <a:ea typeface="Times New Roman"/>
                          <a:cs typeface="Times New Roman"/>
                        </a:rPr>
                        <a:t>Customer satisfaction towards internet banking</a:t>
                      </a:r>
                      <a:endParaRPr lang="en-US" sz="1600" kern="1400" spc="25">
                        <a:solidFill>
                          <a:schemeClr val="tx1"/>
                        </a:solidFill>
                        <a:latin typeface="Cambria"/>
                        <a:ea typeface="Times New Roman"/>
                        <a:cs typeface="Times New Roman"/>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err="1">
                          <a:solidFill>
                            <a:schemeClr val="tx1"/>
                          </a:solidFill>
                          <a:latin typeface="Times New Roman"/>
                          <a:ea typeface="Calibri"/>
                        </a:rPr>
                        <a:t>Bharti</a:t>
                      </a:r>
                      <a:r>
                        <a:rPr lang="en-US" sz="1600" dirty="0">
                          <a:solidFill>
                            <a:schemeClr val="tx1"/>
                          </a:solidFill>
                          <a:latin typeface="Times New Roman"/>
                          <a:ea typeface="Calibri"/>
                        </a:rPr>
                        <a:t>, </a:t>
                      </a:r>
                      <a:r>
                        <a:rPr lang="en-US" sz="1600" dirty="0" err="1">
                          <a:solidFill>
                            <a:schemeClr val="tx1"/>
                          </a:solidFill>
                          <a:latin typeface="Times New Roman"/>
                          <a:ea typeface="Calibri"/>
                        </a:rPr>
                        <a:t>Deepika</a:t>
                      </a:r>
                      <a:r>
                        <a:rPr lang="en-US" sz="1600" dirty="0">
                          <a:solidFill>
                            <a:schemeClr val="tx1"/>
                          </a:solidFill>
                          <a:latin typeface="Times New Roman"/>
                          <a:ea typeface="Calibri"/>
                        </a:rPr>
                        <a:t> and </a:t>
                      </a:r>
                      <a:r>
                        <a:rPr lang="en-US" sz="1600" dirty="0" err="1">
                          <a:solidFill>
                            <a:schemeClr val="tx1"/>
                          </a:solidFill>
                          <a:latin typeface="Times New Roman"/>
                          <a:ea typeface="Calibri"/>
                        </a:rPr>
                        <a:t>Anjali</a:t>
                      </a:r>
                      <a:endParaRPr lang="en-US" sz="1600" dirty="0">
                        <a:solidFill>
                          <a:schemeClr val="tx1"/>
                        </a:solidFill>
                        <a:latin typeface="Times New Roman"/>
                        <a:ea typeface="Calibri"/>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589785">
                <a:tc>
                  <a:txBody>
                    <a:bodyPr/>
                    <a:lstStyle/>
                    <a:p>
                      <a:pPr marL="0" marR="0">
                        <a:lnSpc>
                          <a:spcPct val="115000"/>
                        </a:lnSpc>
                        <a:spcBef>
                          <a:spcPts val="0"/>
                        </a:spcBef>
                        <a:spcAft>
                          <a:spcPts val="1000"/>
                        </a:spcAft>
                      </a:pPr>
                      <a:r>
                        <a:rPr lang="en-US" sz="1600">
                          <a:latin typeface="Times New Roman"/>
                          <a:ea typeface="Calibri"/>
                        </a:rPr>
                        <a:t>11</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spcBef>
                          <a:spcPts val="0"/>
                        </a:spcBef>
                        <a:spcAft>
                          <a:spcPts val="1500"/>
                        </a:spcAft>
                        <a:tabLst>
                          <a:tab pos="664845" algn="l"/>
                        </a:tabLst>
                      </a:pPr>
                      <a:r>
                        <a:rPr lang="en-US" sz="1600" kern="1400" spc="25" dirty="0">
                          <a:solidFill>
                            <a:schemeClr val="tx1"/>
                          </a:solidFill>
                          <a:latin typeface="Times New Roman"/>
                          <a:ea typeface="Times New Roman"/>
                          <a:cs typeface="Times New Roman"/>
                        </a:rPr>
                        <a:t>Empirical study measuring the consumer perception for eco friendly packaging of product </a:t>
                      </a:r>
                      <a:endParaRPr lang="en-US" sz="1600" kern="1400" spc="25" dirty="0">
                        <a:solidFill>
                          <a:schemeClr val="tx1"/>
                        </a:solidFill>
                        <a:latin typeface="Cambria"/>
                        <a:ea typeface="Times New Roman"/>
                        <a:cs typeface="Times New Roman"/>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err="1">
                          <a:solidFill>
                            <a:schemeClr val="tx1"/>
                          </a:solidFill>
                          <a:latin typeface="Times New Roman"/>
                          <a:ea typeface="Calibri"/>
                        </a:rPr>
                        <a:t>Hari</a:t>
                      </a:r>
                      <a:r>
                        <a:rPr lang="en-US" sz="1600" dirty="0">
                          <a:solidFill>
                            <a:schemeClr val="tx1"/>
                          </a:solidFill>
                          <a:latin typeface="Times New Roman"/>
                          <a:ea typeface="Calibri"/>
                        </a:rPr>
                        <a:t> </a:t>
                      </a:r>
                      <a:r>
                        <a:rPr lang="en-US" sz="1600" dirty="0" err="1">
                          <a:solidFill>
                            <a:schemeClr val="tx1"/>
                          </a:solidFill>
                          <a:latin typeface="Times New Roman"/>
                          <a:ea typeface="Calibri"/>
                        </a:rPr>
                        <a:t>Krishan</a:t>
                      </a:r>
                      <a:r>
                        <a:rPr lang="en-US" sz="1600" dirty="0">
                          <a:solidFill>
                            <a:schemeClr val="tx1"/>
                          </a:solidFill>
                          <a:latin typeface="Times New Roman"/>
                          <a:ea typeface="Calibri"/>
                        </a:rPr>
                        <a:t>, </a:t>
                      </a:r>
                      <a:r>
                        <a:rPr lang="en-US" sz="1600" dirty="0" err="1">
                          <a:solidFill>
                            <a:schemeClr val="tx1"/>
                          </a:solidFill>
                          <a:latin typeface="Times New Roman"/>
                          <a:ea typeface="Calibri"/>
                        </a:rPr>
                        <a:t>Domita</a:t>
                      </a:r>
                      <a:r>
                        <a:rPr lang="en-US" sz="1600" dirty="0">
                          <a:solidFill>
                            <a:schemeClr val="tx1"/>
                          </a:solidFill>
                          <a:latin typeface="Times New Roman"/>
                          <a:ea typeface="Calibri"/>
                        </a:rPr>
                        <a:t>, </a:t>
                      </a:r>
                      <a:r>
                        <a:rPr lang="en-US" sz="1600" dirty="0" err="1">
                          <a:solidFill>
                            <a:schemeClr val="tx1"/>
                          </a:solidFill>
                          <a:latin typeface="Times New Roman"/>
                          <a:ea typeface="Calibri"/>
                        </a:rPr>
                        <a:t>Deepam</a:t>
                      </a:r>
                      <a:r>
                        <a:rPr lang="en-US" sz="1600" dirty="0">
                          <a:solidFill>
                            <a:schemeClr val="tx1"/>
                          </a:solidFill>
                          <a:latin typeface="Times New Roman"/>
                          <a:ea typeface="Calibri"/>
                        </a:rPr>
                        <a:t> </a:t>
                      </a:r>
                      <a:r>
                        <a:rPr lang="en-US" sz="1600" dirty="0" err="1">
                          <a:solidFill>
                            <a:schemeClr val="tx1"/>
                          </a:solidFill>
                          <a:latin typeface="Times New Roman"/>
                          <a:ea typeface="Calibri"/>
                        </a:rPr>
                        <a:t>Kapoor</a:t>
                      </a:r>
                      <a:r>
                        <a:rPr lang="en-US" sz="1600" dirty="0">
                          <a:solidFill>
                            <a:schemeClr val="tx1"/>
                          </a:solidFill>
                          <a:latin typeface="Times New Roman"/>
                          <a:ea typeface="Calibri"/>
                        </a:rPr>
                        <a:t> </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294892">
                <a:tc>
                  <a:txBody>
                    <a:bodyPr/>
                    <a:lstStyle/>
                    <a:p>
                      <a:pPr marL="0" marR="0">
                        <a:lnSpc>
                          <a:spcPct val="115000"/>
                        </a:lnSpc>
                        <a:spcBef>
                          <a:spcPts val="0"/>
                        </a:spcBef>
                        <a:spcAft>
                          <a:spcPts val="1000"/>
                        </a:spcAft>
                      </a:pPr>
                      <a:r>
                        <a:rPr lang="en-US" sz="1600">
                          <a:latin typeface="Times New Roman"/>
                          <a:ea typeface="Calibri"/>
                        </a:rPr>
                        <a:t>12</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spcBef>
                          <a:spcPts val="0"/>
                        </a:spcBef>
                        <a:spcAft>
                          <a:spcPts val="1500"/>
                        </a:spcAft>
                        <a:tabLst>
                          <a:tab pos="664845" algn="l"/>
                        </a:tabLst>
                      </a:pPr>
                      <a:r>
                        <a:rPr lang="en-US" sz="1600" kern="1400" spc="25" dirty="0">
                          <a:solidFill>
                            <a:schemeClr val="tx1"/>
                          </a:solidFill>
                          <a:latin typeface="Times New Roman"/>
                          <a:ea typeface="Times New Roman"/>
                          <a:cs typeface="Times New Roman"/>
                        </a:rPr>
                        <a:t>Employee satisfaction on LIC HFL</a:t>
                      </a:r>
                      <a:endParaRPr lang="en-US" sz="1600" kern="1400" spc="25" dirty="0">
                        <a:solidFill>
                          <a:schemeClr val="tx1"/>
                        </a:solidFill>
                        <a:latin typeface="Cambria"/>
                        <a:ea typeface="Times New Roman"/>
                        <a:cs typeface="Times New Roman"/>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nSpc>
                          <a:spcPct val="115000"/>
                        </a:lnSpc>
                        <a:spcBef>
                          <a:spcPts val="0"/>
                        </a:spcBef>
                        <a:spcAft>
                          <a:spcPts val="1000"/>
                        </a:spcAft>
                        <a:tabLst>
                          <a:tab pos="1021080" algn="l"/>
                          <a:tab pos="1674495" algn="ctr"/>
                        </a:tabLst>
                      </a:pPr>
                      <a:r>
                        <a:rPr lang="en-US" sz="1600" dirty="0">
                          <a:solidFill>
                            <a:schemeClr val="tx1"/>
                          </a:solidFill>
                          <a:latin typeface="Times New Roman"/>
                          <a:ea typeface="Calibri"/>
                        </a:rPr>
                        <a:t>Mr. </a:t>
                      </a:r>
                      <a:r>
                        <a:rPr lang="en-US" sz="1600" dirty="0" err="1">
                          <a:solidFill>
                            <a:schemeClr val="tx1"/>
                          </a:solidFill>
                          <a:latin typeface="Times New Roman"/>
                          <a:ea typeface="Calibri"/>
                        </a:rPr>
                        <a:t>Atul</a:t>
                      </a:r>
                      <a:r>
                        <a:rPr lang="en-US" sz="1600" dirty="0">
                          <a:solidFill>
                            <a:schemeClr val="tx1"/>
                          </a:solidFill>
                          <a:latin typeface="Times New Roman"/>
                          <a:ea typeface="Calibri"/>
                        </a:rPr>
                        <a:t> and Nikita</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r h="512857">
                <a:tc>
                  <a:txBody>
                    <a:bodyPr/>
                    <a:lstStyle/>
                    <a:p>
                      <a:pPr marL="0" marR="0">
                        <a:lnSpc>
                          <a:spcPct val="115000"/>
                        </a:lnSpc>
                        <a:spcBef>
                          <a:spcPts val="0"/>
                        </a:spcBef>
                        <a:spcAft>
                          <a:spcPts val="1000"/>
                        </a:spcAft>
                      </a:pPr>
                      <a:r>
                        <a:rPr lang="en-US" sz="1600">
                          <a:latin typeface="Times New Roman"/>
                          <a:ea typeface="Calibri"/>
                        </a:rPr>
                        <a:t>13</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gn="just">
                        <a:spcBef>
                          <a:spcPts val="0"/>
                        </a:spcBef>
                        <a:spcAft>
                          <a:spcPts val="1500"/>
                        </a:spcAft>
                        <a:tabLst>
                          <a:tab pos="664845" algn="l"/>
                        </a:tabLst>
                      </a:pPr>
                      <a:r>
                        <a:rPr lang="en-US" sz="1600" kern="1400" spc="25" dirty="0">
                          <a:solidFill>
                            <a:schemeClr val="tx1"/>
                          </a:solidFill>
                          <a:latin typeface="Times New Roman"/>
                          <a:ea typeface="Times New Roman"/>
                          <a:cs typeface="Times New Roman"/>
                        </a:rPr>
                        <a:t>A comparative study of herbal and pharmaceuticals medicines</a:t>
                      </a:r>
                      <a:endParaRPr lang="en-US" sz="1600" kern="1400" spc="25" dirty="0">
                        <a:solidFill>
                          <a:schemeClr val="tx1"/>
                        </a:solidFill>
                        <a:latin typeface="Cambria"/>
                        <a:ea typeface="Times New Roman"/>
                        <a:cs typeface="Times New Roman"/>
                      </a:endParaRP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err="1">
                          <a:solidFill>
                            <a:schemeClr val="tx1"/>
                          </a:solidFill>
                          <a:latin typeface="Times New Roman"/>
                          <a:ea typeface="Calibri"/>
                        </a:rPr>
                        <a:t>Kartik</a:t>
                      </a:r>
                      <a:r>
                        <a:rPr lang="en-US" sz="1600" dirty="0">
                          <a:solidFill>
                            <a:schemeClr val="tx1"/>
                          </a:solidFill>
                          <a:latin typeface="Times New Roman"/>
                          <a:ea typeface="Calibri"/>
                        </a:rPr>
                        <a:t> Chopra </a:t>
                      </a:r>
                    </a:p>
                  </a:txBody>
                  <a:tcPr marL="60960" marR="60960" marT="0" marB="0">
                    <a:lnL w="12700" cap="flat" cmpd="sng" algn="ctr">
                      <a:solidFill>
                        <a:srgbClr val="535353"/>
                      </a:solidFill>
                      <a:prstDash val="solid"/>
                      <a:round/>
                      <a:headEnd type="none" w="med" len="med"/>
                      <a:tailEnd type="none" w="med" len="med"/>
                    </a:lnL>
                    <a:lnR w="12700" cap="flat" cmpd="sng" algn="ctr">
                      <a:solidFill>
                        <a:srgbClr val="535353"/>
                      </a:solidFill>
                      <a:prstDash val="solid"/>
                      <a:round/>
                      <a:headEnd type="none" w="med" len="med"/>
                      <a:tailEnd type="none" w="med" len="med"/>
                    </a:lnR>
                    <a:lnT w="12700" cap="flat" cmpd="sng" algn="ctr">
                      <a:solidFill>
                        <a:srgbClr val="535353"/>
                      </a:solidFill>
                      <a:prstDash val="solid"/>
                      <a:round/>
                      <a:headEnd type="none" w="med" len="med"/>
                      <a:tailEnd type="none" w="med" len="med"/>
                    </a:lnT>
                    <a:lnB w="12700" cap="flat" cmpd="sng" algn="ctr">
                      <a:solidFill>
                        <a:srgbClr val="535353"/>
                      </a:solidFill>
                      <a:prstDash val="solid"/>
                      <a:round/>
                      <a:headEnd type="none" w="med" len="med"/>
                      <a:tailEnd type="none" w="med" len="med"/>
                    </a:lnB>
                  </a:tcPr>
                </a:tc>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0926-WA0026.jpg"/>
          <p:cNvPicPr>
            <a:picLocks noChangeAspect="1"/>
          </p:cNvPicPr>
          <p:nvPr/>
        </p:nvPicPr>
        <p:blipFill>
          <a:blip r:embed="rId2" cstate="print"/>
          <a:srcRect b="13450"/>
          <a:stretch>
            <a:fillRect/>
          </a:stretch>
        </p:blipFill>
        <p:spPr>
          <a:xfrm>
            <a:off x="228600" y="228600"/>
            <a:ext cx="8686800" cy="5638800"/>
          </a:xfrm>
          <a:prstGeom prst="rect">
            <a:avLst/>
          </a:prstGeom>
        </p:spPr>
      </p:pic>
      <p:sp>
        <p:nvSpPr>
          <p:cNvPr id="3" name="Title 2"/>
          <p:cNvSpPr>
            <a:spLocks noGrp="1"/>
          </p:cNvSpPr>
          <p:nvPr>
            <p:ph type="title"/>
          </p:nvPr>
        </p:nvSpPr>
        <p:spPr>
          <a:xfrm>
            <a:off x="304800" y="5943600"/>
            <a:ext cx="8229600" cy="655638"/>
          </a:xfrm>
        </p:spPr>
        <p:txBody>
          <a:bodyPr>
            <a:normAutofit fontScale="90000"/>
          </a:bodyPr>
          <a:lstStyle/>
          <a:p>
            <a:r>
              <a:rPr lang="en-US" dirty="0" smtClean="0"/>
              <a:t>Research Team at </a:t>
            </a:r>
            <a:r>
              <a:rPr lang="en-US" dirty="0" err="1" smtClean="0"/>
              <a:t>MDU</a:t>
            </a:r>
            <a:r>
              <a:rPr lang="en-US" dirty="0" smtClean="0"/>
              <a:t> (Rohtak)</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3114148.jpg"/>
          <p:cNvPicPr>
            <a:picLocks noChangeAspect="1"/>
          </p:cNvPicPr>
          <p:nvPr/>
        </p:nvPicPr>
        <p:blipFill>
          <a:blip r:embed="rId2" cstate="print"/>
          <a:stretch>
            <a:fillRect/>
          </a:stretch>
        </p:blipFill>
        <p:spPr>
          <a:xfrm>
            <a:off x="2209800" y="0"/>
            <a:ext cx="5715000" cy="3478696"/>
          </a:xfrm>
          <a:prstGeom prst="rect">
            <a:avLst/>
          </a:prstGeom>
        </p:spPr>
      </p:pic>
      <p:pic>
        <p:nvPicPr>
          <p:cNvPr id="3" name="Picture 2" descr="fresher-party.jpg"/>
          <p:cNvPicPr>
            <a:picLocks noChangeAspect="1"/>
          </p:cNvPicPr>
          <p:nvPr/>
        </p:nvPicPr>
        <p:blipFill>
          <a:blip r:embed="rId3" cstate="print"/>
          <a:stretch>
            <a:fillRect/>
          </a:stretch>
        </p:blipFill>
        <p:spPr>
          <a:xfrm>
            <a:off x="0" y="3810000"/>
            <a:ext cx="4495800" cy="3048000"/>
          </a:xfrm>
          <a:prstGeom prst="rect">
            <a:avLst/>
          </a:prstGeom>
        </p:spPr>
      </p:pic>
      <p:pic>
        <p:nvPicPr>
          <p:cNvPr id="4" name="Picture 3" descr="download.jpg"/>
          <p:cNvPicPr>
            <a:picLocks noChangeAspect="1"/>
          </p:cNvPicPr>
          <p:nvPr/>
        </p:nvPicPr>
        <p:blipFill>
          <a:blip r:embed="rId4" cstate="print"/>
          <a:stretch>
            <a:fillRect/>
          </a:stretch>
        </p:blipFill>
        <p:spPr>
          <a:xfrm>
            <a:off x="4800600" y="3810000"/>
            <a:ext cx="4135362" cy="3048000"/>
          </a:xfrm>
          <a:prstGeom prst="rect">
            <a:avLst/>
          </a:prstGeom>
        </p:spPr>
      </p:pic>
      <p:sp>
        <p:nvSpPr>
          <p:cNvPr id="5" name="Rectangle 4"/>
          <p:cNvSpPr/>
          <p:nvPr/>
        </p:nvSpPr>
        <p:spPr>
          <a:xfrm>
            <a:off x="0" y="304800"/>
            <a:ext cx="2373855" cy="369332"/>
          </a:xfrm>
          <a:prstGeom prst="rect">
            <a:avLst/>
          </a:prstGeom>
        </p:spPr>
        <p:txBody>
          <a:bodyPr wrap="square">
            <a:spAutoFit/>
          </a:bodyPr>
          <a:lstStyle/>
          <a:p>
            <a:r>
              <a:rPr lang="en-US" b="1" dirty="0" smtClean="0">
                <a:solidFill>
                  <a:srgbClr val="FF0000"/>
                </a:solidFill>
              </a:rPr>
              <a:t>28/29 September 2017</a:t>
            </a:r>
            <a:endParaRPr lang="en-US" dirty="0">
              <a:solidFill>
                <a:srgbClr val="FF0000"/>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F:\Sakshi Garg\PD\CARBUNKLE 2K17\freshers part 2\DSC_0246.JPG"/>
          <p:cNvPicPr>
            <a:picLocks noChangeAspect="1" noChangeArrowheads="1"/>
          </p:cNvPicPr>
          <p:nvPr/>
        </p:nvPicPr>
        <p:blipFill>
          <a:blip r:embed="rId2" cstate="print">
            <a:lum bright="10000"/>
          </a:blip>
          <a:srcRect l="18333" r="21667" b="22500"/>
          <a:stretch>
            <a:fillRect/>
          </a:stretch>
        </p:blipFill>
        <p:spPr bwMode="auto">
          <a:xfrm>
            <a:off x="1905000" y="381000"/>
            <a:ext cx="5486400" cy="51054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3" name="Title 2"/>
          <p:cNvSpPr>
            <a:spLocks noGrp="1"/>
          </p:cNvSpPr>
          <p:nvPr>
            <p:ph type="title"/>
          </p:nvPr>
        </p:nvSpPr>
        <p:spPr>
          <a:xfrm>
            <a:off x="228600" y="5638800"/>
            <a:ext cx="8915400" cy="914400"/>
          </a:xfrm>
        </p:spPr>
        <p:txBody>
          <a:bodyPr/>
          <a:lstStyle/>
          <a:p>
            <a:r>
              <a:rPr lang="en-US" dirty="0" smtClean="0"/>
              <a:t>Lamp Lighting by Management</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Sakshi Garg\PD\CARBUNKLE 2K17\freshers part 1\DSC_0085.JPG"/>
          <p:cNvPicPr>
            <a:picLocks noChangeAspect="1" noChangeArrowheads="1"/>
          </p:cNvPicPr>
          <p:nvPr/>
        </p:nvPicPr>
        <p:blipFill>
          <a:blip r:embed="rId2" cstate="print">
            <a:lum bright="10000"/>
          </a:blip>
          <a:srcRect l="2500" t="6250" r="65000"/>
          <a:stretch>
            <a:fillRect/>
          </a:stretch>
        </p:blipFill>
        <p:spPr bwMode="auto">
          <a:xfrm>
            <a:off x="228600" y="304800"/>
            <a:ext cx="2514600" cy="4835769"/>
          </a:xfrm>
          <a:prstGeom prst="rect">
            <a:avLst/>
          </a:prstGeom>
          <a:noFill/>
        </p:spPr>
      </p:pic>
      <p:pic>
        <p:nvPicPr>
          <p:cNvPr id="1027" name="Picture 3" descr="F:\Sakshi Garg\PD\CARBUNKLE 2K17\freshers part 1\DSC_0097.JPG"/>
          <p:cNvPicPr>
            <a:picLocks noChangeAspect="1" noChangeArrowheads="1"/>
          </p:cNvPicPr>
          <p:nvPr/>
        </p:nvPicPr>
        <p:blipFill>
          <a:blip r:embed="rId3" cstate="print">
            <a:lum bright="10000"/>
          </a:blip>
          <a:srcRect t="26250" r="32500"/>
          <a:stretch>
            <a:fillRect/>
          </a:stretch>
        </p:blipFill>
        <p:spPr bwMode="auto">
          <a:xfrm>
            <a:off x="2895600" y="304800"/>
            <a:ext cx="3352800" cy="2941696"/>
          </a:xfrm>
          <a:prstGeom prst="rect">
            <a:avLst/>
          </a:prstGeom>
          <a:noFill/>
        </p:spPr>
      </p:pic>
      <p:pic>
        <p:nvPicPr>
          <p:cNvPr id="1028" name="Picture 4" descr="F:\Sakshi Garg\PD\CARBUNKLE 2K17\freshers part 1\DSC_0131.JPG"/>
          <p:cNvPicPr>
            <a:picLocks noChangeAspect="1" noChangeArrowheads="1"/>
          </p:cNvPicPr>
          <p:nvPr/>
        </p:nvPicPr>
        <p:blipFill>
          <a:blip r:embed="rId4" cstate="print">
            <a:lum bright="10000"/>
          </a:blip>
          <a:srcRect l="23333" r="15000" b="20000"/>
          <a:stretch>
            <a:fillRect/>
          </a:stretch>
        </p:blipFill>
        <p:spPr bwMode="auto">
          <a:xfrm>
            <a:off x="6400800" y="228600"/>
            <a:ext cx="2584450" cy="5029200"/>
          </a:xfrm>
          <a:prstGeom prst="rect">
            <a:avLst/>
          </a:prstGeom>
          <a:noFill/>
        </p:spPr>
      </p:pic>
      <p:pic>
        <p:nvPicPr>
          <p:cNvPr id="1029" name="Picture 5" descr="F:\Sakshi Garg\PD\CARBUNKLE 2K17\freshers part 1\DSC_0137.JPG"/>
          <p:cNvPicPr>
            <a:picLocks noChangeAspect="1" noChangeArrowheads="1"/>
          </p:cNvPicPr>
          <p:nvPr/>
        </p:nvPicPr>
        <p:blipFill>
          <a:blip r:embed="rId5" cstate="print"/>
          <a:srcRect l="20000" t="22500" r="33333" b="15000"/>
          <a:stretch>
            <a:fillRect/>
          </a:stretch>
        </p:blipFill>
        <p:spPr bwMode="auto">
          <a:xfrm>
            <a:off x="2895600" y="3505200"/>
            <a:ext cx="3352800" cy="2993571"/>
          </a:xfrm>
          <a:prstGeom prst="rect">
            <a:avLst/>
          </a:prstGeom>
          <a:noFill/>
        </p:spPr>
      </p:pic>
      <p:sp>
        <p:nvSpPr>
          <p:cNvPr id="6" name="Title 5"/>
          <p:cNvSpPr>
            <a:spLocks noGrp="1"/>
          </p:cNvSpPr>
          <p:nvPr>
            <p:ph type="ctrTitle"/>
          </p:nvPr>
        </p:nvSpPr>
        <p:spPr>
          <a:xfrm>
            <a:off x="0" y="5334001"/>
            <a:ext cx="2895600" cy="1219200"/>
          </a:xfrm>
        </p:spPr>
        <p:txBody>
          <a:bodyPr>
            <a:normAutofit/>
          </a:bodyPr>
          <a:lstStyle/>
          <a:p>
            <a:r>
              <a:rPr lang="en-US" sz="3600" dirty="0" err="1" smtClean="0"/>
              <a:t>Bhangra</a:t>
            </a:r>
            <a:r>
              <a:rPr lang="en-US" sz="3600" dirty="0" smtClean="0"/>
              <a:t> by BBA Students.</a:t>
            </a:r>
            <a:endParaRPr lang="en-US" sz="3600" dirty="0"/>
          </a:p>
        </p:txBody>
      </p:sp>
      <p:sp>
        <p:nvSpPr>
          <p:cNvPr id="7" name="Subtitle 6"/>
          <p:cNvSpPr>
            <a:spLocks noGrp="1"/>
          </p:cNvSpPr>
          <p:nvPr>
            <p:ph type="subTitle" idx="1"/>
          </p:nvPr>
        </p:nvSpPr>
        <p:spPr>
          <a:xfrm>
            <a:off x="6248400" y="5334000"/>
            <a:ext cx="2895600" cy="1295400"/>
          </a:xfrm>
        </p:spPr>
        <p:txBody>
          <a:bodyPr>
            <a:noAutofit/>
          </a:bodyPr>
          <a:lstStyle/>
          <a:p>
            <a:r>
              <a:rPr lang="en-US" sz="3600" dirty="0" smtClean="0">
                <a:solidFill>
                  <a:schemeClr val="tx1"/>
                </a:solidFill>
              </a:rPr>
              <a:t>Anchoring by BBA Students</a:t>
            </a:r>
            <a:endParaRPr lang="en-US" sz="3600" dirty="0">
              <a:solidFill>
                <a:schemeClr val="tx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Sakshi Garg\PD\CARBUNKLE 2K17\freshers part 1\DSC_0150.JPG"/>
          <p:cNvPicPr>
            <a:picLocks noChangeAspect="1" noChangeArrowheads="1"/>
          </p:cNvPicPr>
          <p:nvPr/>
        </p:nvPicPr>
        <p:blipFill>
          <a:blip r:embed="rId2" cstate="print">
            <a:lum bright="10000"/>
          </a:blip>
          <a:srcRect t="35000" r="59167" b="17333"/>
          <a:stretch>
            <a:fillRect/>
          </a:stretch>
        </p:blipFill>
        <p:spPr bwMode="auto">
          <a:xfrm>
            <a:off x="228600" y="228600"/>
            <a:ext cx="3231173" cy="2514600"/>
          </a:xfrm>
          <a:prstGeom prst="rect">
            <a:avLst/>
          </a:prstGeom>
          <a:noFill/>
        </p:spPr>
      </p:pic>
      <p:pic>
        <p:nvPicPr>
          <p:cNvPr id="2052" name="Picture 4" descr="F:\Sakshi Garg\PD\CARBUNKLE 2K17\freshers part 1\DSC_0158.JPG"/>
          <p:cNvPicPr>
            <a:picLocks noChangeAspect="1" noChangeArrowheads="1"/>
          </p:cNvPicPr>
          <p:nvPr/>
        </p:nvPicPr>
        <p:blipFill>
          <a:blip r:embed="rId3" cstate="print">
            <a:lum bright="10000"/>
          </a:blip>
          <a:srcRect b="14634"/>
          <a:stretch>
            <a:fillRect/>
          </a:stretch>
        </p:blipFill>
        <p:spPr bwMode="auto">
          <a:xfrm>
            <a:off x="6248400" y="228600"/>
            <a:ext cx="2692400" cy="5257800"/>
          </a:xfrm>
          <a:prstGeom prst="rect">
            <a:avLst/>
          </a:prstGeom>
          <a:noFill/>
        </p:spPr>
      </p:pic>
      <p:pic>
        <p:nvPicPr>
          <p:cNvPr id="2053" name="Picture 5" descr="F:\Sakshi Garg\PD\CARBUNKLE 2K17\freshers part 1\DSC_0157.JPG"/>
          <p:cNvPicPr>
            <a:picLocks noChangeAspect="1" noChangeArrowheads="1"/>
          </p:cNvPicPr>
          <p:nvPr/>
        </p:nvPicPr>
        <p:blipFill>
          <a:blip r:embed="rId4" cstate="print">
            <a:lum bright="10000"/>
          </a:blip>
          <a:srcRect l="40000" t="22500" r="34167" b="9568"/>
          <a:stretch>
            <a:fillRect/>
          </a:stretch>
        </p:blipFill>
        <p:spPr bwMode="auto">
          <a:xfrm>
            <a:off x="3581400" y="228600"/>
            <a:ext cx="2590800" cy="5257800"/>
          </a:xfrm>
          <a:prstGeom prst="rect">
            <a:avLst/>
          </a:prstGeom>
          <a:noFill/>
        </p:spPr>
      </p:pic>
      <p:pic>
        <p:nvPicPr>
          <p:cNvPr id="2054" name="Picture 6" descr="F:\Sakshi Garg\PD\CARBUNKLE 2K17\freshers part 1\DSC_0182.JPG"/>
          <p:cNvPicPr>
            <a:picLocks noChangeAspect="1" noChangeArrowheads="1"/>
          </p:cNvPicPr>
          <p:nvPr/>
        </p:nvPicPr>
        <p:blipFill>
          <a:blip r:embed="rId5" cstate="print"/>
          <a:srcRect l="32500" t="17500" r="28333"/>
          <a:stretch>
            <a:fillRect/>
          </a:stretch>
        </p:blipFill>
        <p:spPr bwMode="auto">
          <a:xfrm>
            <a:off x="457200" y="2895600"/>
            <a:ext cx="2667000" cy="3745149"/>
          </a:xfrm>
          <a:prstGeom prst="rect">
            <a:avLst/>
          </a:prstGeom>
          <a:noFill/>
        </p:spPr>
      </p:pic>
      <p:sp>
        <p:nvSpPr>
          <p:cNvPr id="6" name="Title 5"/>
          <p:cNvSpPr>
            <a:spLocks noGrp="1"/>
          </p:cNvSpPr>
          <p:nvPr>
            <p:ph type="title"/>
          </p:nvPr>
        </p:nvSpPr>
        <p:spPr>
          <a:xfrm>
            <a:off x="3581400" y="5638800"/>
            <a:ext cx="5257800" cy="960438"/>
          </a:xfrm>
        </p:spPr>
        <p:txBody>
          <a:bodyPr>
            <a:normAutofit fontScale="90000"/>
          </a:bodyPr>
          <a:lstStyle/>
          <a:p>
            <a:r>
              <a:rPr lang="en-US" dirty="0" smtClean="0"/>
              <a:t>BBA Students showing their Talent.</a:t>
            </a:r>
            <a:endParaRPr lang="en-US"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Sakshi Garg\PD\CARBUNKLE 2K17\freshers part 1\DSC_0186.JPG"/>
          <p:cNvPicPr>
            <a:picLocks noChangeAspect="1" noChangeArrowheads="1"/>
          </p:cNvPicPr>
          <p:nvPr/>
        </p:nvPicPr>
        <p:blipFill>
          <a:blip r:embed="rId2" cstate="print">
            <a:lum bright="10000"/>
          </a:blip>
          <a:srcRect l="35834" t="18750" r="30833"/>
          <a:stretch>
            <a:fillRect/>
          </a:stretch>
        </p:blipFill>
        <p:spPr bwMode="auto">
          <a:xfrm>
            <a:off x="381000" y="304800"/>
            <a:ext cx="3048000" cy="6172200"/>
          </a:xfrm>
          <a:prstGeom prst="rect">
            <a:avLst/>
          </a:prstGeom>
          <a:noFill/>
        </p:spPr>
      </p:pic>
      <p:pic>
        <p:nvPicPr>
          <p:cNvPr id="3075" name="Picture 3" descr="F:\Sakshi Garg\PD\CARBUNKLE 2K17\freshers part 1\DSC_0279.JPG"/>
          <p:cNvPicPr>
            <a:picLocks noChangeAspect="1" noChangeArrowheads="1"/>
          </p:cNvPicPr>
          <p:nvPr/>
        </p:nvPicPr>
        <p:blipFill>
          <a:blip r:embed="rId3" cstate="print">
            <a:lum bright="10000"/>
          </a:blip>
          <a:srcRect l="17500" t="21250" r="15000" b="7500"/>
          <a:stretch>
            <a:fillRect/>
          </a:stretch>
        </p:blipFill>
        <p:spPr bwMode="auto">
          <a:xfrm>
            <a:off x="3810000" y="304800"/>
            <a:ext cx="4419599" cy="3110089"/>
          </a:xfrm>
          <a:prstGeom prst="rect">
            <a:avLst/>
          </a:prstGeom>
          <a:noFill/>
        </p:spPr>
      </p:pic>
      <p:pic>
        <p:nvPicPr>
          <p:cNvPr id="3076" name="Picture 4" descr="F:\Sakshi Garg\PD\CARBUNKLE 2K17\freshers part 1\DSC_0280.JPG"/>
          <p:cNvPicPr>
            <a:picLocks noChangeAspect="1" noChangeArrowheads="1"/>
          </p:cNvPicPr>
          <p:nvPr/>
        </p:nvPicPr>
        <p:blipFill>
          <a:blip r:embed="rId4" cstate="print">
            <a:lum bright="10000"/>
          </a:blip>
          <a:srcRect l="13333" t="23750" r="10833"/>
          <a:stretch>
            <a:fillRect/>
          </a:stretch>
        </p:blipFill>
        <p:spPr bwMode="auto">
          <a:xfrm>
            <a:off x="3810000" y="3657600"/>
            <a:ext cx="4430841" cy="2970124"/>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Sakshi Garg\PD\CARBUNKLE 2K17\freshers part 2\DSC_0065.JPG"/>
          <p:cNvPicPr>
            <a:picLocks noChangeAspect="1" noChangeArrowheads="1"/>
          </p:cNvPicPr>
          <p:nvPr/>
        </p:nvPicPr>
        <p:blipFill>
          <a:blip r:embed="rId2" cstate="print">
            <a:lum bright="10000"/>
          </a:blip>
          <a:srcRect l="40000" r="16667" b="15190"/>
          <a:stretch>
            <a:fillRect/>
          </a:stretch>
        </p:blipFill>
        <p:spPr bwMode="auto">
          <a:xfrm>
            <a:off x="228600" y="304800"/>
            <a:ext cx="2895600" cy="5105400"/>
          </a:xfrm>
          <a:prstGeom prst="rect">
            <a:avLst/>
          </a:prstGeom>
          <a:noFill/>
        </p:spPr>
      </p:pic>
      <p:pic>
        <p:nvPicPr>
          <p:cNvPr id="1027" name="Picture 3" descr="F:\Sakshi Garg\PD\CARBUNKLE 2K17\freshers part 2\DSC_0089.JPG"/>
          <p:cNvPicPr>
            <a:picLocks noChangeAspect="1" noChangeArrowheads="1"/>
          </p:cNvPicPr>
          <p:nvPr/>
        </p:nvPicPr>
        <p:blipFill>
          <a:blip r:embed="rId3" cstate="print">
            <a:lum bright="10000"/>
          </a:blip>
          <a:srcRect l="26667" r="45833" b="10256"/>
          <a:stretch>
            <a:fillRect/>
          </a:stretch>
        </p:blipFill>
        <p:spPr bwMode="auto">
          <a:xfrm>
            <a:off x="6096000" y="228600"/>
            <a:ext cx="2514600" cy="5334000"/>
          </a:xfrm>
          <a:prstGeom prst="rect">
            <a:avLst/>
          </a:prstGeom>
          <a:noFill/>
        </p:spPr>
      </p:pic>
      <p:pic>
        <p:nvPicPr>
          <p:cNvPr id="1028" name="Picture 4" descr="F:\Sakshi Garg\PD\CARBUNKLE 2K17\freshers part 2\DSC_0101.JPG"/>
          <p:cNvPicPr>
            <a:picLocks noChangeAspect="1" noChangeArrowheads="1"/>
          </p:cNvPicPr>
          <p:nvPr/>
        </p:nvPicPr>
        <p:blipFill>
          <a:blip r:embed="rId4" cstate="print">
            <a:lum bright="10000"/>
          </a:blip>
          <a:srcRect l="32500" r="39167" b="13750"/>
          <a:stretch>
            <a:fillRect/>
          </a:stretch>
        </p:blipFill>
        <p:spPr bwMode="auto">
          <a:xfrm>
            <a:off x="3352800" y="228600"/>
            <a:ext cx="2590800" cy="5257800"/>
          </a:xfrm>
          <a:prstGeom prst="rect">
            <a:avLst/>
          </a:prstGeom>
          <a:noFill/>
        </p:spPr>
      </p:pic>
      <p:sp>
        <p:nvSpPr>
          <p:cNvPr id="5" name="Title 4"/>
          <p:cNvSpPr>
            <a:spLocks noGrp="1"/>
          </p:cNvSpPr>
          <p:nvPr>
            <p:ph type="title"/>
          </p:nvPr>
        </p:nvSpPr>
        <p:spPr>
          <a:xfrm>
            <a:off x="228600" y="5638800"/>
            <a:ext cx="8915400" cy="990600"/>
          </a:xfrm>
        </p:spPr>
        <p:txBody>
          <a:bodyPr>
            <a:normAutofit/>
          </a:bodyPr>
          <a:lstStyle/>
          <a:p>
            <a:r>
              <a:rPr lang="en-US" dirty="0" smtClean="0"/>
              <a:t>BBA Girls in various activities.</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F:\Sakshi Garg\PD\CARBUNKLE 2K17\freshers part 2\DSC_0184.JPG"/>
          <p:cNvPicPr>
            <a:picLocks noChangeAspect="1" noChangeArrowheads="1"/>
          </p:cNvPicPr>
          <p:nvPr/>
        </p:nvPicPr>
        <p:blipFill>
          <a:blip r:embed="rId2" cstate="print"/>
          <a:srcRect l="21053" r="28947"/>
          <a:stretch>
            <a:fillRect/>
          </a:stretch>
        </p:blipFill>
        <p:spPr bwMode="auto">
          <a:xfrm>
            <a:off x="5338174" y="228600"/>
            <a:ext cx="3653425" cy="5334000"/>
          </a:xfrm>
          <a:prstGeom prst="rect">
            <a:avLst/>
          </a:prstGeom>
          <a:noFill/>
        </p:spPr>
      </p:pic>
      <p:pic>
        <p:nvPicPr>
          <p:cNvPr id="2053" name="Picture 5" descr="F:\Sakshi Garg\PD\CARBUNKLE 2K17\freshers part 2\DSC_0191.JPG"/>
          <p:cNvPicPr>
            <a:picLocks noChangeAspect="1" noChangeArrowheads="1"/>
          </p:cNvPicPr>
          <p:nvPr/>
        </p:nvPicPr>
        <p:blipFill>
          <a:blip r:embed="rId3" cstate="print"/>
          <a:srcRect l="19167" t="26250" r="24167"/>
          <a:stretch>
            <a:fillRect/>
          </a:stretch>
        </p:blipFill>
        <p:spPr bwMode="auto">
          <a:xfrm>
            <a:off x="131523" y="304800"/>
            <a:ext cx="4897677" cy="5257800"/>
          </a:xfrm>
          <a:prstGeom prst="rect">
            <a:avLst/>
          </a:prstGeom>
          <a:noFill/>
        </p:spPr>
      </p:pic>
      <p:sp>
        <p:nvSpPr>
          <p:cNvPr id="4" name="Title 3"/>
          <p:cNvSpPr>
            <a:spLocks noGrp="1"/>
          </p:cNvSpPr>
          <p:nvPr>
            <p:ph type="title"/>
          </p:nvPr>
        </p:nvSpPr>
        <p:spPr>
          <a:xfrm>
            <a:off x="0" y="5867400"/>
            <a:ext cx="9144000" cy="762000"/>
          </a:xfrm>
        </p:spPr>
        <p:txBody>
          <a:bodyPr/>
          <a:lstStyle/>
          <a:p>
            <a:r>
              <a:rPr lang="en-US" dirty="0" smtClean="0"/>
              <a:t>Group Dance by BBA Girls.</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F:\Sakshi Garg\PD\CARBUNKLE 2K17\freshers part 2\DSC_0264.JPG"/>
          <p:cNvPicPr>
            <a:picLocks noChangeAspect="1" noChangeArrowheads="1"/>
          </p:cNvPicPr>
          <p:nvPr/>
        </p:nvPicPr>
        <p:blipFill>
          <a:blip r:embed="rId2" cstate="print">
            <a:lum bright="10000"/>
          </a:blip>
          <a:srcRect t="15000"/>
          <a:stretch>
            <a:fillRect/>
          </a:stretch>
        </p:blipFill>
        <p:spPr bwMode="auto">
          <a:xfrm>
            <a:off x="0" y="0"/>
            <a:ext cx="9144000" cy="5867400"/>
          </a:xfrm>
          <a:prstGeom prst="rect">
            <a:avLst/>
          </a:prstGeom>
          <a:noFill/>
        </p:spPr>
      </p:pic>
      <p:sp>
        <p:nvSpPr>
          <p:cNvPr id="3" name="Title 2"/>
          <p:cNvSpPr>
            <a:spLocks noGrp="1"/>
          </p:cNvSpPr>
          <p:nvPr>
            <p:ph type="title"/>
          </p:nvPr>
        </p:nvSpPr>
        <p:spPr>
          <a:xfrm>
            <a:off x="0" y="6049962"/>
            <a:ext cx="9144000" cy="808038"/>
          </a:xfrm>
        </p:spPr>
        <p:txBody>
          <a:bodyPr>
            <a:normAutofit fontScale="90000"/>
          </a:bodyPr>
          <a:lstStyle/>
          <a:p>
            <a:r>
              <a:rPr lang="en-US" dirty="0" smtClean="0"/>
              <a:t>Students getting Award from Management</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1"/>
          <p:cNvSpPr>
            <a:spLocks noChangeArrowheads="1"/>
          </p:cNvSpPr>
          <p:nvPr/>
        </p:nvSpPr>
        <p:spPr bwMode="auto">
          <a:xfrm>
            <a:off x="0" y="-1143000"/>
            <a:ext cx="9144000" cy="8402300"/>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From the HOD’s Desk</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"We cannot always build the future for our youth, but we can build our youth for the future."</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 Franklin </a:t>
            </a:r>
            <a:r>
              <a:rPr kumimoji="0" lang="en-US"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D. Roosevelt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These words by Franklin D. Roosevelt perfectly describe our aim at Panipat Institute of Engineering and Technology. Beyond providing a sound education, we wish to provide our students a holistic learning experience for life. Our aim is to teach students to LEARN, not just STUDY. Hence, we strive to travel beyond the boundaries of mere books. We have realized that the future is abstract and unknown but the youth in our hands are real and can be molded.</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Dear students, "You are the nation-builders. You are the movers of technology. You are the agents of change." It is our fervent hope that the years that you spend in PIET would enable you to equip with leadership and managerial skills. The knowledge that you will gain, the fine qualities that you will imbibe and the technical skills that you will learn to apply will be your major contribution to your parents, to society, and to the nation.</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We invest our trust on you. You are our safe source and we bank all our efforts on you. We create not the future instead we craft you for the future. There are strong challenges to great efforts but, always remember, great effort bears the sweet fruit of success. We want you to taste the fruit of success once and for the rest of your life, you will never rest.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D1B11"/>
                </a:solidFill>
                <a:effectLst/>
                <a:latin typeface="Times New Roman" pitchFamily="18" charset="0"/>
                <a:ea typeface="Times New Roman" pitchFamily="18" charset="0"/>
                <a:cs typeface="Times New Roman" pitchFamily="18" charset="0"/>
              </a:rPr>
              <a:t>"You don't have to be great to start, but you have to start to be great.“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Dr. Yoginder Singh Kataria</a:t>
            </a: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HOD, BBA</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t/>
            </a:r>
            <a:br>
              <a:rPr kumimoji="0" lang="en-US" b="1" i="0" u="none" strike="noStrike" cap="none" normalizeH="0" baseline="0" dirty="0" smtClean="0">
                <a:ln>
                  <a:noFill/>
                </a:ln>
                <a:solidFill>
                  <a:srgbClr val="1D1B11"/>
                </a:solidFill>
                <a:effectLst/>
                <a:latin typeface="Times New Roman" pitchFamily="18" charset="0"/>
                <a:ea typeface="Calibri" pitchFamily="34" charset="0"/>
                <a:cs typeface="Times New Roman" pitchFamily="18" charset="0"/>
              </a:rPr>
            </a:b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b="0" i="0" u="none" strike="noStrike" cap="none" normalizeH="0" baseline="0" dirty="0" smtClean="0">
              <a:ln>
                <a:noFill/>
              </a:ln>
              <a:solidFill>
                <a:schemeClr val="tx1"/>
              </a:solidFill>
              <a:effectLst/>
              <a:latin typeface="Times New Roman" pitchFamily="18" charset="0"/>
              <a:cs typeface="Times New Roman"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Sakshi Garg\PD\CARBUNKLE 2K17\freshers part 2\DSC_0411.JPG"/>
          <p:cNvPicPr>
            <a:picLocks noChangeAspect="1" noChangeArrowheads="1"/>
          </p:cNvPicPr>
          <p:nvPr/>
        </p:nvPicPr>
        <p:blipFill>
          <a:blip r:embed="rId2" cstate="print"/>
          <a:srcRect l="24167" t="7500" r="25833"/>
          <a:stretch>
            <a:fillRect/>
          </a:stretch>
        </p:blipFill>
        <p:spPr bwMode="auto">
          <a:xfrm>
            <a:off x="457200" y="228600"/>
            <a:ext cx="3962400" cy="5638800"/>
          </a:xfrm>
          <a:prstGeom prst="rect">
            <a:avLst/>
          </a:prstGeom>
          <a:noFill/>
        </p:spPr>
      </p:pic>
      <p:pic>
        <p:nvPicPr>
          <p:cNvPr id="5123" name="Picture 3" descr="F:\Sakshi Garg\PD\CARBUNKLE 2K17\freshers part 2\DSC_0435.JPG"/>
          <p:cNvPicPr>
            <a:picLocks noChangeAspect="1" noChangeArrowheads="1"/>
          </p:cNvPicPr>
          <p:nvPr/>
        </p:nvPicPr>
        <p:blipFill>
          <a:blip r:embed="rId3" cstate="print">
            <a:lum bright="10000"/>
          </a:blip>
          <a:srcRect l="35833" t="19471" r="22500"/>
          <a:stretch>
            <a:fillRect/>
          </a:stretch>
        </p:blipFill>
        <p:spPr bwMode="auto">
          <a:xfrm>
            <a:off x="4724400" y="228600"/>
            <a:ext cx="3810000" cy="5715000"/>
          </a:xfrm>
          <a:prstGeom prst="rect">
            <a:avLst/>
          </a:prstGeom>
          <a:noFill/>
        </p:spPr>
      </p:pic>
      <p:sp>
        <p:nvSpPr>
          <p:cNvPr id="4" name="Title 3"/>
          <p:cNvSpPr>
            <a:spLocks noGrp="1"/>
          </p:cNvSpPr>
          <p:nvPr>
            <p:ph type="title"/>
          </p:nvPr>
        </p:nvSpPr>
        <p:spPr>
          <a:xfrm>
            <a:off x="381000" y="6096000"/>
            <a:ext cx="8229600" cy="762000"/>
          </a:xfrm>
        </p:spPr>
        <p:txBody>
          <a:bodyPr/>
          <a:lstStyle/>
          <a:p>
            <a:r>
              <a:rPr lang="en-US" dirty="0" err="1" smtClean="0"/>
              <a:t>AKHIL</a:t>
            </a:r>
            <a:r>
              <a:rPr lang="en-US" dirty="0" smtClean="0"/>
              <a:t> Live at PIET (Star Night)</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an-boxing.jpg"/>
          <p:cNvPicPr>
            <a:picLocks noChangeAspect="1"/>
          </p:cNvPicPr>
          <p:nvPr/>
        </p:nvPicPr>
        <p:blipFill>
          <a:blip r:embed="rId2" cstate="print"/>
          <a:stretch>
            <a:fillRect/>
          </a:stretch>
        </p:blipFill>
        <p:spPr>
          <a:xfrm>
            <a:off x="762000" y="2438400"/>
            <a:ext cx="8001000" cy="3810000"/>
          </a:xfrm>
          <a:prstGeom prst="rect">
            <a:avLst/>
          </a:prstGeom>
        </p:spPr>
      </p:pic>
      <p:pic>
        <p:nvPicPr>
          <p:cNvPr id="3" name="Picture 2" descr="download.jpg"/>
          <p:cNvPicPr>
            <a:picLocks noChangeAspect="1"/>
          </p:cNvPicPr>
          <p:nvPr/>
        </p:nvPicPr>
        <p:blipFill>
          <a:blip r:embed="rId3" cstate="print"/>
          <a:stretch>
            <a:fillRect/>
          </a:stretch>
        </p:blipFill>
        <p:spPr>
          <a:xfrm>
            <a:off x="0" y="4572000"/>
            <a:ext cx="2619375" cy="1743075"/>
          </a:xfrm>
          <a:prstGeom prst="rect">
            <a:avLst/>
          </a:prstGeom>
        </p:spPr>
      </p:pic>
      <p:pic>
        <p:nvPicPr>
          <p:cNvPr id="4" name="Picture 3" descr="west-dunbartonshire-community-sports-awards-logo.jpg"/>
          <p:cNvPicPr>
            <a:picLocks noChangeAspect="1"/>
          </p:cNvPicPr>
          <p:nvPr/>
        </p:nvPicPr>
        <p:blipFill>
          <a:blip r:embed="rId4" cstate="print"/>
          <a:srcRect t="37608" b="23978"/>
          <a:stretch>
            <a:fillRect/>
          </a:stretch>
        </p:blipFill>
        <p:spPr>
          <a:xfrm>
            <a:off x="533400" y="304800"/>
            <a:ext cx="8077200" cy="208661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20170915-WA0012.jpg"/>
          <p:cNvPicPr>
            <a:picLocks noChangeAspect="1"/>
          </p:cNvPicPr>
          <p:nvPr/>
        </p:nvPicPr>
        <p:blipFill>
          <a:blip r:embed="rId2" cstate="print">
            <a:lum bright="10000"/>
          </a:blip>
          <a:srcRect l="9877" r="13086"/>
          <a:stretch>
            <a:fillRect/>
          </a:stretch>
        </p:blipFill>
        <p:spPr>
          <a:xfrm>
            <a:off x="304800" y="0"/>
            <a:ext cx="2971800" cy="6858000"/>
          </a:xfrm>
          <a:prstGeom prst="rect">
            <a:avLst/>
          </a:prstGeom>
        </p:spPr>
      </p:pic>
      <p:pic>
        <p:nvPicPr>
          <p:cNvPr id="4" name="Picture 3" descr="IMG-20170915-WA0010.jpg"/>
          <p:cNvPicPr>
            <a:picLocks noChangeAspect="1"/>
          </p:cNvPicPr>
          <p:nvPr/>
        </p:nvPicPr>
        <p:blipFill>
          <a:blip r:embed="rId3" cstate="print">
            <a:lum bright="10000"/>
          </a:blip>
          <a:stretch>
            <a:fillRect/>
          </a:stretch>
        </p:blipFill>
        <p:spPr>
          <a:xfrm>
            <a:off x="3352800" y="228600"/>
            <a:ext cx="5486400" cy="4114800"/>
          </a:xfrm>
          <a:prstGeom prst="rect">
            <a:avLst/>
          </a:prstGeom>
        </p:spPr>
      </p:pic>
      <p:sp>
        <p:nvSpPr>
          <p:cNvPr id="6" name="Rectangle 5"/>
          <p:cNvSpPr/>
          <p:nvPr/>
        </p:nvSpPr>
        <p:spPr>
          <a:xfrm>
            <a:off x="6019800" y="4343400"/>
            <a:ext cx="3124200" cy="2308324"/>
          </a:xfrm>
          <a:prstGeom prst="rect">
            <a:avLst/>
          </a:prstGeom>
        </p:spPr>
        <p:txBody>
          <a:bodyPr wrap="square">
            <a:spAutoFit/>
          </a:bodyPr>
          <a:lstStyle/>
          <a:p>
            <a:r>
              <a:rPr lang="en-US" b="1" dirty="0" smtClean="0"/>
              <a:t>SC-world games 2017</a:t>
            </a:r>
          </a:p>
          <a:p>
            <a:r>
              <a:rPr lang="en-US" b="1" dirty="0" smtClean="0"/>
              <a:t>(International soccer council, Canada )</a:t>
            </a:r>
          </a:p>
          <a:p>
            <a:r>
              <a:rPr lang="en-US" b="1" dirty="0" smtClean="0"/>
              <a:t>1st match- “Bhutan” score 2-1</a:t>
            </a:r>
          </a:p>
          <a:p>
            <a:r>
              <a:rPr lang="en-US" b="1" dirty="0" smtClean="0"/>
              <a:t>2nd match- “Bangladesh” Score 4-1</a:t>
            </a:r>
          </a:p>
          <a:p>
            <a:r>
              <a:rPr lang="en-US" b="1" dirty="0" smtClean="0"/>
              <a:t>3rd match- “Nepal” Score 1-0</a:t>
            </a:r>
          </a:p>
          <a:p>
            <a:r>
              <a:rPr lang="en-US" b="1" dirty="0" smtClean="0"/>
              <a:t>GOLD MEDAL HOLDER.</a:t>
            </a:r>
            <a:endParaRPr lang="en-US" b="1" dirty="0"/>
          </a:p>
        </p:txBody>
      </p:sp>
      <p:sp>
        <p:nvSpPr>
          <p:cNvPr id="8" name="Subtitle 7"/>
          <p:cNvSpPr>
            <a:spLocks noGrp="1"/>
          </p:cNvSpPr>
          <p:nvPr>
            <p:ph type="subTitle" idx="4294967295"/>
          </p:nvPr>
        </p:nvSpPr>
        <p:spPr>
          <a:xfrm>
            <a:off x="3352800" y="4495800"/>
            <a:ext cx="2514600" cy="2362200"/>
          </a:xfrm>
        </p:spPr>
        <p:txBody>
          <a:bodyPr>
            <a:normAutofit fontScale="70000" lnSpcReduction="20000"/>
          </a:bodyPr>
          <a:lstStyle/>
          <a:p>
            <a:pPr algn="ctr">
              <a:buNone/>
            </a:pPr>
            <a:r>
              <a:rPr lang="en-US" b="1" dirty="0" err="1" smtClean="0">
                <a:solidFill>
                  <a:srgbClr val="002060"/>
                </a:solidFill>
              </a:rPr>
              <a:t>Shivam</a:t>
            </a:r>
            <a:r>
              <a:rPr lang="en-US" b="1" dirty="0" smtClean="0">
                <a:solidFill>
                  <a:srgbClr val="002060"/>
                </a:solidFill>
              </a:rPr>
              <a:t> </a:t>
            </a:r>
            <a:r>
              <a:rPr lang="en-US" b="1" dirty="0" err="1" smtClean="0">
                <a:solidFill>
                  <a:srgbClr val="002060"/>
                </a:solidFill>
              </a:rPr>
              <a:t>Digani</a:t>
            </a:r>
            <a:endParaRPr lang="en-US" b="1" dirty="0" smtClean="0">
              <a:solidFill>
                <a:srgbClr val="002060"/>
              </a:solidFill>
            </a:endParaRPr>
          </a:p>
          <a:p>
            <a:pPr algn="ctr">
              <a:buNone/>
            </a:pPr>
            <a:r>
              <a:rPr lang="en-US" b="1" dirty="0" smtClean="0">
                <a:solidFill>
                  <a:srgbClr val="002060"/>
                </a:solidFill>
              </a:rPr>
              <a:t>BBA 2</a:t>
            </a:r>
            <a:r>
              <a:rPr lang="en-US" b="1" baseline="30000" dirty="0" smtClean="0">
                <a:solidFill>
                  <a:srgbClr val="002060"/>
                </a:solidFill>
              </a:rPr>
              <a:t>nd</a:t>
            </a:r>
            <a:r>
              <a:rPr lang="en-US" b="1" dirty="0" smtClean="0">
                <a:solidFill>
                  <a:srgbClr val="002060"/>
                </a:solidFill>
              </a:rPr>
              <a:t> Year</a:t>
            </a:r>
          </a:p>
          <a:p>
            <a:pPr algn="ctr"/>
            <a:endParaRPr lang="en-US" b="1" dirty="0" smtClean="0">
              <a:solidFill>
                <a:srgbClr val="002060"/>
              </a:solidFill>
            </a:endParaRPr>
          </a:p>
          <a:p>
            <a:pPr algn="ctr">
              <a:buNone/>
            </a:pPr>
            <a:r>
              <a:rPr lang="en-US" b="1" dirty="0" smtClean="0">
                <a:solidFill>
                  <a:srgbClr val="002060"/>
                </a:solidFill>
              </a:rPr>
              <a:t>“Achieving heights worldwide in Football..”</a:t>
            </a:r>
            <a:endParaRPr lang="en-US" b="1" dirty="0">
              <a:solidFill>
                <a:srgbClr val="00206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acultycorner.jpg"/>
          <p:cNvPicPr>
            <a:picLocks noChangeAspect="1"/>
          </p:cNvPicPr>
          <p:nvPr/>
        </p:nvPicPr>
        <p:blipFill>
          <a:blip r:embed="rId2" cstate="print"/>
          <a:srcRect l="2500" t="7143" b="7143"/>
          <a:stretch>
            <a:fillRect/>
          </a:stretch>
        </p:blipFill>
        <p:spPr>
          <a:xfrm>
            <a:off x="228600" y="228600"/>
            <a:ext cx="8915400" cy="2743200"/>
          </a:xfrm>
          <a:prstGeom prst="rect">
            <a:avLst/>
          </a:prstGeom>
        </p:spPr>
      </p:pic>
      <p:pic>
        <p:nvPicPr>
          <p:cNvPr id="4" name="Picture 3" descr="faculty.jpg"/>
          <p:cNvPicPr>
            <a:picLocks noChangeAspect="1"/>
          </p:cNvPicPr>
          <p:nvPr/>
        </p:nvPicPr>
        <p:blipFill>
          <a:blip r:embed="rId3" cstate="print"/>
          <a:stretch>
            <a:fillRect/>
          </a:stretch>
        </p:blipFill>
        <p:spPr>
          <a:xfrm>
            <a:off x="0" y="3200400"/>
            <a:ext cx="9144000" cy="36576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81000"/>
            <a:ext cx="8839200" cy="639762"/>
          </a:xfrm>
        </p:spPr>
        <p:txBody>
          <a:bodyPr>
            <a:normAutofit fontScale="90000"/>
          </a:bodyPr>
          <a:lstStyle/>
          <a:p>
            <a:r>
              <a:rPr lang="en-US" b="1" dirty="0" smtClean="0"/>
              <a:t>My Idea about Happy Life..</a:t>
            </a:r>
            <a:br>
              <a:rPr lang="en-US" b="1" dirty="0" smtClean="0"/>
            </a:br>
            <a:endParaRPr lang="en-US" b="1" dirty="0"/>
          </a:p>
        </p:txBody>
      </p:sp>
      <p:sp>
        <p:nvSpPr>
          <p:cNvPr id="3" name="Content Placeholder 2"/>
          <p:cNvSpPr>
            <a:spLocks noGrp="1"/>
          </p:cNvSpPr>
          <p:nvPr>
            <p:ph idx="1"/>
          </p:nvPr>
        </p:nvSpPr>
        <p:spPr>
          <a:xfrm>
            <a:off x="457200" y="5715000"/>
            <a:ext cx="8229600" cy="685800"/>
          </a:xfrm>
        </p:spPr>
        <p:txBody>
          <a:bodyPr>
            <a:normAutofit/>
          </a:bodyPr>
          <a:lstStyle/>
          <a:p>
            <a:pPr algn="ctr">
              <a:buNone/>
            </a:pPr>
            <a:r>
              <a:rPr lang="en-IN" b="1" dirty="0" smtClean="0"/>
              <a:t>       Asst. Prof. Ms. </a:t>
            </a:r>
            <a:r>
              <a:rPr lang="en-IN" b="1" dirty="0" err="1" smtClean="0"/>
              <a:t>Samriti</a:t>
            </a:r>
            <a:endParaRPr lang="en-US" b="1" dirty="0" smtClean="0"/>
          </a:p>
          <a:p>
            <a:endParaRPr lang="en-US" dirty="0"/>
          </a:p>
        </p:txBody>
      </p:sp>
      <p:pic>
        <p:nvPicPr>
          <p:cNvPr id="4" name="Picture 5" descr="C:\Documents and Settings\piet\My Documents\Downloads\me.jpg"/>
          <p:cNvPicPr>
            <a:picLocks noChangeAspect="1" noChangeArrowheads="1"/>
          </p:cNvPicPr>
          <p:nvPr/>
        </p:nvPicPr>
        <p:blipFill>
          <a:blip r:embed="rId2" cstate="print"/>
          <a:srcRect/>
          <a:stretch>
            <a:fillRect/>
          </a:stretch>
        </p:blipFill>
        <p:spPr bwMode="auto">
          <a:xfrm>
            <a:off x="2819400" y="1143000"/>
            <a:ext cx="3733800" cy="3886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endParaRPr lang="en-US" dirty="0"/>
          </a:p>
        </p:txBody>
      </p:sp>
      <p:sp>
        <p:nvSpPr>
          <p:cNvPr id="3" name="Content Placeholder 2"/>
          <p:cNvSpPr>
            <a:spLocks noGrp="1"/>
          </p:cNvSpPr>
          <p:nvPr>
            <p:ph idx="1"/>
          </p:nvPr>
        </p:nvSpPr>
        <p:spPr>
          <a:xfrm>
            <a:off x="457200" y="1905000"/>
            <a:ext cx="8229600" cy="4221163"/>
          </a:xfrm>
        </p:spPr>
        <p:txBody>
          <a:bodyPr/>
          <a:lstStyle/>
          <a:p>
            <a:pPr algn="just">
              <a:buNone/>
            </a:pPr>
            <a:r>
              <a:rPr lang="en-US" dirty="0" smtClean="0"/>
              <a:t>   The word happiness is relative and it varies in terms of personal belief and experience. According to me a Happy Life is something that helps me to be content from my inner self. As depicted earlier, happiness varies in terms of personal belief, I believe in the happiness that not only satisfies me, but also makes my near and dear ones feel good.</a:t>
            </a:r>
            <a:endParaRPr lang="en-US" dirty="0"/>
          </a:p>
        </p:txBody>
      </p:sp>
      <p:pic>
        <p:nvPicPr>
          <p:cNvPr id="2051" name="Picture 3" descr="C:\Users\Administrator\Desktop\Wallpaper\happylife.jpg"/>
          <p:cNvPicPr>
            <a:picLocks noChangeAspect="1" noChangeArrowheads="1"/>
          </p:cNvPicPr>
          <p:nvPr/>
        </p:nvPicPr>
        <p:blipFill>
          <a:blip r:embed="rId2" cstate="print"/>
          <a:srcRect/>
          <a:stretch>
            <a:fillRect/>
          </a:stretch>
        </p:blipFill>
        <p:spPr bwMode="auto">
          <a:xfrm>
            <a:off x="0" y="0"/>
            <a:ext cx="8686800" cy="1600200"/>
          </a:xfrm>
          <a:prstGeom prst="rect">
            <a:avLst/>
          </a:prstGeom>
          <a:noFill/>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lstStyle/>
          <a:p>
            <a:endParaRPr lang="en-US" dirty="0"/>
          </a:p>
        </p:txBody>
      </p:sp>
      <p:sp>
        <p:nvSpPr>
          <p:cNvPr id="3" name="Content Placeholder 2"/>
          <p:cNvSpPr>
            <a:spLocks noGrp="1"/>
          </p:cNvSpPr>
          <p:nvPr>
            <p:ph idx="1"/>
          </p:nvPr>
        </p:nvSpPr>
        <p:spPr/>
        <p:txBody>
          <a:bodyPr>
            <a:normAutofit fontScale="77500" lnSpcReduction="20000"/>
          </a:bodyPr>
          <a:lstStyle/>
          <a:p>
            <a:pPr algn="just" fontAlgn="base">
              <a:buNone/>
            </a:pPr>
            <a:r>
              <a:rPr lang="en-US" dirty="0" smtClean="0"/>
              <a:t>An important object of happiness is sacrifice. We must sacrifice something or the other to see our closed ones happy. According to me it is very important to prioritize whom we want to make happy and how important it is to sacrifice something for that. For example, I love my mom and I also love to smoke, but my mom does not want me to smoke at all. In this case, I need to decide what can make me more happy- smoking, or my mom’s happiness that she gets if I quit smoking. For me, second option would make me happy. In this case, I need to sacrifice smoking. If someone opts to have the first option, he has to sacrifice his mom’s happiness to be happy.</a:t>
            </a:r>
          </a:p>
          <a:p>
            <a:pPr algn="just" fontAlgn="base">
              <a:buNone/>
            </a:pPr>
            <a:r>
              <a:rPr lang="en-US" dirty="0" smtClean="0"/>
              <a:t>A Happy Life, in a nutshell, is a life of our choice, and it’s our choice that makes us what we are.</a:t>
            </a:r>
          </a:p>
          <a:p>
            <a:pPr algn="just"/>
            <a:endParaRPr lang="en-US" dirty="0">
              <a:solidFill>
                <a:srgbClr val="92D050"/>
              </a:solidFill>
            </a:endParaRPr>
          </a:p>
        </p:txBody>
      </p:sp>
      <p:pic>
        <p:nvPicPr>
          <p:cNvPr id="2051" name="Picture 3" descr="C:\Users\Administrator\Desktop\Wallpaper\happylife.jpg"/>
          <p:cNvPicPr>
            <a:picLocks noChangeAspect="1" noChangeArrowheads="1"/>
          </p:cNvPicPr>
          <p:nvPr/>
        </p:nvPicPr>
        <p:blipFill>
          <a:blip r:embed="rId2" cstate="print"/>
          <a:srcRect/>
          <a:stretch>
            <a:fillRect/>
          </a:stretch>
        </p:blipFill>
        <p:spPr bwMode="auto">
          <a:xfrm>
            <a:off x="0" y="0"/>
            <a:ext cx="8686800" cy="16002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e-Image-Of-Thank-You.png"/>
          <p:cNvPicPr>
            <a:picLocks noChangeAspect="1"/>
          </p:cNvPicPr>
          <p:nvPr/>
        </p:nvPicPr>
        <p:blipFill>
          <a:blip r:embed="rId2" cstate="print"/>
          <a:srcRect l="44652" r="6150"/>
          <a:stretch>
            <a:fillRect/>
          </a:stretch>
        </p:blipFill>
        <p:spPr>
          <a:xfrm>
            <a:off x="4800600" y="0"/>
            <a:ext cx="4343400" cy="6858000"/>
          </a:xfrm>
          <a:prstGeom prst="rect">
            <a:avLst/>
          </a:prstGeom>
        </p:spPr>
      </p:pic>
      <p:sp>
        <p:nvSpPr>
          <p:cNvPr id="4" name="Content Placeholder 3"/>
          <p:cNvSpPr>
            <a:spLocks noGrp="1"/>
          </p:cNvSpPr>
          <p:nvPr>
            <p:ph sz="half" idx="4294967295"/>
          </p:nvPr>
        </p:nvSpPr>
        <p:spPr>
          <a:xfrm>
            <a:off x="228600" y="1524000"/>
            <a:ext cx="4572000" cy="4525963"/>
          </a:xfrm>
        </p:spPr>
        <p:txBody>
          <a:bodyPr>
            <a:normAutofit fontScale="92500"/>
          </a:bodyPr>
          <a:lstStyle/>
          <a:p>
            <a:pPr algn="just"/>
            <a:r>
              <a:rPr lang="en-US" dirty="0" smtClean="0">
                <a:latin typeface="+mj-lt"/>
                <a:cs typeface="Times New Roman" pitchFamily="18" charset="0"/>
              </a:rPr>
              <a:t>BBA, HOD</a:t>
            </a:r>
          </a:p>
          <a:p>
            <a:pPr algn="just">
              <a:buNone/>
            </a:pPr>
            <a:r>
              <a:rPr lang="en-US" dirty="0" smtClean="0">
                <a:latin typeface="+mj-lt"/>
                <a:cs typeface="Times New Roman" pitchFamily="18" charset="0"/>
              </a:rPr>
              <a:t>(Dr. Yoginder  Singh Kataria)</a:t>
            </a:r>
          </a:p>
          <a:p>
            <a:pPr algn="just"/>
            <a:endParaRPr lang="en-US" dirty="0" smtClean="0">
              <a:latin typeface="+mj-lt"/>
              <a:cs typeface="Times New Roman" pitchFamily="18" charset="0"/>
            </a:endParaRPr>
          </a:p>
          <a:p>
            <a:pPr algn="just"/>
            <a:endParaRPr lang="en-US" dirty="0" smtClean="0">
              <a:latin typeface="+mj-lt"/>
              <a:cs typeface="Times New Roman" pitchFamily="18" charset="0"/>
            </a:endParaRPr>
          </a:p>
          <a:p>
            <a:pPr algn="just"/>
            <a:endParaRPr lang="en-US" dirty="0" smtClean="0">
              <a:latin typeface="+mj-lt"/>
              <a:cs typeface="Times New Roman" pitchFamily="18" charset="0"/>
            </a:endParaRPr>
          </a:p>
          <a:p>
            <a:pPr algn="just"/>
            <a:r>
              <a:rPr lang="en-US" dirty="0" smtClean="0">
                <a:latin typeface="+mj-lt"/>
                <a:cs typeface="Times New Roman" pitchFamily="18" charset="0"/>
              </a:rPr>
              <a:t>BBA, E-Committee</a:t>
            </a:r>
          </a:p>
          <a:p>
            <a:pPr algn="just">
              <a:buNone/>
            </a:pPr>
            <a:r>
              <a:rPr lang="en-US" dirty="0" smtClean="0">
                <a:latin typeface="+mj-lt"/>
                <a:cs typeface="Times New Roman" pitchFamily="18" charset="0"/>
              </a:rPr>
              <a:t>(Mr. Jagmohan Malhotra)</a:t>
            </a:r>
          </a:p>
          <a:p>
            <a:pPr algn="just">
              <a:buNone/>
            </a:pPr>
            <a:r>
              <a:rPr lang="en-US" dirty="0" smtClean="0">
                <a:latin typeface="+mj-lt"/>
                <a:cs typeface="Times New Roman" pitchFamily="18" charset="0"/>
              </a:rPr>
              <a:t>(Ms.  Sakshi Garg)</a:t>
            </a:r>
            <a:endParaRPr lang="en-US" dirty="0">
              <a:latin typeface="+mj-lt"/>
              <a:cs typeface="Times New Roman"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ational-Teacher’s-Day-Logo.png"/>
          <p:cNvPicPr>
            <a:picLocks noChangeAspect="1"/>
          </p:cNvPicPr>
          <p:nvPr/>
        </p:nvPicPr>
        <p:blipFill>
          <a:blip r:embed="rId2" cstate="print"/>
          <a:stretch>
            <a:fillRect/>
          </a:stretch>
        </p:blipFill>
        <p:spPr>
          <a:xfrm>
            <a:off x="457200" y="1143000"/>
            <a:ext cx="3276600" cy="4495800"/>
          </a:xfrm>
          <a:prstGeom prst="rect">
            <a:avLst/>
          </a:prstGeom>
        </p:spPr>
      </p:pic>
      <p:pic>
        <p:nvPicPr>
          <p:cNvPr id="3" name="Picture 2" descr="images.jpg"/>
          <p:cNvPicPr>
            <a:picLocks noChangeAspect="1"/>
          </p:cNvPicPr>
          <p:nvPr/>
        </p:nvPicPr>
        <p:blipFill>
          <a:blip r:embed="rId3" cstate="print"/>
          <a:stretch>
            <a:fillRect/>
          </a:stretch>
        </p:blipFill>
        <p:spPr>
          <a:xfrm>
            <a:off x="3886200" y="914400"/>
            <a:ext cx="4800600" cy="4724400"/>
          </a:xfrm>
          <a:prstGeom prst="rect">
            <a:avLst/>
          </a:prstGeom>
        </p:spPr>
      </p:pic>
      <p:sp>
        <p:nvSpPr>
          <p:cNvPr id="4" name="Rectangle 3"/>
          <p:cNvSpPr/>
          <p:nvPr/>
        </p:nvSpPr>
        <p:spPr>
          <a:xfrm>
            <a:off x="6858000" y="6248400"/>
            <a:ext cx="2286000" cy="400110"/>
          </a:xfrm>
          <a:prstGeom prst="rect">
            <a:avLst/>
          </a:prstGeom>
        </p:spPr>
        <p:txBody>
          <a:bodyPr wrap="square">
            <a:spAutoFit/>
          </a:bodyPr>
          <a:lstStyle/>
          <a:p>
            <a:r>
              <a:rPr lang="en-US" sz="2000" b="1" dirty="0" smtClean="0">
                <a:solidFill>
                  <a:srgbClr val="FF0000"/>
                </a:solidFill>
              </a:rPr>
              <a:t>5 September 2017</a:t>
            </a:r>
            <a:endParaRPr lang="en-US" sz="2000" dirty="0">
              <a:solidFill>
                <a:srgbClr val="FF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4294967295"/>
          </p:nvPr>
        </p:nvSpPr>
        <p:spPr>
          <a:xfrm>
            <a:off x="457200" y="533400"/>
            <a:ext cx="8229600" cy="5943600"/>
          </a:xfrm>
        </p:spPr>
        <p:txBody>
          <a:bodyPr>
            <a:normAutofit fontScale="62500" lnSpcReduction="20000"/>
          </a:bodyPr>
          <a:lstStyle/>
          <a:p>
            <a:pPr algn="just">
              <a:buNone/>
            </a:pPr>
            <a:r>
              <a:rPr lang="en-US" b="1" dirty="0" smtClean="0">
                <a:latin typeface="Times New Roman" pitchFamily="18" charset="0"/>
                <a:cs typeface="Times New Roman" pitchFamily="18" charset="0"/>
              </a:rPr>
              <a:t>Teachers’ Day</a:t>
            </a:r>
            <a:endParaRPr lang="en-US" dirty="0" smtClean="0">
              <a:latin typeface="Times New Roman" pitchFamily="18" charset="0"/>
              <a:cs typeface="Times New Roman" pitchFamily="18" charset="0"/>
            </a:endParaRPr>
          </a:p>
          <a:p>
            <a:pPr algn="just">
              <a:buNone/>
            </a:pPr>
            <a:endParaRPr lang="en-US" dirty="0" smtClean="0">
              <a:latin typeface="Times New Roman" pitchFamily="18" charset="0"/>
              <a:cs typeface="Times New Roman" pitchFamily="18" charset="0"/>
            </a:endParaRPr>
          </a:p>
          <a:p>
            <a:pPr algn="just">
              <a:buNone/>
            </a:pPr>
            <a:r>
              <a:rPr lang="en-US" b="1" dirty="0" smtClean="0">
                <a:latin typeface="Times New Roman" pitchFamily="18" charset="0"/>
                <a:cs typeface="Times New Roman" pitchFamily="18" charset="0"/>
              </a:rPr>
              <a:t>5</a:t>
            </a:r>
            <a:r>
              <a:rPr lang="en-US" b="1" baseline="30000" dirty="0" smtClean="0">
                <a:latin typeface="Times New Roman" pitchFamily="18" charset="0"/>
                <a:cs typeface="Times New Roman" pitchFamily="18" charset="0"/>
              </a:rPr>
              <a:t>th</a:t>
            </a:r>
            <a:r>
              <a:rPr lang="en-US" b="1" dirty="0" smtClean="0">
                <a:latin typeface="Times New Roman" pitchFamily="18" charset="0"/>
                <a:cs typeface="Times New Roman" pitchFamily="18" charset="0"/>
              </a:rPr>
              <a:t> September</a:t>
            </a:r>
            <a:r>
              <a:rPr lang="en-US" dirty="0" smtClean="0">
                <a:latin typeface="Times New Roman" pitchFamily="18" charset="0"/>
                <a:cs typeface="Times New Roman" pitchFamily="18" charset="0"/>
              </a:rPr>
              <a:t>, the birthday of a great scholar, Dr. S Radhkrishnan, was celebrated at PIET with great zeal and vigour in three phases. </a:t>
            </a:r>
          </a:p>
          <a:p>
            <a:pPr algn="just">
              <a:buNone/>
            </a:pPr>
            <a:endParaRPr lang="en-US" dirty="0" smtClean="0">
              <a:latin typeface="Times New Roman" pitchFamily="18" charset="0"/>
              <a:cs typeface="Times New Roman" pitchFamily="18" charset="0"/>
            </a:endParaRPr>
          </a:p>
          <a:p>
            <a:pPr algn="just">
              <a:buNone/>
            </a:pPr>
            <a:r>
              <a:rPr lang="en-US" dirty="0" smtClean="0">
                <a:latin typeface="Times New Roman" pitchFamily="18" charset="0"/>
                <a:cs typeface="Times New Roman" pitchFamily="18" charset="0"/>
              </a:rPr>
              <a:t>In the first phase a ‘Blood Donation’ camp was organized in collaboration with Lion’s Club and 150 units of blood were donated by PIET students.</a:t>
            </a:r>
          </a:p>
          <a:p>
            <a:pPr algn="just">
              <a:buNone/>
            </a:pPr>
            <a:endParaRPr lang="en-US" dirty="0" smtClean="0">
              <a:latin typeface="Times New Roman" pitchFamily="18" charset="0"/>
              <a:cs typeface="Times New Roman" pitchFamily="18" charset="0"/>
            </a:endParaRPr>
          </a:p>
          <a:p>
            <a:pPr algn="just">
              <a:buNone/>
            </a:pPr>
            <a:r>
              <a:rPr lang="en-US" dirty="0" smtClean="0">
                <a:latin typeface="Times New Roman" pitchFamily="18" charset="0"/>
                <a:cs typeface="Times New Roman" pitchFamily="18" charset="0"/>
              </a:rPr>
              <a:t>In the second phase it was activity time for college faculty to exhibit their talents in dance, song and drama.</a:t>
            </a:r>
          </a:p>
          <a:p>
            <a:pPr algn="just">
              <a:buNone/>
            </a:pPr>
            <a:endParaRPr lang="en-US" dirty="0" smtClean="0">
              <a:latin typeface="Times New Roman" pitchFamily="18" charset="0"/>
              <a:cs typeface="Times New Roman" pitchFamily="18" charset="0"/>
            </a:endParaRPr>
          </a:p>
          <a:p>
            <a:pPr algn="just">
              <a:buNone/>
            </a:pPr>
            <a:r>
              <a:rPr lang="en-US" dirty="0" smtClean="0">
                <a:latin typeface="Times New Roman" pitchFamily="18" charset="0"/>
                <a:cs typeface="Times New Roman" pitchFamily="18" charset="0"/>
              </a:rPr>
              <a:t>In the third phase Teachers not only from PIET but from other schools and colleges were also honored by Mrs. Monika Singh, </a:t>
            </a:r>
            <a:r>
              <a:rPr lang="en-US" dirty="0" err="1" smtClean="0">
                <a:latin typeface="Times New Roman" pitchFamily="18" charset="0"/>
                <a:cs typeface="Times New Roman" pitchFamily="18" charset="0"/>
              </a:rPr>
              <a:t>IAS</a:t>
            </a:r>
            <a:r>
              <a:rPr lang="en-US" dirty="0" smtClean="0">
                <a:latin typeface="Times New Roman" pitchFamily="18" charset="0"/>
                <a:cs typeface="Times New Roman" pitchFamily="18" charset="0"/>
              </a:rPr>
              <a:t>, Joint Commissioner Income Tax and Shri Deep Chan Nirmohi, a renowned author and social worker.	</a:t>
            </a:r>
          </a:p>
          <a:p>
            <a:pPr algn="just">
              <a:buNone/>
            </a:pPr>
            <a:endParaRPr lang="en-US" dirty="0" smtClean="0">
              <a:latin typeface="Times New Roman" pitchFamily="18" charset="0"/>
              <a:cs typeface="Times New Roman" pitchFamily="18" charset="0"/>
            </a:endParaRPr>
          </a:p>
          <a:p>
            <a:pPr algn="just">
              <a:buNone/>
            </a:pPr>
            <a:r>
              <a:rPr lang="en-US" dirty="0" smtClean="0">
                <a:latin typeface="Times New Roman" pitchFamily="18" charset="0"/>
                <a:cs typeface="Times New Roman" pitchFamily="18" charset="0"/>
              </a:rPr>
              <a:t>From BBA department Dr. Saurabh Garg and Prof. Rajesh Kumar were awarded as ‘Best Teachers’ and Prof. Charan Singh was awarded for ‘Best Idea’ </a:t>
            </a:r>
            <a:r>
              <a:rPr lang="en-US" dirty="0" smtClean="0">
                <a:latin typeface="Times New Roman" pitchFamily="18" charset="0"/>
                <a:cs typeface="Times New Roman" pitchFamily="18" charset="0"/>
              </a:rPr>
              <a:t>contribution </a:t>
            </a:r>
            <a:r>
              <a:rPr lang="en-US" dirty="0" smtClean="0">
                <a:latin typeface="Times New Roman" pitchFamily="18" charset="0"/>
                <a:cs typeface="Times New Roman" pitchFamily="18" charset="0"/>
              </a:rPr>
              <a:t>for improvement of the college.</a:t>
            </a:r>
          </a:p>
          <a:p>
            <a:pPr algn="just"/>
            <a:endParaRPr lang="en-US" dirty="0">
              <a:latin typeface="Times New Roman" pitchFamily="18" charset="0"/>
              <a:cs typeface="Times New Roman"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049.JPG"/>
          <p:cNvPicPr>
            <a:picLocks noChangeAspect="1"/>
          </p:cNvPicPr>
          <p:nvPr/>
        </p:nvPicPr>
        <p:blipFill>
          <a:blip r:embed="rId2" cstate="print">
            <a:lum bright="10000"/>
          </a:blip>
          <a:srcRect l="10833" t="17500" r="31667"/>
          <a:stretch>
            <a:fillRect/>
          </a:stretch>
        </p:blipFill>
        <p:spPr>
          <a:xfrm>
            <a:off x="5943600" y="304800"/>
            <a:ext cx="2819400" cy="2696817"/>
          </a:xfrm>
          <a:prstGeom prst="rect">
            <a:avLst/>
          </a:prstGeom>
        </p:spPr>
      </p:pic>
      <p:pic>
        <p:nvPicPr>
          <p:cNvPr id="3" name="Picture 2" descr="DSC_0050.JPG"/>
          <p:cNvPicPr>
            <a:picLocks noChangeAspect="1"/>
          </p:cNvPicPr>
          <p:nvPr/>
        </p:nvPicPr>
        <p:blipFill>
          <a:blip r:embed="rId3" cstate="print">
            <a:lum bright="10000"/>
          </a:blip>
          <a:srcRect l="16667" r="14167"/>
          <a:stretch>
            <a:fillRect/>
          </a:stretch>
        </p:blipFill>
        <p:spPr>
          <a:xfrm>
            <a:off x="6019800" y="3429000"/>
            <a:ext cx="2819400" cy="2717493"/>
          </a:xfrm>
          <a:prstGeom prst="rect">
            <a:avLst/>
          </a:prstGeom>
        </p:spPr>
      </p:pic>
      <p:pic>
        <p:nvPicPr>
          <p:cNvPr id="4" name="Picture 3" descr="DSC_0066.JPG"/>
          <p:cNvPicPr>
            <a:picLocks noChangeAspect="1"/>
          </p:cNvPicPr>
          <p:nvPr/>
        </p:nvPicPr>
        <p:blipFill>
          <a:blip r:embed="rId4" cstate="print">
            <a:lum bright="10000"/>
          </a:blip>
          <a:srcRect l="9167" r="23333"/>
          <a:stretch>
            <a:fillRect/>
          </a:stretch>
        </p:blipFill>
        <p:spPr>
          <a:xfrm>
            <a:off x="228600" y="304800"/>
            <a:ext cx="2743200" cy="2709333"/>
          </a:xfrm>
          <a:prstGeom prst="rect">
            <a:avLst/>
          </a:prstGeom>
        </p:spPr>
      </p:pic>
      <p:pic>
        <p:nvPicPr>
          <p:cNvPr id="5" name="Picture 4" descr="DSC_0051.JPG"/>
          <p:cNvPicPr>
            <a:picLocks noChangeAspect="1"/>
          </p:cNvPicPr>
          <p:nvPr/>
        </p:nvPicPr>
        <p:blipFill>
          <a:blip r:embed="rId5" cstate="print">
            <a:lum bright="10000"/>
          </a:blip>
          <a:srcRect l="10833" r="25833"/>
          <a:stretch>
            <a:fillRect/>
          </a:stretch>
        </p:blipFill>
        <p:spPr>
          <a:xfrm>
            <a:off x="304800" y="3352800"/>
            <a:ext cx="2590800" cy="2727158"/>
          </a:xfrm>
          <a:prstGeom prst="rect">
            <a:avLst/>
          </a:prstGeom>
        </p:spPr>
      </p:pic>
      <p:pic>
        <p:nvPicPr>
          <p:cNvPr id="6" name="Picture 5" descr="DSC_0094.JPG"/>
          <p:cNvPicPr>
            <a:picLocks noChangeAspect="1"/>
          </p:cNvPicPr>
          <p:nvPr/>
        </p:nvPicPr>
        <p:blipFill>
          <a:blip r:embed="rId6" cstate="print">
            <a:lum bright="10000"/>
          </a:blip>
          <a:srcRect r="18333"/>
          <a:stretch>
            <a:fillRect/>
          </a:stretch>
        </p:blipFill>
        <p:spPr>
          <a:xfrm>
            <a:off x="3124200" y="3429000"/>
            <a:ext cx="2590800" cy="2667000"/>
          </a:xfrm>
          <a:prstGeom prst="rect">
            <a:avLst/>
          </a:prstGeom>
        </p:spPr>
      </p:pic>
      <p:pic>
        <p:nvPicPr>
          <p:cNvPr id="7" name="Picture 6" descr="DSC_0062.JPG"/>
          <p:cNvPicPr>
            <a:picLocks noChangeAspect="1"/>
          </p:cNvPicPr>
          <p:nvPr/>
        </p:nvPicPr>
        <p:blipFill>
          <a:blip r:embed="rId7" cstate="print">
            <a:lum bright="10000"/>
          </a:blip>
          <a:stretch>
            <a:fillRect/>
          </a:stretch>
        </p:blipFill>
        <p:spPr>
          <a:xfrm>
            <a:off x="3200400" y="381000"/>
            <a:ext cx="2514600" cy="2692400"/>
          </a:xfrm>
          <a:prstGeom prst="rect">
            <a:avLst/>
          </a:prstGeom>
        </p:spPr>
      </p:pic>
      <p:sp>
        <p:nvSpPr>
          <p:cNvPr id="8" name="Title 7"/>
          <p:cNvSpPr>
            <a:spLocks noGrp="1"/>
          </p:cNvSpPr>
          <p:nvPr>
            <p:ph type="title"/>
          </p:nvPr>
        </p:nvSpPr>
        <p:spPr>
          <a:xfrm>
            <a:off x="381000" y="6172200"/>
            <a:ext cx="8229600" cy="457200"/>
          </a:xfrm>
        </p:spPr>
        <p:txBody>
          <a:bodyPr>
            <a:normAutofit fontScale="90000"/>
          </a:bodyPr>
          <a:lstStyle/>
          <a:p>
            <a:r>
              <a:rPr lang="en-US" b="1" dirty="0" smtClean="0"/>
              <a:t>Students of BBA Welcoming Teachers.</a:t>
            </a:r>
            <a:endParaRPr lang="en-US"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1374</TotalTime>
  <Words>2019</Words>
  <Application>Microsoft Office PowerPoint</Application>
  <PresentationFormat>On-screen Show (4:3)</PresentationFormat>
  <Paragraphs>260</Paragraphs>
  <Slides>67</Slides>
  <Notes>0</Notes>
  <HiddenSlides>0</HiddenSlides>
  <MMClips>0</MMClips>
  <ScaleCrop>false</ScaleCrop>
  <HeadingPairs>
    <vt:vector size="4" baseType="variant">
      <vt:variant>
        <vt:lpstr>Theme</vt:lpstr>
      </vt:variant>
      <vt:variant>
        <vt:i4>1</vt:i4>
      </vt:variant>
      <vt:variant>
        <vt:lpstr>Slide Titles</vt:lpstr>
      </vt:variant>
      <vt:variant>
        <vt:i4>67</vt:i4>
      </vt:variant>
    </vt:vector>
  </HeadingPairs>
  <TitlesOfParts>
    <vt:vector size="68" baseType="lpstr">
      <vt:lpstr>Office Theme</vt:lpstr>
      <vt:lpstr>Slide 1</vt:lpstr>
      <vt:lpstr>Slide 2</vt:lpstr>
      <vt:lpstr>Slide 3</vt:lpstr>
      <vt:lpstr>Slide 4</vt:lpstr>
      <vt:lpstr>Slide 5</vt:lpstr>
      <vt:lpstr>Slide 6</vt:lpstr>
      <vt:lpstr>Slide 7</vt:lpstr>
      <vt:lpstr>Slide 8</vt:lpstr>
      <vt:lpstr>Students of BBA Welcoming Teachers.</vt:lpstr>
      <vt:lpstr>Slide 10</vt:lpstr>
      <vt:lpstr>BBA 1st Year performing on Occasion of Teacher’s Day.</vt:lpstr>
      <vt:lpstr>Slide 12</vt:lpstr>
      <vt:lpstr>Mr. Rajesh (Assistant Professor-BBA) getting award for “Best Teacher” </vt:lpstr>
      <vt:lpstr>Mr. Charan Malik (Assistant Professor-BBA) getting award for “Most creative idea for PIET”.</vt:lpstr>
      <vt:lpstr>Slide 15</vt:lpstr>
      <vt:lpstr>Slide 16</vt:lpstr>
      <vt:lpstr>Blood Donation Camp Coordinated by Ms. Preeti Dahiya(AP-BBA) And Vishav &amp; Jigyasa(BBA 2nd and BBA 3rd Year)</vt:lpstr>
      <vt:lpstr>Sakshi and Bharat BBA 2nd year Donating Blood</vt:lpstr>
      <vt:lpstr>Slide 19</vt:lpstr>
      <vt:lpstr>University positions BBA (2016-19) 2nd  Sem </vt:lpstr>
      <vt:lpstr>SURPRISE OBJECTIVE TEST</vt:lpstr>
      <vt:lpstr>Slide 22</vt:lpstr>
      <vt:lpstr>Slide 23</vt:lpstr>
      <vt:lpstr>Slide 24</vt:lpstr>
      <vt:lpstr>Slide 25</vt:lpstr>
      <vt:lpstr>Slide 26</vt:lpstr>
      <vt:lpstr>BBA STAR PROGRAMME </vt:lpstr>
      <vt:lpstr>ROUND-1 Written Test</vt:lpstr>
      <vt:lpstr>ROUND-2 Group Discussion</vt:lpstr>
      <vt:lpstr>Slide 30</vt:lpstr>
      <vt:lpstr>Slide 31</vt:lpstr>
      <vt:lpstr>Slide 32</vt:lpstr>
      <vt:lpstr>Slide 33</vt:lpstr>
      <vt:lpstr>Slide 34</vt:lpstr>
      <vt:lpstr>Slide 35</vt:lpstr>
      <vt:lpstr>Slide 36</vt:lpstr>
      <vt:lpstr>Slide 37</vt:lpstr>
      <vt:lpstr>20/09/2017</vt:lpstr>
      <vt:lpstr>TALKATHON-2K17</vt:lpstr>
      <vt:lpstr>Tanya Rajpal, Bba-2ND year 4th Position</vt:lpstr>
      <vt:lpstr>Manya, BBA-2nd Year, 6th Position</vt:lpstr>
      <vt:lpstr>Slide 42</vt:lpstr>
      <vt:lpstr>Slide 43</vt:lpstr>
      <vt:lpstr>Slide 44</vt:lpstr>
      <vt:lpstr>Team after success of the Campaign.</vt:lpstr>
      <vt:lpstr>Slide 46</vt:lpstr>
      <vt:lpstr>Slide 47</vt:lpstr>
      <vt:lpstr>Paras ,BBA-2B, Receiving Certificate of presentation</vt:lpstr>
      <vt:lpstr>Slide 49</vt:lpstr>
      <vt:lpstr>Slide 50</vt:lpstr>
      <vt:lpstr>Research Team at MDU (Rohtak)</vt:lpstr>
      <vt:lpstr>Slide 52</vt:lpstr>
      <vt:lpstr>Lamp Lighting by Management</vt:lpstr>
      <vt:lpstr>Bhangra by BBA Students.</vt:lpstr>
      <vt:lpstr>BBA Students showing their Talent.</vt:lpstr>
      <vt:lpstr>Slide 56</vt:lpstr>
      <vt:lpstr>BBA Girls in various activities.</vt:lpstr>
      <vt:lpstr>Group Dance by BBA Girls.</vt:lpstr>
      <vt:lpstr>Students getting Award from Management</vt:lpstr>
      <vt:lpstr>AKHIL Live at PIET (Star Night)</vt:lpstr>
      <vt:lpstr>Slide 61</vt:lpstr>
      <vt:lpstr>Slide 62</vt:lpstr>
      <vt:lpstr>Slide 63</vt:lpstr>
      <vt:lpstr>My Idea about Happy Life.. </vt:lpstr>
      <vt:lpstr>Slide 65</vt:lpstr>
      <vt:lpstr>Slide 66</vt:lpstr>
      <vt:lpstr>Slide 67</vt:lpstr>
    </vt:vector>
  </TitlesOfParts>
  <Company>Nguyen Truong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Truong</dc:creator>
  <cp:lastModifiedBy>Corporate Edition</cp:lastModifiedBy>
  <cp:revision>230</cp:revision>
  <dcterms:created xsi:type="dcterms:W3CDTF">2017-07-21T06:02:53Z</dcterms:created>
  <dcterms:modified xsi:type="dcterms:W3CDTF">2017-11-08T06:42:06Z</dcterms:modified>
</cp:coreProperties>
</file>